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handoutMasterIdLst>
    <p:handoutMasterId r:id="rId11"/>
  </p:handoutMasterIdLst>
  <p:sldIdLst>
    <p:sldId id="256" r:id="rId2"/>
    <p:sldId id="272" r:id="rId3"/>
    <p:sldId id="273" r:id="rId4"/>
    <p:sldId id="274" r:id="rId5"/>
    <p:sldId id="275" r:id="rId6"/>
    <p:sldId id="276" r:id="rId7"/>
    <p:sldId id="27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8139" autoAdjust="0"/>
  </p:normalViewPr>
  <p:slideViewPr>
    <p:cSldViewPr snapToGrid="0">
      <p:cViewPr varScale="1">
        <p:scale>
          <a:sx n="86" d="100"/>
          <a:sy n="86" d="100"/>
        </p:scale>
        <p:origin x="562" y="82"/>
      </p:cViewPr>
      <p:guideLst/>
    </p:cSldViewPr>
  </p:slideViewPr>
  <p:notesTextViewPr>
    <p:cViewPr>
      <p:scale>
        <a:sx n="1" d="1"/>
        <a:sy n="1" d="1"/>
      </p:scale>
      <p:origin x="0" y="0"/>
    </p:cViewPr>
  </p:notesTextViewPr>
  <p:notesViewPr>
    <p:cSldViewPr snapToGrid="0">
      <p:cViewPr varScale="1">
        <p:scale>
          <a:sx n="56" d="100"/>
          <a:sy n="56" d="100"/>
        </p:scale>
        <p:origin x="18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70EE5-9649-4BE9-9E1C-32642C54155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57B1AEDA-0DCC-411C-AFA2-D27520685A32}">
      <dgm:prSet/>
      <dgm:spPr/>
      <dgm:t>
        <a:bodyPr/>
        <a:lstStyle/>
        <a:p>
          <a:r>
            <a:rPr lang="en-GB"/>
            <a:t>High Variance:</a:t>
          </a:r>
          <a:endParaRPr lang="en-IN"/>
        </a:p>
      </dgm:t>
    </dgm:pt>
    <dgm:pt modelId="{FD127976-AB6D-47FE-848C-C435B4D0F508}" type="parTrans" cxnId="{501ABEAB-D216-466F-864B-6A87242373B2}">
      <dgm:prSet/>
      <dgm:spPr/>
      <dgm:t>
        <a:bodyPr/>
        <a:lstStyle/>
        <a:p>
          <a:endParaRPr lang="en-IN"/>
        </a:p>
      </dgm:t>
    </dgm:pt>
    <dgm:pt modelId="{35434D09-D91D-4613-9437-EFF8EBFD898A}" type="sibTrans" cxnId="{501ABEAB-D216-466F-864B-6A87242373B2}">
      <dgm:prSet/>
      <dgm:spPr/>
      <dgm:t>
        <a:bodyPr/>
        <a:lstStyle/>
        <a:p>
          <a:endParaRPr lang="en-IN"/>
        </a:p>
      </dgm:t>
    </dgm:pt>
    <dgm:pt modelId="{40E0D726-2751-4F8E-81E1-18B7975E7D3E}">
      <dgm:prSet/>
      <dgm:spPr/>
      <dgm:t>
        <a:bodyPr/>
        <a:lstStyle/>
        <a:p>
          <a:r>
            <a:rPr lang="en-GB"/>
            <a:t>If your model is performing really well on the training set, but much poorer on the hold-out set</a:t>
          </a:r>
          <a:endParaRPr lang="en-IN"/>
        </a:p>
      </dgm:t>
    </dgm:pt>
    <dgm:pt modelId="{B23B62D0-FE55-48CB-A4B3-CA130674843C}" type="parTrans" cxnId="{E64D8C89-01BE-48C2-9E23-E74D0569966C}">
      <dgm:prSet/>
      <dgm:spPr/>
      <dgm:t>
        <a:bodyPr/>
        <a:lstStyle/>
        <a:p>
          <a:endParaRPr lang="en-IN"/>
        </a:p>
      </dgm:t>
    </dgm:pt>
    <dgm:pt modelId="{692516BA-FBFF-4134-8EF8-20218FEDE138}" type="sibTrans" cxnId="{E64D8C89-01BE-48C2-9E23-E74D0569966C}">
      <dgm:prSet/>
      <dgm:spPr/>
      <dgm:t>
        <a:bodyPr/>
        <a:lstStyle/>
        <a:p>
          <a:endParaRPr lang="en-IN"/>
        </a:p>
      </dgm:t>
    </dgm:pt>
    <dgm:pt modelId="{65FB6BE0-5A31-4B8C-8EBE-A8E92EFD643C}">
      <dgm:prSet/>
      <dgm:spPr/>
      <dgm:t>
        <a:bodyPr/>
        <a:lstStyle/>
        <a:p>
          <a:r>
            <a:rPr lang="en-GB"/>
            <a:t>High Bias:</a:t>
          </a:r>
          <a:endParaRPr lang="en-IN"/>
        </a:p>
      </dgm:t>
    </dgm:pt>
    <dgm:pt modelId="{DA3D0CF5-4C5B-448B-AE99-C1742EAD0A76}" type="parTrans" cxnId="{0E5213C9-0FBE-4F08-BE0F-62A589FC095E}">
      <dgm:prSet/>
      <dgm:spPr/>
      <dgm:t>
        <a:bodyPr/>
        <a:lstStyle/>
        <a:p>
          <a:endParaRPr lang="en-IN"/>
        </a:p>
      </dgm:t>
    </dgm:pt>
    <dgm:pt modelId="{D2FD096D-9A30-4660-8688-2B6A26DF19BC}" type="sibTrans" cxnId="{0E5213C9-0FBE-4F08-BE0F-62A589FC095E}">
      <dgm:prSet/>
      <dgm:spPr/>
      <dgm:t>
        <a:bodyPr/>
        <a:lstStyle/>
        <a:p>
          <a:endParaRPr lang="en-IN"/>
        </a:p>
      </dgm:t>
    </dgm:pt>
    <dgm:pt modelId="{341C4EA5-86EB-4040-B7C2-6653F9996BC5}">
      <dgm:prSet/>
      <dgm:spPr/>
      <dgm:t>
        <a:bodyPr/>
        <a:lstStyle/>
        <a:p>
          <a:r>
            <a:rPr lang="en-GB" dirty="0"/>
            <a:t>If your model is performing poorly on both training and test data sets, it is suffering from high bias.</a:t>
          </a:r>
          <a:endParaRPr lang="en-IN" dirty="0"/>
        </a:p>
      </dgm:t>
    </dgm:pt>
    <dgm:pt modelId="{E60E7F20-1F2C-4AC6-AF75-77AA7956D60A}" type="parTrans" cxnId="{BACB5C49-A61C-4BD2-BC5E-A57234800632}">
      <dgm:prSet/>
      <dgm:spPr/>
      <dgm:t>
        <a:bodyPr/>
        <a:lstStyle/>
        <a:p>
          <a:endParaRPr lang="en-IN"/>
        </a:p>
      </dgm:t>
    </dgm:pt>
    <dgm:pt modelId="{22B9599A-1C5C-44DA-8BF4-4348DF703F62}" type="sibTrans" cxnId="{BACB5C49-A61C-4BD2-BC5E-A57234800632}">
      <dgm:prSet/>
      <dgm:spPr/>
      <dgm:t>
        <a:bodyPr/>
        <a:lstStyle/>
        <a:p>
          <a:endParaRPr lang="en-IN"/>
        </a:p>
      </dgm:t>
    </dgm:pt>
    <dgm:pt modelId="{AC151B07-5721-459B-B90B-BCBAF7F44973}" type="pres">
      <dgm:prSet presAssocID="{6CD70EE5-9649-4BE9-9E1C-32642C54155E}" presName="linear" presStyleCnt="0">
        <dgm:presLayoutVars>
          <dgm:animLvl val="lvl"/>
          <dgm:resizeHandles val="exact"/>
        </dgm:presLayoutVars>
      </dgm:prSet>
      <dgm:spPr/>
    </dgm:pt>
    <dgm:pt modelId="{6F390063-8690-4727-A0F6-51DE490B996C}" type="pres">
      <dgm:prSet presAssocID="{57B1AEDA-0DCC-411C-AFA2-D27520685A32}" presName="parentText" presStyleLbl="node1" presStyleIdx="0" presStyleCnt="2">
        <dgm:presLayoutVars>
          <dgm:chMax val="0"/>
          <dgm:bulletEnabled val="1"/>
        </dgm:presLayoutVars>
      </dgm:prSet>
      <dgm:spPr/>
    </dgm:pt>
    <dgm:pt modelId="{3D7356F7-59B1-4BBC-9D08-7CE5C6ACD489}" type="pres">
      <dgm:prSet presAssocID="{57B1AEDA-0DCC-411C-AFA2-D27520685A32}" presName="childText" presStyleLbl="revTx" presStyleIdx="0" presStyleCnt="2">
        <dgm:presLayoutVars>
          <dgm:bulletEnabled val="1"/>
        </dgm:presLayoutVars>
      </dgm:prSet>
      <dgm:spPr/>
    </dgm:pt>
    <dgm:pt modelId="{C8DC376E-12C6-4DC3-A1FD-82FBE7957452}" type="pres">
      <dgm:prSet presAssocID="{65FB6BE0-5A31-4B8C-8EBE-A8E92EFD643C}" presName="parentText" presStyleLbl="node1" presStyleIdx="1" presStyleCnt="2">
        <dgm:presLayoutVars>
          <dgm:chMax val="0"/>
          <dgm:bulletEnabled val="1"/>
        </dgm:presLayoutVars>
      </dgm:prSet>
      <dgm:spPr/>
    </dgm:pt>
    <dgm:pt modelId="{95B91EB4-3F4B-4464-A513-F9CE06869874}" type="pres">
      <dgm:prSet presAssocID="{65FB6BE0-5A31-4B8C-8EBE-A8E92EFD643C}" presName="childText" presStyleLbl="revTx" presStyleIdx="1" presStyleCnt="2">
        <dgm:presLayoutVars>
          <dgm:bulletEnabled val="1"/>
        </dgm:presLayoutVars>
      </dgm:prSet>
      <dgm:spPr/>
    </dgm:pt>
  </dgm:ptLst>
  <dgm:cxnLst>
    <dgm:cxn modelId="{466AD127-4771-4587-9453-50804434D771}" type="presOf" srcId="{6CD70EE5-9649-4BE9-9E1C-32642C54155E}" destId="{AC151B07-5721-459B-B90B-BCBAF7F44973}" srcOrd="0" destOrd="0" presId="urn:microsoft.com/office/officeart/2005/8/layout/vList2"/>
    <dgm:cxn modelId="{EA17A63E-71B7-4FAA-A764-C0C9D8C00100}" type="presOf" srcId="{341C4EA5-86EB-4040-B7C2-6653F9996BC5}" destId="{95B91EB4-3F4B-4464-A513-F9CE06869874}" srcOrd="0" destOrd="0" presId="urn:microsoft.com/office/officeart/2005/8/layout/vList2"/>
    <dgm:cxn modelId="{BACB5C49-A61C-4BD2-BC5E-A57234800632}" srcId="{65FB6BE0-5A31-4B8C-8EBE-A8E92EFD643C}" destId="{341C4EA5-86EB-4040-B7C2-6653F9996BC5}" srcOrd="0" destOrd="0" parTransId="{E60E7F20-1F2C-4AC6-AF75-77AA7956D60A}" sibTransId="{22B9599A-1C5C-44DA-8BF4-4348DF703F62}"/>
    <dgm:cxn modelId="{3256B04E-1051-4F86-9604-CE8DBCF32B03}" type="presOf" srcId="{57B1AEDA-0DCC-411C-AFA2-D27520685A32}" destId="{6F390063-8690-4727-A0F6-51DE490B996C}" srcOrd="0" destOrd="0" presId="urn:microsoft.com/office/officeart/2005/8/layout/vList2"/>
    <dgm:cxn modelId="{4D2C6C82-B8F0-4CA7-8DA4-BB660B62E154}" type="presOf" srcId="{40E0D726-2751-4F8E-81E1-18B7975E7D3E}" destId="{3D7356F7-59B1-4BBC-9D08-7CE5C6ACD489}" srcOrd="0" destOrd="0" presId="urn:microsoft.com/office/officeart/2005/8/layout/vList2"/>
    <dgm:cxn modelId="{E64D8C89-01BE-48C2-9E23-E74D0569966C}" srcId="{57B1AEDA-0DCC-411C-AFA2-D27520685A32}" destId="{40E0D726-2751-4F8E-81E1-18B7975E7D3E}" srcOrd="0" destOrd="0" parTransId="{B23B62D0-FE55-48CB-A4B3-CA130674843C}" sibTransId="{692516BA-FBFF-4134-8EF8-20218FEDE138}"/>
    <dgm:cxn modelId="{501ABEAB-D216-466F-864B-6A87242373B2}" srcId="{6CD70EE5-9649-4BE9-9E1C-32642C54155E}" destId="{57B1AEDA-0DCC-411C-AFA2-D27520685A32}" srcOrd="0" destOrd="0" parTransId="{FD127976-AB6D-47FE-848C-C435B4D0F508}" sibTransId="{35434D09-D91D-4613-9437-EFF8EBFD898A}"/>
    <dgm:cxn modelId="{0E5213C9-0FBE-4F08-BE0F-62A589FC095E}" srcId="{6CD70EE5-9649-4BE9-9E1C-32642C54155E}" destId="{65FB6BE0-5A31-4B8C-8EBE-A8E92EFD643C}" srcOrd="1" destOrd="0" parTransId="{DA3D0CF5-4C5B-448B-AE99-C1742EAD0A76}" sibTransId="{D2FD096D-9A30-4660-8688-2B6A26DF19BC}"/>
    <dgm:cxn modelId="{F9F77CD0-FFE7-4EDD-B70B-78BBE5E7026F}" type="presOf" srcId="{65FB6BE0-5A31-4B8C-8EBE-A8E92EFD643C}" destId="{C8DC376E-12C6-4DC3-A1FD-82FBE7957452}" srcOrd="0" destOrd="0" presId="urn:microsoft.com/office/officeart/2005/8/layout/vList2"/>
    <dgm:cxn modelId="{25D59734-6DC2-407F-B49F-FC481B9F2E80}" type="presParOf" srcId="{AC151B07-5721-459B-B90B-BCBAF7F44973}" destId="{6F390063-8690-4727-A0F6-51DE490B996C}" srcOrd="0" destOrd="0" presId="urn:microsoft.com/office/officeart/2005/8/layout/vList2"/>
    <dgm:cxn modelId="{BDCC5DAC-E3AD-4C0D-94B2-B0F09CE47A5D}" type="presParOf" srcId="{AC151B07-5721-459B-B90B-BCBAF7F44973}" destId="{3D7356F7-59B1-4BBC-9D08-7CE5C6ACD489}" srcOrd="1" destOrd="0" presId="urn:microsoft.com/office/officeart/2005/8/layout/vList2"/>
    <dgm:cxn modelId="{35A1C201-DD00-49B7-A21C-45B963E9FB51}" type="presParOf" srcId="{AC151B07-5721-459B-B90B-BCBAF7F44973}" destId="{C8DC376E-12C6-4DC3-A1FD-82FBE7957452}" srcOrd="2" destOrd="0" presId="urn:microsoft.com/office/officeart/2005/8/layout/vList2"/>
    <dgm:cxn modelId="{386CE111-75DC-4385-9C26-DF548F75CE33}" type="presParOf" srcId="{AC151B07-5721-459B-B90B-BCBAF7F44973}" destId="{95B91EB4-3F4B-4464-A513-F9CE0686987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38FC77-8CA7-4A7A-8B5D-2FCA56353A6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A539934F-E3C8-4F50-AAE5-2B06892DA019}">
      <dgm:prSet custT="1"/>
      <dgm:spPr/>
      <dgm:t>
        <a:bodyPr/>
        <a:lstStyle/>
        <a:p>
          <a:pPr algn="ctr"/>
          <a:r>
            <a:rPr lang="en-US" sz="15000" b="0" i="0" dirty="0">
              <a:latin typeface="Bradley Hand ITC" panose="03070402050302030203" pitchFamily="66" charset="0"/>
            </a:rPr>
            <a:t>Thanks</a:t>
          </a:r>
          <a:endParaRPr lang="en-IN" sz="15000" dirty="0">
            <a:latin typeface="Bradley Hand ITC" panose="03070402050302030203" pitchFamily="66" charset="0"/>
          </a:endParaRPr>
        </a:p>
      </dgm:t>
    </dgm:pt>
    <dgm:pt modelId="{E553B21D-14AF-4AF8-8B03-34CAC8EA63EB}" type="parTrans" cxnId="{E6D307F5-7F32-4EF0-94A0-A6DFD72BDE9F}">
      <dgm:prSet/>
      <dgm:spPr/>
      <dgm:t>
        <a:bodyPr/>
        <a:lstStyle/>
        <a:p>
          <a:endParaRPr lang="en-IN"/>
        </a:p>
      </dgm:t>
    </dgm:pt>
    <dgm:pt modelId="{345C30BB-3B8A-4B6D-90B4-62786D8FC2AC}" type="sibTrans" cxnId="{E6D307F5-7F32-4EF0-94A0-A6DFD72BDE9F}">
      <dgm:prSet/>
      <dgm:spPr/>
      <dgm:t>
        <a:bodyPr/>
        <a:lstStyle/>
        <a:p>
          <a:endParaRPr lang="en-IN"/>
        </a:p>
      </dgm:t>
    </dgm:pt>
    <dgm:pt modelId="{6848A3B1-3E17-452D-B183-53EFAF4D5604}" type="pres">
      <dgm:prSet presAssocID="{5B38FC77-8CA7-4A7A-8B5D-2FCA56353A66}" presName="linear" presStyleCnt="0">
        <dgm:presLayoutVars>
          <dgm:animLvl val="lvl"/>
          <dgm:resizeHandles val="exact"/>
        </dgm:presLayoutVars>
      </dgm:prSet>
      <dgm:spPr/>
    </dgm:pt>
    <dgm:pt modelId="{C655B1F4-728B-4A8A-B938-D78ECB17F796}" type="pres">
      <dgm:prSet presAssocID="{A539934F-E3C8-4F50-AAE5-2B06892DA019}" presName="parentText" presStyleLbl="node1" presStyleIdx="0" presStyleCnt="1">
        <dgm:presLayoutVars>
          <dgm:chMax val="0"/>
          <dgm:bulletEnabled val="1"/>
        </dgm:presLayoutVars>
      </dgm:prSet>
      <dgm:spPr/>
    </dgm:pt>
  </dgm:ptLst>
  <dgm:cxnLst>
    <dgm:cxn modelId="{3D17AA85-9E51-4577-B79F-8EF39E796BDF}" type="presOf" srcId="{A539934F-E3C8-4F50-AAE5-2B06892DA019}" destId="{C655B1F4-728B-4A8A-B938-D78ECB17F796}" srcOrd="0" destOrd="0" presId="urn:microsoft.com/office/officeart/2005/8/layout/vList2"/>
    <dgm:cxn modelId="{026D0DE2-DA6A-4419-8183-C74E70D7841A}" type="presOf" srcId="{5B38FC77-8CA7-4A7A-8B5D-2FCA56353A66}" destId="{6848A3B1-3E17-452D-B183-53EFAF4D5604}" srcOrd="0" destOrd="0" presId="urn:microsoft.com/office/officeart/2005/8/layout/vList2"/>
    <dgm:cxn modelId="{E6D307F5-7F32-4EF0-94A0-A6DFD72BDE9F}" srcId="{5B38FC77-8CA7-4A7A-8B5D-2FCA56353A66}" destId="{A539934F-E3C8-4F50-AAE5-2B06892DA019}" srcOrd="0" destOrd="0" parTransId="{E553B21D-14AF-4AF8-8B03-34CAC8EA63EB}" sibTransId="{345C30BB-3B8A-4B6D-90B4-62786D8FC2AC}"/>
    <dgm:cxn modelId="{74980E4E-E0A6-4F21-93A0-DDC3E5159AB2}" type="presParOf" srcId="{6848A3B1-3E17-452D-B183-53EFAF4D5604}" destId="{C655B1F4-728B-4A8A-B938-D78ECB17F79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90063-8690-4727-A0F6-51DE490B996C}">
      <dsp:nvSpPr>
        <dsp:cNvPr id="0" name=""/>
        <dsp:cNvSpPr/>
      </dsp:nvSpPr>
      <dsp:spPr>
        <a:xfrm>
          <a:off x="0" y="23590"/>
          <a:ext cx="11450188"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High Variance:</a:t>
          </a:r>
          <a:endParaRPr lang="en-IN" sz="4100" kern="1200"/>
        </a:p>
      </dsp:txBody>
      <dsp:txXfrm>
        <a:off x="48005" y="71595"/>
        <a:ext cx="11354178" cy="887374"/>
      </dsp:txXfrm>
    </dsp:sp>
    <dsp:sp modelId="{3D7356F7-59B1-4BBC-9D08-7CE5C6ACD489}">
      <dsp:nvSpPr>
        <dsp:cNvPr id="0" name=""/>
        <dsp:cNvSpPr/>
      </dsp:nvSpPr>
      <dsp:spPr>
        <a:xfrm>
          <a:off x="0" y="1006975"/>
          <a:ext cx="11450188"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543"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GB" sz="3200" kern="1200"/>
            <a:t>If your model is performing really well on the training set, but much poorer on the hold-out set</a:t>
          </a:r>
          <a:endParaRPr lang="en-IN" sz="3200" kern="1200"/>
        </a:p>
      </dsp:txBody>
      <dsp:txXfrm>
        <a:off x="0" y="1006975"/>
        <a:ext cx="11450188" cy="997222"/>
      </dsp:txXfrm>
    </dsp:sp>
    <dsp:sp modelId="{C8DC376E-12C6-4DC3-A1FD-82FBE7957452}">
      <dsp:nvSpPr>
        <dsp:cNvPr id="0" name=""/>
        <dsp:cNvSpPr/>
      </dsp:nvSpPr>
      <dsp:spPr>
        <a:xfrm>
          <a:off x="0" y="2004198"/>
          <a:ext cx="11450188" cy="98338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High Bias:</a:t>
          </a:r>
          <a:endParaRPr lang="en-IN" sz="4100" kern="1200"/>
        </a:p>
      </dsp:txBody>
      <dsp:txXfrm>
        <a:off x="48005" y="2052203"/>
        <a:ext cx="11354178" cy="887374"/>
      </dsp:txXfrm>
    </dsp:sp>
    <dsp:sp modelId="{95B91EB4-3F4B-4464-A513-F9CE06869874}">
      <dsp:nvSpPr>
        <dsp:cNvPr id="0" name=""/>
        <dsp:cNvSpPr/>
      </dsp:nvSpPr>
      <dsp:spPr>
        <a:xfrm>
          <a:off x="0" y="2987583"/>
          <a:ext cx="11450188"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543"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GB" sz="3200" kern="1200" dirty="0"/>
            <a:t>If your model is performing poorly on both training and test data sets, it is suffering from high bias.</a:t>
          </a:r>
          <a:endParaRPr lang="en-IN" sz="3200" kern="1200" dirty="0"/>
        </a:p>
      </dsp:txBody>
      <dsp:txXfrm>
        <a:off x="0" y="2987583"/>
        <a:ext cx="11450188" cy="997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5B1F4-728B-4A8A-B938-D78ECB17F796}">
      <dsp:nvSpPr>
        <dsp:cNvPr id="0" name=""/>
        <dsp:cNvSpPr/>
      </dsp:nvSpPr>
      <dsp:spPr>
        <a:xfrm>
          <a:off x="0" y="1276056"/>
          <a:ext cx="10515600" cy="37264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0" tIns="571500" rIns="571500" bIns="571500" numCol="1" spcCol="1270" anchor="ctr" anchorCtr="0">
          <a:noAutofit/>
        </a:bodyPr>
        <a:lstStyle/>
        <a:p>
          <a:pPr marL="0" lvl="0" indent="0" algn="ctr" defTabSz="6667500">
            <a:lnSpc>
              <a:spcPct val="90000"/>
            </a:lnSpc>
            <a:spcBef>
              <a:spcPct val="0"/>
            </a:spcBef>
            <a:spcAft>
              <a:spcPct val="35000"/>
            </a:spcAft>
            <a:buNone/>
          </a:pPr>
          <a:r>
            <a:rPr lang="en-US" sz="15000" b="0" i="0" kern="1200" dirty="0">
              <a:latin typeface="Bradley Hand ITC" panose="03070402050302030203" pitchFamily="66" charset="0"/>
            </a:rPr>
            <a:t>Thanks</a:t>
          </a:r>
          <a:endParaRPr lang="en-IN" sz="15000" kern="1200" dirty="0">
            <a:latin typeface="Bradley Hand ITC" panose="03070402050302030203" pitchFamily="66" charset="0"/>
          </a:endParaRPr>
        </a:p>
      </dsp:txBody>
      <dsp:txXfrm>
        <a:off x="181910" y="1457966"/>
        <a:ext cx="10151780" cy="33626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023660-538D-49A7-966D-1D6EE931D646}" type="datetimeFigureOut">
              <a:rPr lang="en-US" smtClean="0"/>
              <a:t>8/20/2023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994AD7-A863-4458-9428-D3BEF2E588EA}" type="slidenum">
              <a:rPr lang="en-US" smtClean="0"/>
              <a:t>‹#›</a:t>
            </a:fld>
            <a:endParaRPr lang="en-US" dirty="0"/>
          </a:p>
        </p:txBody>
      </p:sp>
    </p:spTree>
    <p:extLst>
      <p:ext uri="{BB962C8B-B14F-4D97-AF65-F5344CB8AC3E}">
        <p14:creationId xmlns:p14="http://schemas.microsoft.com/office/powerpoint/2010/main" val="630669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1BE3D-6C86-4C29-9E08-19DA88854E52}" type="datetimeFigureOut">
              <a:rPr lang="en-US" smtClean="0"/>
              <a:t>8/20/2023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43A2A-737E-4BEC-999E-CA19910C8D27}" type="slidenum">
              <a:rPr lang="en-US" smtClean="0"/>
              <a:t>‹#›</a:t>
            </a:fld>
            <a:endParaRPr lang="en-US" dirty="0"/>
          </a:p>
        </p:txBody>
      </p:sp>
    </p:spTree>
    <p:extLst>
      <p:ext uri="{BB962C8B-B14F-4D97-AF65-F5344CB8AC3E}">
        <p14:creationId xmlns:p14="http://schemas.microsoft.com/office/powerpoint/2010/main" val="4199823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89" name="Google Shape;18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3D7E-7A72-4139-B315-7D83C727598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ECC36-EB68-489E-8B1A-9E31E5EB4F0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8DF80-F740-4E9C-8B4D-6D1E8136F411}"/>
              </a:ext>
            </a:extLst>
          </p:cNvPr>
          <p:cNvSpPr>
            <a:spLocks noGrp="1"/>
          </p:cNvSpPr>
          <p:nvPr>
            <p:ph type="dt" sz="half" idx="10"/>
          </p:nvPr>
        </p:nvSpPr>
        <p:spPr>
          <a:xfrm>
            <a:off x="838200" y="6356350"/>
            <a:ext cx="2743200" cy="365125"/>
          </a:xfrm>
          <a:prstGeom prst="rect">
            <a:avLst/>
          </a:prstGeom>
        </p:spPr>
        <p:txBody>
          <a:bodyPr/>
          <a:lstStyle/>
          <a:p>
            <a:fld id="{B32F7EDC-3867-4FDE-BE23-E51108855537}" type="datetime3">
              <a:rPr lang="en-US" smtClean="0"/>
              <a:t>20 August 2023</a:t>
            </a:fld>
            <a:endParaRPr lang="en-US" dirty="0"/>
          </a:p>
        </p:txBody>
      </p:sp>
      <p:sp>
        <p:nvSpPr>
          <p:cNvPr id="5" name="Footer Placeholder 4">
            <a:extLst>
              <a:ext uri="{FF2B5EF4-FFF2-40B4-BE49-F238E27FC236}">
                <a16:creationId xmlns:a16="http://schemas.microsoft.com/office/drawing/2014/main" id="{46010482-6D3A-4FF6-879C-CDC6B4521DC5}"/>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6" name="Slide Number Placeholder 5">
            <a:extLst>
              <a:ext uri="{FF2B5EF4-FFF2-40B4-BE49-F238E27FC236}">
                <a16:creationId xmlns:a16="http://schemas.microsoft.com/office/drawing/2014/main" id="{F69207C1-B2B4-4C29-926C-50DA4CBC9F26}"/>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
        <p:nvSpPr>
          <p:cNvPr id="11" name="TextBox 10">
            <a:extLst>
              <a:ext uri="{FF2B5EF4-FFF2-40B4-BE49-F238E27FC236}">
                <a16:creationId xmlns:a16="http://schemas.microsoft.com/office/drawing/2014/main" id="{A08FB9D6-AAA7-40C7-A0CD-4EFA9508EA3D}"/>
              </a:ext>
            </a:extLst>
          </p:cNvPr>
          <p:cNvSpPr txBox="1"/>
          <p:nvPr userDrawn="1"/>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spTree>
    <p:extLst>
      <p:ext uri="{BB962C8B-B14F-4D97-AF65-F5344CB8AC3E}">
        <p14:creationId xmlns:p14="http://schemas.microsoft.com/office/powerpoint/2010/main" val="132560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A39D-9D1B-43D5-BC2D-949CCDB8B1EF}"/>
              </a:ext>
            </a:extLst>
          </p:cNvPr>
          <p:cNvSpPr>
            <a:spLocks noGrp="1"/>
          </p:cNvSpPr>
          <p:nvPr>
            <p:ph type="title"/>
          </p:nvPr>
        </p:nvSpPr>
        <p:spPr>
          <a:xfrm>
            <a:off x="838200" y="365125"/>
            <a:ext cx="7996707"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C7AF2-1E40-4B81-AA70-E16CA39BD2DB}"/>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12E28-EA53-4DAF-853F-59CA1ABF77A1}"/>
              </a:ext>
            </a:extLst>
          </p:cNvPr>
          <p:cNvSpPr>
            <a:spLocks noGrp="1"/>
          </p:cNvSpPr>
          <p:nvPr>
            <p:ph type="dt" sz="half" idx="10"/>
          </p:nvPr>
        </p:nvSpPr>
        <p:spPr>
          <a:xfrm>
            <a:off x="838200" y="6356350"/>
            <a:ext cx="2743200" cy="365125"/>
          </a:xfrm>
          <a:prstGeom prst="rect">
            <a:avLst/>
          </a:prstGeom>
        </p:spPr>
        <p:txBody>
          <a:bodyPr/>
          <a:lstStyle/>
          <a:p>
            <a:fld id="{3FACA6E8-0130-4196-8725-6B57BA3DE4E2}" type="datetime3">
              <a:rPr lang="en-US" smtClean="0"/>
              <a:t>20 August 2023</a:t>
            </a:fld>
            <a:endParaRPr lang="en-US" dirty="0"/>
          </a:p>
        </p:txBody>
      </p:sp>
      <p:sp>
        <p:nvSpPr>
          <p:cNvPr id="5" name="Footer Placeholder 4">
            <a:extLst>
              <a:ext uri="{FF2B5EF4-FFF2-40B4-BE49-F238E27FC236}">
                <a16:creationId xmlns:a16="http://schemas.microsoft.com/office/drawing/2014/main" id="{8AA87F12-01A9-451C-8AFD-E48232C1FE27}"/>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6" name="Slide Number Placeholder 5">
            <a:extLst>
              <a:ext uri="{FF2B5EF4-FFF2-40B4-BE49-F238E27FC236}">
                <a16:creationId xmlns:a16="http://schemas.microsoft.com/office/drawing/2014/main" id="{461F84F5-DF9D-4B09-90F3-2DA319769166}"/>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64710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0CC1F-0A2A-4553-AE92-0FDCE4AD14C9}"/>
              </a:ext>
            </a:extLst>
          </p:cNvPr>
          <p:cNvSpPr>
            <a:spLocks noGrp="1"/>
          </p:cNvSpPr>
          <p:nvPr>
            <p:ph type="title" orient="vert"/>
          </p:nvPr>
        </p:nvSpPr>
        <p:spPr>
          <a:xfrm>
            <a:off x="8610600" y="1738648"/>
            <a:ext cx="2897746" cy="4438315"/>
          </a:xfrm>
          <a:prstGeom prst="rect">
            <a:avLst/>
          </a:prstGeo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20D8752-770F-4368-9A1A-88A06FE9A14B}"/>
              </a:ext>
            </a:extLst>
          </p:cNvPr>
          <p:cNvSpPr>
            <a:spLocks noGrp="1"/>
          </p:cNvSpPr>
          <p:nvPr>
            <p:ph type="body" orient="vert" idx="1"/>
          </p:nvPr>
        </p:nvSpPr>
        <p:spPr>
          <a:xfrm>
            <a:off x="838200" y="365125"/>
            <a:ext cx="7315200" cy="5811838"/>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0E030E-17B3-4AF6-92B9-122243318A9A}"/>
              </a:ext>
            </a:extLst>
          </p:cNvPr>
          <p:cNvSpPr>
            <a:spLocks noGrp="1"/>
          </p:cNvSpPr>
          <p:nvPr>
            <p:ph type="dt" sz="half" idx="10"/>
          </p:nvPr>
        </p:nvSpPr>
        <p:spPr>
          <a:xfrm>
            <a:off x="838200" y="6356350"/>
            <a:ext cx="2743200" cy="365125"/>
          </a:xfrm>
          <a:prstGeom prst="rect">
            <a:avLst/>
          </a:prstGeom>
        </p:spPr>
        <p:txBody>
          <a:bodyPr/>
          <a:lstStyle/>
          <a:p>
            <a:fld id="{44E47D67-738F-4E9C-BC4C-DEB8750EFC8B}" type="datetime3">
              <a:rPr lang="en-US" smtClean="0"/>
              <a:t>20 August 2023</a:t>
            </a:fld>
            <a:endParaRPr lang="en-US" dirty="0"/>
          </a:p>
        </p:txBody>
      </p:sp>
      <p:sp>
        <p:nvSpPr>
          <p:cNvPr id="5" name="Footer Placeholder 4">
            <a:extLst>
              <a:ext uri="{FF2B5EF4-FFF2-40B4-BE49-F238E27FC236}">
                <a16:creationId xmlns:a16="http://schemas.microsoft.com/office/drawing/2014/main" id="{1BA20F64-98A4-4B11-AB8C-64A9B1FAEDD5}"/>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6" name="Slide Number Placeholder 5">
            <a:extLst>
              <a:ext uri="{FF2B5EF4-FFF2-40B4-BE49-F238E27FC236}">
                <a16:creationId xmlns:a16="http://schemas.microsoft.com/office/drawing/2014/main" id="{F2A3A806-2416-46AF-AD24-78933A9C2581}"/>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1214948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8210286" y="6447690"/>
            <a:ext cx="3859795" cy="304801"/>
          </a:xfrm>
          <a:prstGeom prst="rect">
            <a:avLst/>
          </a:prstGeom>
        </p:spPr>
        <p:txBody>
          <a:bodyPr/>
          <a:lstStyle>
            <a:lvl1pPr algn="r">
              <a:defRPr/>
            </a:lvl1pPr>
          </a:lstStyle>
          <a:p>
            <a:r>
              <a:rPr lang="en-GB"/>
              <a:t>Improving Machine Learning Models</a:t>
            </a:r>
            <a:endParaRPr lang="en-US" dirty="0"/>
          </a:p>
        </p:txBody>
      </p:sp>
      <p:sp>
        <p:nvSpPr>
          <p:cNvPr id="5" name="Slide Number Placeholder 5"/>
          <p:cNvSpPr>
            <a:spLocks noGrp="1"/>
          </p:cNvSpPr>
          <p:nvPr>
            <p:ph type="sldNum" sz="quarter" idx="12"/>
          </p:nvPr>
        </p:nvSpPr>
        <p:spPr>
          <a:xfrm>
            <a:off x="8210286" y="6461758"/>
            <a:ext cx="1901761" cy="290733"/>
          </a:xfrm>
          <a:prstGeom prst="rect">
            <a:avLst/>
          </a:prstGeom>
        </p:spPr>
        <p:txBody>
          <a:bodyPr/>
          <a:lstStyle/>
          <a:p>
            <a:r>
              <a:rPr lang="en-US" dirty="0"/>
              <a:t>Slide # </a:t>
            </a:r>
            <a:fld id="{D57F1E4F-1CFF-5643-939E-02111984F565}" type="slidenum">
              <a:rPr lang="en-US" smtClean="0"/>
              <a:pPr/>
              <a:t>‹#›</a:t>
            </a:fld>
            <a:endParaRPr lang="en-US" dirty="0"/>
          </a:p>
        </p:txBody>
      </p:sp>
    </p:spTree>
    <p:extLst>
      <p:ext uri="{BB962C8B-B14F-4D97-AF65-F5344CB8AC3E}">
        <p14:creationId xmlns:p14="http://schemas.microsoft.com/office/powerpoint/2010/main" val="419624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D3E67FE6-B3FC-4134-8A89-6C8C7832101A}"/>
              </a:ext>
            </a:extLst>
          </p:cNvPr>
          <p:cNvSpPr>
            <a:spLocks noGrp="1"/>
          </p:cNvSpPr>
          <p:nvPr>
            <p:ph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6F382-4086-44C2-BE4B-478D9F6E236D}" type="datetime3">
              <a:rPr lang="en-US" smtClean="0"/>
              <a:t>20 August 2023</a:t>
            </a:fld>
            <a:endParaRPr lang="en-US" dirty="0"/>
          </a:p>
        </p:txBody>
      </p:sp>
      <p:sp>
        <p:nvSpPr>
          <p:cNvPr id="10"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Improving Machine Learning Models</a:t>
            </a:r>
            <a:endParaRPr lang="en-US" dirty="0"/>
          </a:p>
        </p:txBody>
      </p:sp>
      <p:sp>
        <p:nvSpPr>
          <p:cNvPr id="11"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dirty="0"/>
          </a:p>
        </p:txBody>
      </p:sp>
    </p:spTree>
    <p:extLst>
      <p:ext uri="{BB962C8B-B14F-4D97-AF65-F5344CB8AC3E}">
        <p14:creationId xmlns:p14="http://schemas.microsoft.com/office/powerpoint/2010/main" val="327474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4FC3-C570-4204-AC46-4B48D10EAA2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CF7CC-882A-4C6F-88B3-9C9921371C7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1BCF41-F377-4F81-9B63-D7E533D5D191}"/>
              </a:ext>
            </a:extLst>
          </p:cNvPr>
          <p:cNvSpPr>
            <a:spLocks noGrp="1"/>
          </p:cNvSpPr>
          <p:nvPr>
            <p:ph type="dt" sz="half" idx="10"/>
          </p:nvPr>
        </p:nvSpPr>
        <p:spPr>
          <a:xfrm>
            <a:off x="838200" y="6356350"/>
            <a:ext cx="2743200" cy="365125"/>
          </a:xfrm>
          <a:prstGeom prst="rect">
            <a:avLst/>
          </a:prstGeom>
        </p:spPr>
        <p:txBody>
          <a:bodyPr/>
          <a:lstStyle/>
          <a:p>
            <a:fld id="{4D67E249-9E94-4FFA-83C2-B924862E9656}" type="datetime3">
              <a:rPr lang="en-US" smtClean="0"/>
              <a:t>20 August 2023</a:t>
            </a:fld>
            <a:endParaRPr lang="en-US" dirty="0"/>
          </a:p>
        </p:txBody>
      </p:sp>
      <p:sp>
        <p:nvSpPr>
          <p:cNvPr id="5" name="Footer Placeholder 4">
            <a:extLst>
              <a:ext uri="{FF2B5EF4-FFF2-40B4-BE49-F238E27FC236}">
                <a16:creationId xmlns:a16="http://schemas.microsoft.com/office/drawing/2014/main" id="{5FFA7119-1CCF-4219-BCAB-7DC17D2E00EA}"/>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6" name="Slide Number Placeholder 5">
            <a:extLst>
              <a:ext uri="{FF2B5EF4-FFF2-40B4-BE49-F238E27FC236}">
                <a16:creationId xmlns:a16="http://schemas.microsoft.com/office/drawing/2014/main" id="{4585AD15-AAB4-4996-A6C6-4F7F2A3486C1}"/>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45293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273F-DAE6-466A-9E10-4F13E042226C}"/>
              </a:ext>
            </a:extLst>
          </p:cNvPr>
          <p:cNvSpPr>
            <a:spLocks noGrp="1"/>
          </p:cNvSpPr>
          <p:nvPr>
            <p:ph type="title"/>
          </p:nvPr>
        </p:nvSpPr>
        <p:spPr>
          <a:xfrm>
            <a:off x="838200" y="365125"/>
            <a:ext cx="7996707"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7098A98-50C9-4685-A4B5-F08A20876415}"/>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4EFF7-569C-4316-B138-6797D89657CD}"/>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B45600-5C75-4BCA-8E01-05AC72B2C7FB}"/>
              </a:ext>
            </a:extLst>
          </p:cNvPr>
          <p:cNvSpPr>
            <a:spLocks noGrp="1"/>
          </p:cNvSpPr>
          <p:nvPr>
            <p:ph type="dt" sz="half" idx="10"/>
          </p:nvPr>
        </p:nvSpPr>
        <p:spPr>
          <a:xfrm>
            <a:off x="838200" y="6356350"/>
            <a:ext cx="2743200" cy="365125"/>
          </a:xfrm>
          <a:prstGeom prst="rect">
            <a:avLst/>
          </a:prstGeom>
        </p:spPr>
        <p:txBody>
          <a:bodyPr/>
          <a:lstStyle/>
          <a:p>
            <a:fld id="{C05C34CB-EE61-442A-A9FC-F4637D66ACED}" type="datetime3">
              <a:rPr lang="en-US" smtClean="0"/>
              <a:t>20 August 2023</a:t>
            </a:fld>
            <a:endParaRPr lang="en-US" dirty="0"/>
          </a:p>
        </p:txBody>
      </p:sp>
      <p:sp>
        <p:nvSpPr>
          <p:cNvPr id="6" name="Footer Placeholder 5">
            <a:extLst>
              <a:ext uri="{FF2B5EF4-FFF2-40B4-BE49-F238E27FC236}">
                <a16:creationId xmlns:a16="http://schemas.microsoft.com/office/drawing/2014/main" id="{6D774898-983C-42E3-ACE2-77FC7451B84F}"/>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7" name="Slide Number Placeholder 6">
            <a:extLst>
              <a:ext uri="{FF2B5EF4-FFF2-40B4-BE49-F238E27FC236}">
                <a16:creationId xmlns:a16="http://schemas.microsoft.com/office/drawing/2014/main" id="{B041BDE7-71F7-4A76-9AEE-A1002B85F814}"/>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2745390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5B9-3387-4663-B2F5-4DE2B8362952}"/>
              </a:ext>
            </a:extLst>
          </p:cNvPr>
          <p:cNvSpPr>
            <a:spLocks noGrp="1"/>
          </p:cNvSpPr>
          <p:nvPr>
            <p:ph type="title"/>
          </p:nvPr>
        </p:nvSpPr>
        <p:spPr>
          <a:xfrm>
            <a:off x="839789" y="365125"/>
            <a:ext cx="7943604" cy="1149351"/>
          </a:xfrm>
          <a:prstGeom prst="rect">
            <a:avLst/>
          </a:prstGeo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4CA0ED9-F9E2-4EC8-87F5-D8576C891E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7D2657-CDEA-4E67-A1D6-B99D779A8E7E}"/>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50232-662B-4D33-8572-AF00D7AF131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3E2E6D-0432-4917-8114-DD7AD5EDD11C}"/>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36DB0-F687-4081-9C40-6D2B24597745}"/>
              </a:ext>
            </a:extLst>
          </p:cNvPr>
          <p:cNvSpPr>
            <a:spLocks noGrp="1"/>
          </p:cNvSpPr>
          <p:nvPr>
            <p:ph type="dt" sz="half" idx="10"/>
          </p:nvPr>
        </p:nvSpPr>
        <p:spPr>
          <a:xfrm>
            <a:off x="838200" y="6356350"/>
            <a:ext cx="2743200" cy="365125"/>
          </a:xfrm>
          <a:prstGeom prst="rect">
            <a:avLst/>
          </a:prstGeom>
        </p:spPr>
        <p:txBody>
          <a:bodyPr/>
          <a:lstStyle/>
          <a:p>
            <a:fld id="{AA8E835D-DD16-4ED1-83FA-D21BAAB4098D}" type="datetime3">
              <a:rPr lang="en-US" smtClean="0"/>
              <a:t>20 August 2023</a:t>
            </a:fld>
            <a:endParaRPr lang="en-US" dirty="0"/>
          </a:p>
        </p:txBody>
      </p:sp>
      <p:sp>
        <p:nvSpPr>
          <p:cNvPr id="8" name="Footer Placeholder 7">
            <a:extLst>
              <a:ext uri="{FF2B5EF4-FFF2-40B4-BE49-F238E27FC236}">
                <a16:creationId xmlns:a16="http://schemas.microsoft.com/office/drawing/2014/main" id="{DD70BD9F-D0E8-4394-9CA5-5342F23D7662}"/>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9" name="Slide Number Placeholder 8">
            <a:extLst>
              <a:ext uri="{FF2B5EF4-FFF2-40B4-BE49-F238E27FC236}">
                <a16:creationId xmlns:a16="http://schemas.microsoft.com/office/drawing/2014/main" id="{88DB0C69-EA34-4195-977E-56DE342721B8}"/>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86963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2134-0B93-47D8-A955-3BF49BC8F2AC}"/>
              </a:ext>
            </a:extLst>
          </p:cNvPr>
          <p:cNvSpPr>
            <a:spLocks noGrp="1"/>
          </p:cNvSpPr>
          <p:nvPr>
            <p:ph type="title"/>
          </p:nvPr>
        </p:nvSpPr>
        <p:spPr>
          <a:xfrm>
            <a:off x="838200" y="365125"/>
            <a:ext cx="7996707"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0DAEA28-F640-4684-A489-511660010853}"/>
              </a:ext>
            </a:extLst>
          </p:cNvPr>
          <p:cNvSpPr>
            <a:spLocks noGrp="1"/>
          </p:cNvSpPr>
          <p:nvPr>
            <p:ph type="dt" sz="half" idx="10"/>
          </p:nvPr>
        </p:nvSpPr>
        <p:spPr>
          <a:xfrm>
            <a:off x="838200" y="6356350"/>
            <a:ext cx="2743200" cy="365125"/>
          </a:xfrm>
          <a:prstGeom prst="rect">
            <a:avLst/>
          </a:prstGeom>
        </p:spPr>
        <p:txBody>
          <a:bodyPr/>
          <a:lstStyle/>
          <a:p>
            <a:fld id="{483E8C24-B198-48F1-9AC2-3592F6799F3E}" type="datetime3">
              <a:rPr lang="en-US" smtClean="0"/>
              <a:t>20 August 2023</a:t>
            </a:fld>
            <a:endParaRPr lang="en-US" dirty="0"/>
          </a:p>
        </p:txBody>
      </p:sp>
      <p:sp>
        <p:nvSpPr>
          <p:cNvPr id="4" name="Footer Placeholder 3">
            <a:extLst>
              <a:ext uri="{FF2B5EF4-FFF2-40B4-BE49-F238E27FC236}">
                <a16:creationId xmlns:a16="http://schemas.microsoft.com/office/drawing/2014/main" id="{B776278D-1856-4EBB-B8CF-41071ED0E1C1}"/>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5" name="Slide Number Placeholder 4">
            <a:extLst>
              <a:ext uri="{FF2B5EF4-FFF2-40B4-BE49-F238E27FC236}">
                <a16:creationId xmlns:a16="http://schemas.microsoft.com/office/drawing/2014/main" id="{8ACB7135-5777-402C-9170-382FD26CEEA2}"/>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199340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42179-733F-4C25-B139-B86CEC3CFAAB}"/>
              </a:ext>
            </a:extLst>
          </p:cNvPr>
          <p:cNvSpPr>
            <a:spLocks noGrp="1"/>
          </p:cNvSpPr>
          <p:nvPr>
            <p:ph type="dt" sz="half" idx="10"/>
          </p:nvPr>
        </p:nvSpPr>
        <p:spPr>
          <a:xfrm>
            <a:off x="838200" y="6356350"/>
            <a:ext cx="2743200" cy="365125"/>
          </a:xfrm>
          <a:prstGeom prst="rect">
            <a:avLst/>
          </a:prstGeom>
        </p:spPr>
        <p:txBody>
          <a:bodyPr/>
          <a:lstStyle/>
          <a:p>
            <a:fld id="{3C070A70-B1C6-4712-931C-79A9119A66F6}" type="datetime3">
              <a:rPr lang="en-US" smtClean="0"/>
              <a:t>20 August 2023</a:t>
            </a:fld>
            <a:endParaRPr lang="en-US" dirty="0"/>
          </a:p>
        </p:txBody>
      </p:sp>
      <p:sp>
        <p:nvSpPr>
          <p:cNvPr id="3" name="Footer Placeholder 2">
            <a:extLst>
              <a:ext uri="{FF2B5EF4-FFF2-40B4-BE49-F238E27FC236}">
                <a16:creationId xmlns:a16="http://schemas.microsoft.com/office/drawing/2014/main" id="{1CA3DBEC-89AC-408D-A353-3CFE351A31AC}"/>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4" name="Slide Number Placeholder 3">
            <a:extLst>
              <a:ext uri="{FF2B5EF4-FFF2-40B4-BE49-F238E27FC236}">
                <a16:creationId xmlns:a16="http://schemas.microsoft.com/office/drawing/2014/main" id="{AE481AB4-23B2-4231-A1FB-9620301DE720}"/>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60005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DE2A-94B2-432A-B372-D07F1492797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477D8-9AE0-45B8-A976-9D8675934935}"/>
              </a:ext>
            </a:extLst>
          </p:cNvPr>
          <p:cNvSpPr>
            <a:spLocks noGrp="1"/>
          </p:cNvSpPr>
          <p:nvPr>
            <p:ph idx="1"/>
          </p:nvPr>
        </p:nvSpPr>
        <p:spPr>
          <a:xfrm>
            <a:off x="5183188" y="1519707"/>
            <a:ext cx="6172200" cy="43413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6F26C0-3D72-481C-A6D2-686198942D6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FE857-F7ED-4855-A7C1-8D61CE5BC8A1}"/>
              </a:ext>
            </a:extLst>
          </p:cNvPr>
          <p:cNvSpPr>
            <a:spLocks noGrp="1"/>
          </p:cNvSpPr>
          <p:nvPr>
            <p:ph type="dt" sz="half" idx="10"/>
          </p:nvPr>
        </p:nvSpPr>
        <p:spPr>
          <a:xfrm>
            <a:off x="838200" y="6356350"/>
            <a:ext cx="2743200" cy="365125"/>
          </a:xfrm>
          <a:prstGeom prst="rect">
            <a:avLst/>
          </a:prstGeom>
        </p:spPr>
        <p:txBody>
          <a:bodyPr/>
          <a:lstStyle/>
          <a:p>
            <a:fld id="{C481BA1A-6395-499E-A6F3-E27E9014C241}" type="datetime3">
              <a:rPr lang="en-US" smtClean="0"/>
              <a:t>20 August 2023</a:t>
            </a:fld>
            <a:endParaRPr lang="en-US" dirty="0"/>
          </a:p>
        </p:txBody>
      </p:sp>
      <p:sp>
        <p:nvSpPr>
          <p:cNvPr id="6" name="Footer Placeholder 5">
            <a:extLst>
              <a:ext uri="{FF2B5EF4-FFF2-40B4-BE49-F238E27FC236}">
                <a16:creationId xmlns:a16="http://schemas.microsoft.com/office/drawing/2014/main" id="{94EC69A9-006A-490E-B7D6-48D2DBB9668F}"/>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7" name="Slide Number Placeholder 6">
            <a:extLst>
              <a:ext uri="{FF2B5EF4-FFF2-40B4-BE49-F238E27FC236}">
                <a16:creationId xmlns:a16="http://schemas.microsoft.com/office/drawing/2014/main" id="{694F98A1-5435-45FF-A01C-B12952B93CCC}"/>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83502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72BD-48E0-4560-A511-5AFBEC5059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78BCE4-AE7A-44A4-A758-69ED7354C544}"/>
              </a:ext>
            </a:extLst>
          </p:cNvPr>
          <p:cNvSpPr>
            <a:spLocks noGrp="1"/>
          </p:cNvSpPr>
          <p:nvPr>
            <p:ph type="pic" idx="1"/>
          </p:nvPr>
        </p:nvSpPr>
        <p:spPr>
          <a:xfrm>
            <a:off x="5183188" y="1545465"/>
            <a:ext cx="6172200" cy="431558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50EF296-4524-4049-AA60-A124C4B464F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3EB3-08F6-472E-9260-75D496FFF269}"/>
              </a:ext>
            </a:extLst>
          </p:cNvPr>
          <p:cNvSpPr>
            <a:spLocks noGrp="1"/>
          </p:cNvSpPr>
          <p:nvPr>
            <p:ph type="dt" sz="half" idx="10"/>
          </p:nvPr>
        </p:nvSpPr>
        <p:spPr>
          <a:xfrm>
            <a:off x="838200" y="6356350"/>
            <a:ext cx="2743200" cy="365125"/>
          </a:xfrm>
          <a:prstGeom prst="rect">
            <a:avLst/>
          </a:prstGeom>
        </p:spPr>
        <p:txBody>
          <a:bodyPr/>
          <a:lstStyle/>
          <a:p>
            <a:fld id="{7E167850-1370-417E-83F7-78B485F25B6F}" type="datetime3">
              <a:rPr lang="en-US" smtClean="0"/>
              <a:t>20 August 2023</a:t>
            </a:fld>
            <a:endParaRPr lang="en-US" dirty="0"/>
          </a:p>
        </p:txBody>
      </p:sp>
      <p:sp>
        <p:nvSpPr>
          <p:cNvPr id="6" name="Footer Placeholder 5">
            <a:extLst>
              <a:ext uri="{FF2B5EF4-FFF2-40B4-BE49-F238E27FC236}">
                <a16:creationId xmlns:a16="http://schemas.microsoft.com/office/drawing/2014/main" id="{CBB89AC4-E62E-43F2-BBAA-D9AF9F98E8B3}"/>
              </a:ext>
            </a:extLst>
          </p:cNvPr>
          <p:cNvSpPr>
            <a:spLocks noGrp="1"/>
          </p:cNvSpPr>
          <p:nvPr>
            <p:ph type="ftr" sz="quarter" idx="11"/>
          </p:nvPr>
        </p:nvSpPr>
        <p:spPr>
          <a:xfrm>
            <a:off x="4038600" y="6356350"/>
            <a:ext cx="4114800" cy="365125"/>
          </a:xfrm>
          <a:prstGeom prst="rect">
            <a:avLst/>
          </a:prstGeom>
        </p:spPr>
        <p:txBody>
          <a:bodyPr/>
          <a:lstStyle/>
          <a:p>
            <a:r>
              <a:rPr lang="en-GB"/>
              <a:t>Improving Machine Learning Models</a:t>
            </a:r>
            <a:endParaRPr lang="en-US" dirty="0"/>
          </a:p>
        </p:txBody>
      </p:sp>
      <p:sp>
        <p:nvSpPr>
          <p:cNvPr id="7" name="Slide Number Placeholder 6">
            <a:extLst>
              <a:ext uri="{FF2B5EF4-FFF2-40B4-BE49-F238E27FC236}">
                <a16:creationId xmlns:a16="http://schemas.microsoft.com/office/drawing/2014/main" id="{E829C623-A397-40C8-8AB5-8E50B7A5BD06}"/>
              </a:ext>
            </a:extLst>
          </p:cNvPr>
          <p:cNvSpPr>
            <a:spLocks noGrp="1"/>
          </p:cNvSpPr>
          <p:nvPr>
            <p:ph type="sldNum" sz="quarter" idx="12"/>
          </p:nvPr>
        </p:nvSpPr>
        <p:spPr>
          <a:xfrm>
            <a:off x="8610600" y="6356350"/>
            <a:ext cx="2743200" cy="365125"/>
          </a:xfrm>
          <a:prstGeom prst="rect">
            <a:avLst/>
          </a:prstGeom>
        </p:spPr>
        <p:txBody>
          <a:bodyPr/>
          <a:lstStyle/>
          <a:p>
            <a:fld id="{03A796BA-7FC7-40B4-B286-342C5E11254C}" type="slidenum">
              <a:rPr lang="en-US" smtClean="0"/>
              <a:t>‹#›</a:t>
            </a:fld>
            <a:endParaRPr lang="en-US" dirty="0"/>
          </a:p>
        </p:txBody>
      </p:sp>
    </p:spTree>
    <p:extLst>
      <p:ext uri="{BB962C8B-B14F-4D97-AF65-F5344CB8AC3E}">
        <p14:creationId xmlns:p14="http://schemas.microsoft.com/office/powerpoint/2010/main" val="186982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12" name="Text Placeholder 2">
            <a:extLst>
              <a:ext uri="{FF2B5EF4-FFF2-40B4-BE49-F238E27FC236}">
                <a16:creationId xmlns:a16="http://schemas.microsoft.com/office/drawing/2014/main" id="{D3E67FE6-B3FC-4134-8A89-6C8C7832101A}"/>
              </a:ext>
            </a:extLst>
          </p:cNvPr>
          <p:cNvSpPr>
            <a:spLocks noGrp="1"/>
          </p:cNvSpPr>
          <p:nvPr>
            <p:ph type="body"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0C2A9-9502-4110-84ED-897292E80F14}" type="datetime3">
              <a:rPr lang="en-US" smtClean="0"/>
              <a:t>20 August 2023</a:t>
            </a:fld>
            <a:endParaRPr lang="en-US" dirty="0"/>
          </a:p>
        </p:txBody>
      </p:sp>
      <p:sp>
        <p:nvSpPr>
          <p:cNvPr id="14"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Improving Machine Learning Models</a:t>
            </a:r>
            <a:endParaRPr lang="en-US" dirty="0"/>
          </a:p>
        </p:txBody>
      </p:sp>
      <p:sp>
        <p:nvSpPr>
          <p:cNvPr id="15"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dirty="0"/>
          </a:p>
        </p:txBody>
      </p:sp>
    </p:spTree>
    <p:extLst>
      <p:ext uri="{BB962C8B-B14F-4D97-AF65-F5344CB8AC3E}">
        <p14:creationId xmlns:p14="http://schemas.microsoft.com/office/powerpoint/2010/main" val="3079509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Improving Machine Learning Models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0835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Improving Machine Learning Models</a:t>
            </a:r>
          </a:p>
        </p:txBody>
      </p:sp>
      <p:sp>
        <p:nvSpPr>
          <p:cNvPr id="4" name="Date Placeholder 3"/>
          <p:cNvSpPr>
            <a:spLocks noGrp="1"/>
          </p:cNvSpPr>
          <p:nvPr>
            <p:ph type="dt" sz="half" idx="2"/>
          </p:nvPr>
        </p:nvSpPr>
        <p:spPr/>
        <p:txBody>
          <a:bodyPr/>
          <a:lstStyle/>
          <a:p>
            <a:fld id="{91E3CECF-6CE6-4FDC-A8AB-2F711DFEB035}" type="datetime3">
              <a:rPr lang="en-US" smtClean="0"/>
              <a:t>20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2</a:t>
            </a:fld>
            <a:endParaRPr lang="en-US" dirty="0"/>
          </a:p>
        </p:txBody>
      </p:sp>
      <p:pic>
        <p:nvPicPr>
          <p:cNvPr id="1026" name="Picture 2" descr="https://cdn-images-1.medium.com/max/1500/1*-bdiOLbUBkrbCTIYWil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538" y="627063"/>
            <a:ext cx="9825812"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6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Bias and variance</a:t>
            </a:r>
            <a:endParaRPr lang="en-IN" dirty="0"/>
          </a:p>
        </p:txBody>
      </p:sp>
      <p:sp>
        <p:nvSpPr>
          <p:cNvPr id="3" name="Content Placeholder 2"/>
          <p:cNvSpPr>
            <a:spLocks noGrp="1"/>
          </p:cNvSpPr>
          <p:nvPr>
            <p:ph idx="1"/>
          </p:nvPr>
        </p:nvSpPr>
        <p:spPr/>
        <p:txBody>
          <a:bodyPr>
            <a:normAutofit lnSpcReduction="10000"/>
          </a:bodyPr>
          <a:lstStyle/>
          <a:p>
            <a:r>
              <a:rPr lang="en-GB" dirty="0"/>
              <a:t>Bias and variance are the two components of imprecision in predictive models</a:t>
            </a:r>
          </a:p>
          <a:p>
            <a:r>
              <a:rPr lang="en-GB" dirty="0"/>
              <a:t>In general there is a trade-off between them</a:t>
            </a:r>
          </a:p>
          <a:p>
            <a:r>
              <a:rPr lang="en-GB" dirty="0"/>
              <a:t>So normally reducing one tends to increase the other. </a:t>
            </a:r>
          </a:p>
          <a:p>
            <a:r>
              <a:rPr lang="en-GB" dirty="0"/>
              <a:t>Bias in predictive models means that model is not capturing all the signal it could. </a:t>
            </a:r>
          </a:p>
          <a:p>
            <a:r>
              <a:rPr lang="en-GB" dirty="0"/>
              <a:t>Bias is also known as under-fitting. </a:t>
            </a:r>
          </a:p>
          <a:p>
            <a:r>
              <a:rPr lang="en-GB" dirty="0"/>
              <a:t>High variance models tend to perform very well on some data points and really bad on others. </a:t>
            </a:r>
          </a:p>
          <a:p>
            <a:r>
              <a:rPr lang="en-GB" dirty="0"/>
              <a:t>This is also known as over-fitting</a:t>
            </a:r>
          </a:p>
          <a:p>
            <a:r>
              <a:rPr lang="en-GB" dirty="0"/>
              <a:t>It means that model is too flexible for the amount of training data you have and ends up picking up noise in addition to the signal, learning random patterns that happen by chance and do not generalize beyond your training data.</a:t>
            </a:r>
            <a:endParaRPr lang="en-IN" dirty="0"/>
          </a:p>
        </p:txBody>
      </p:sp>
      <p:sp>
        <p:nvSpPr>
          <p:cNvPr id="4" name="Date Placeholder 3"/>
          <p:cNvSpPr>
            <a:spLocks noGrp="1"/>
          </p:cNvSpPr>
          <p:nvPr>
            <p:ph type="dt" sz="half" idx="2"/>
          </p:nvPr>
        </p:nvSpPr>
        <p:spPr/>
        <p:txBody>
          <a:bodyPr/>
          <a:lstStyle/>
          <a:p>
            <a:fld id="{E376F382-4086-44C2-BE4B-478D9F6E236D}" type="datetime3">
              <a:rPr lang="en-US" smtClean="0"/>
              <a:t>20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3</a:t>
            </a:fld>
            <a:endParaRPr lang="en-US" dirty="0"/>
          </a:p>
        </p:txBody>
      </p:sp>
    </p:spTree>
    <p:extLst>
      <p:ext uri="{BB962C8B-B14F-4D97-AF65-F5344CB8AC3E}">
        <p14:creationId xmlns:p14="http://schemas.microsoft.com/office/powerpoint/2010/main" val="63965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Detect Bias / Variance</a:t>
            </a:r>
            <a:endParaRPr lang="en-IN" dirty="0"/>
          </a:p>
        </p:txBody>
      </p:sp>
      <p:graphicFrame>
        <p:nvGraphicFramePr>
          <p:cNvPr id="7" name="Content Placeholder 6">
            <a:extLst>
              <a:ext uri="{FF2B5EF4-FFF2-40B4-BE49-F238E27FC236}">
                <a16:creationId xmlns:a16="http://schemas.microsoft.com/office/drawing/2014/main" id="{E7DFD92E-E766-4008-875D-8A2FFD7D7E3E}"/>
              </a:ext>
            </a:extLst>
          </p:cNvPr>
          <p:cNvGraphicFramePr>
            <a:graphicFrameLocks noGrp="1"/>
          </p:cNvGraphicFramePr>
          <p:nvPr>
            <p:ph idx="1"/>
            <p:extLst>
              <p:ext uri="{D42A27DB-BD31-4B8C-83A1-F6EECF244321}">
                <p14:modId xmlns:p14="http://schemas.microsoft.com/office/powerpoint/2010/main" val="1195994568"/>
              </p:ext>
            </p:extLst>
          </p:nvPr>
        </p:nvGraphicFramePr>
        <p:xfrm>
          <a:off x="365991" y="1398105"/>
          <a:ext cx="11450188" cy="4008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2"/>
          </p:nvPr>
        </p:nvSpPr>
        <p:spPr/>
        <p:txBody>
          <a:bodyPr/>
          <a:lstStyle/>
          <a:p>
            <a:fld id="{E376F382-4086-44C2-BE4B-478D9F6E236D}" type="datetime3">
              <a:rPr lang="en-US" smtClean="0"/>
              <a:t>20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4</a:t>
            </a:fld>
            <a:endParaRPr lang="en-US" dirty="0"/>
          </a:p>
        </p:txBody>
      </p:sp>
    </p:spTree>
    <p:extLst>
      <p:ext uri="{BB962C8B-B14F-4D97-AF65-F5344CB8AC3E}">
        <p14:creationId xmlns:p14="http://schemas.microsoft.com/office/powerpoint/2010/main" val="370036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Techniques to bring your model where you want it to be</a:t>
            </a:r>
            <a:endParaRPr lang="en-IN" dirty="0"/>
          </a:p>
        </p:txBody>
      </p:sp>
      <p:sp>
        <p:nvSpPr>
          <p:cNvPr id="3" name="Content Placeholder 2"/>
          <p:cNvSpPr>
            <a:spLocks noGrp="1"/>
          </p:cNvSpPr>
          <p:nvPr>
            <p:ph idx="1"/>
          </p:nvPr>
        </p:nvSpPr>
        <p:spPr/>
        <p:txBody>
          <a:bodyPr/>
          <a:lstStyle/>
          <a:p>
            <a:r>
              <a:rPr lang="en-GB" dirty="0"/>
              <a:t>Depending on the performance of model and whether it is suffering more from high bias or high variance, you can resort to one or more of these seven techniques to bring your model where you want it to be:</a:t>
            </a:r>
          </a:p>
          <a:p>
            <a:pPr lvl="1"/>
            <a:r>
              <a:rPr lang="en-IN" dirty="0"/>
              <a:t>Add More Data</a:t>
            </a:r>
          </a:p>
          <a:p>
            <a:pPr lvl="1"/>
            <a:r>
              <a:rPr lang="en-IN" dirty="0"/>
              <a:t>Add More Features</a:t>
            </a:r>
          </a:p>
          <a:p>
            <a:pPr lvl="1"/>
            <a:r>
              <a:rPr lang="en-IN" dirty="0"/>
              <a:t>Do Feature Selection</a:t>
            </a:r>
          </a:p>
          <a:p>
            <a:pPr lvl="1"/>
            <a:r>
              <a:rPr lang="en-IN" dirty="0"/>
              <a:t>Use Regularization</a:t>
            </a:r>
          </a:p>
          <a:p>
            <a:pPr lvl="1"/>
            <a:r>
              <a:rPr lang="en-IN" dirty="0"/>
              <a:t>Bagging</a:t>
            </a:r>
          </a:p>
          <a:p>
            <a:pPr lvl="1"/>
            <a:r>
              <a:rPr lang="en-IN" dirty="0"/>
              <a:t>Boosting </a:t>
            </a:r>
          </a:p>
          <a:p>
            <a:pPr lvl="1"/>
            <a:r>
              <a:rPr lang="en-GB" dirty="0"/>
              <a:t>Use a more different class of models</a:t>
            </a:r>
            <a:endParaRPr lang="en-IN" dirty="0"/>
          </a:p>
        </p:txBody>
      </p:sp>
      <p:sp>
        <p:nvSpPr>
          <p:cNvPr id="4" name="Date Placeholder 3"/>
          <p:cNvSpPr>
            <a:spLocks noGrp="1"/>
          </p:cNvSpPr>
          <p:nvPr>
            <p:ph type="dt" sz="half" idx="2"/>
          </p:nvPr>
        </p:nvSpPr>
        <p:spPr/>
        <p:txBody>
          <a:bodyPr/>
          <a:lstStyle/>
          <a:p>
            <a:fld id="{E376F382-4086-44C2-BE4B-478D9F6E236D}" type="datetime3">
              <a:rPr lang="en-US" smtClean="0"/>
              <a:t>20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5</a:t>
            </a:fld>
            <a:endParaRPr lang="en-US" dirty="0"/>
          </a:p>
        </p:txBody>
      </p:sp>
    </p:spTree>
    <p:extLst>
      <p:ext uri="{BB962C8B-B14F-4D97-AF65-F5344CB8AC3E}">
        <p14:creationId xmlns:p14="http://schemas.microsoft.com/office/powerpoint/2010/main" val="227079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Which method is to use when?</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6818871"/>
              </p:ext>
            </p:extLst>
          </p:nvPr>
        </p:nvGraphicFramePr>
        <p:xfrm>
          <a:off x="176213" y="627063"/>
          <a:ext cx="11828462" cy="3235960"/>
        </p:xfrm>
        <a:graphic>
          <a:graphicData uri="http://schemas.openxmlformats.org/drawingml/2006/table">
            <a:tbl>
              <a:tblPr firstRow="1" bandRow="1">
                <a:tableStyleId>{5C22544A-7EE6-4342-B048-85BDC9FD1C3A}</a:tableStyleId>
              </a:tblPr>
              <a:tblGrid>
                <a:gridCol w="5914231">
                  <a:extLst>
                    <a:ext uri="{9D8B030D-6E8A-4147-A177-3AD203B41FA5}">
                      <a16:colId xmlns:a16="http://schemas.microsoft.com/office/drawing/2014/main" val="3328226783"/>
                    </a:ext>
                  </a:extLst>
                </a:gridCol>
                <a:gridCol w="5914231">
                  <a:extLst>
                    <a:ext uri="{9D8B030D-6E8A-4147-A177-3AD203B41FA5}">
                      <a16:colId xmlns:a16="http://schemas.microsoft.com/office/drawing/2014/main" val="2818550322"/>
                    </a:ext>
                  </a:extLst>
                </a:gridCol>
              </a:tblGrid>
              <a:tr h="370840">
                <a:tc>
                  <a:txBody>
                    <a:bodyPr/>
                    <a:lstStyle/>
                    <a:p>
                      <a:r>
                        <a:rPr lang="en-GB" dirty="0"/>
                        <a:t>Technique</a:t>
                      </a:r>
                      <a:endParaRPr lang="en-IN" dirty="0"/>
                    </a:p>
                  </a:txBody>
                  <a:tcPr/>
                </a:tc>
                <a:tc>
                  <a:txBody>
                    <a:bodyPr/>
                    <a:lstStyle/>
                    <a:p>
                      <a:r>
                        <a:rPr lang="en-GB" dirty="0"/>
                        <a:t>When to use?</a:t>
                      </a:r>
                      <a:endParaRPr lang="en-IN" dirty="0"/>
                    </a:p>
                  </a:txBody>
                  <a:tcPr/>
                </a:tc>
                <a:extLst>
                  <a:ext uri="{0D108BD9-81ED-4DB2-BD59-A6C34878D82A}">
                    <a16:rowId xmlns:a16="http://schemas.microsoft.com/office/drawing/2014/main" val="2224820675"/>
                  </a:ext>
                </a:extLst>
              </a:tr>
              <a:tr h="370840">
                <a:tc>
                  <a:txBody>
                    <a:bodyPr/>
                    <a:lstStyle/>
                    <a:p>
                      <a:r>
                        <a:rPr lang="en-IN" dirty="0"/>
                        <a:t>Add More Data</a:t>
                      </a:r>
                    </a:p>
                  </a:txBody>
                  <a:tcPr/>
                </a:tc>
                <a:tc>
                  <a:txBody>
                    <a:bodyPr/>
                    <a:lstStyle/>
                    <a:p>
                      <a:r>
                        <a:rPr lang="en-GB" dirty="0"/>
                        <a:t>High Variance / Overfitting</a:t>
                      </a:r>
                      <a:endParaRPr lang="en-IN" dirty="0"/>
                    </a:p>
                  </a:txBody>
                  <a:tcPr/>
                </a:tc>
                <a:extLst>
                  <a:ext uri="{0D108BD9-81ED-4DB2-BD59-A6C34878D82A}">
                    <a16:rowId xmlns:a16="http://schemas.microsoft.com/office/drawing/2014/main" val="4196126060"/>
                  </a:ext>
                </a:extLst>
              </a:tr>
              <a:tr h="370840">
                <a:tc>
                  <a:txBody>
                    <a:bodyPr/>
                    <a:lstStyle/>
                    <a:p>
                      <a:r>
                        <a:rPr lang="en-IN" dirty="0"/>
                        <a:t>Add More Features</a:t>
                      </a:r>
                    </a:p>
                  </a:txBody>
                  <a:tcPr/>
                </a:tc>
                <a:tc>
                  <a:txBody>
                    <a:bodyPr/>
                    <a:lstStyle/>
                    <a:p>
                      <a:r>
                        <a:rPr lang="en-GB" dirty="0"/>
                        <a:t>High Bias / </a:t>
                      </a:r>
                      <a:r>
                        <a:rPr lang="en-GB" dirty="0" err="1"/>
                        <a:t>Underfitting</a:t>
                      </a:r>
                      <a:endParaRPr lang="en-IN" dirty="0"/>
                    </a:p>
                  </a:txBody>
                  <a:tcPr/>
                </a:tc>
                <a:extLst>
                  <a:ext uri="{0D108BD9-81ED-4DB2-BD59-A6C34878D82A}">
                    <a16:rowId xmlns:a16="http://schemas.microsoft.com/office/drawing/2014/main" val="4150252568"/>
                  </a:ext>
                </a:extLst>
              </a:tr>
              <a:tr h="370840">
                <a:tc>
                  <a:txBody>
                    <a:bodyPr/>
                    <a:lstStyle/>
                    <a:p>
                      <a:r>
                        <a:rPr lang="en-IN" dirty="0"/>
                        <a:t>Do Feature Selection</a:t>
                      </a:r>
                    </a:p>
                  </a:txBody>
                  <a:tcPr/>
                </a:tc>
                <a:tc>
                  <a:txBody>
                    <a:bodyPr/>
                    <a:lstStyle/>
                    <a:p>
                      <a:r>
                        <a:rPr lang="en-GB" dirty="0"/>
                        <a:t>High Variance / Overfitting</a:t>
                      </a:r>
                      <a:endParaRPr lang="en-IN" dirty="0"/>
                    </a:p>
                  </a:txBody>
                  <a:tcPr/>
                </a:tc>
                <a:extLst>
                  <a:ext uri="{0D108BD9-81ED-4DB2-BD59-A6C34878D82A}">
                    <a16:rowId xmlns:a16="http://schemas.microsoft.com/office/drawing/2014/main" val="2268571251"/>
                  </a:ext>
                </a:extLst>
              </a:tr>
              <a:tr h="370840">
                <a:tc>
                  <a:txBody>
                    <a:bodyPr/>
                    <a:lstStyle/>
                    <a:p>
                      <a:r>
                        <a:rPr lang="en-IN" dirty="0"/>
                        <a:t>Use Regularization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High Variance / Overfitting</a:t>
                      </a:r>
                      <a:endParaRPr lang="en-IN" dirty="0"/>
                    </a:p>
                  </a:txBody>
                  <a:tcPr/>
                </a:tc>
                <a:extLst>
                  <a:ext uri="{0D108BD9-81ED-4DB2-BD59-A6C34878D82A}">
                    <a16:rowId xmlns:a16="http://schemas.microsoft.com/office/drawing/2014/main" val="141087868"/>
                  </a:ext>
                </a:extLst>
              </a:tr>
              <a:tr h="370840">
                <a:tc>
                  <a:txBody>
                    <a:bodyPr/>
                    <a:lstStyle/>
                    <a:p>
                      <a:r>
                        <a:rPr lang="en-GB" dirty="0"/>
                        <a:t>Bagging</a:t>
                      </a:r>
                      <a:endParaRPr lang="en-IN" dirty="0"/>
                    </a:p>
                  </a:txBody>
                  <a:tcPr/>
                </a:tc>
                <a:tc>
                  <a:txBody>
                    <a:bodyPr/>
                    <a:lstStyle/>
                    <a:p>
                      <a:r>
                        <a:rPr lang="en-GB" dirty="0"/>
                        <a:t>High Variance / Overfitting</a:t>
                      </a:r>
                      <a:endParaRPr lang="en-IN" dirty="0"/>
                    </a:p>
                  </a:txBody>
                  <a:tcPr/>
                </a:tc>
                <a:extLst>
                  <a:ext uri="{0D108BD9-81ED-4DB2-BD59-A6C34878D82A}">
                    <a16:rowId xmlns:a16="http://schemas.microsoft.com/office/drawing/2014/main" val="3934835430"/>
                  </a:ext>
                </a:extLst>
              </a:tr>
              <a:tr h="370840">
                <a:tc>
                  <a:txBody>
                    <a:bodyPr/>
                    <a:lstStyle/>
                    <a:p>
                      <a:r>
                        <a:rPr lang="en-GB" dirty="0"/>
                        <a:t>Boosting</a:t>
                      </a:r>
                      <a:endParaRPr lang="en-IN" dirty="0"/>
                    </a:p>
                  </a:txBody>
                  <a:tcPr/>
                </a:tc>
                <a:tc>
                  <a:txBody>
                    <a:bodyPr/>
                    <a:lstStyle/>
                    <a:p>
                      <a:r>
                        <a:rPr lang="en-GB" dirty="0"/>
                        <a:t>High Bias / </a:t>
                      </a:r>
                      <a:r>
                        <a:rPr lang="en-GB" dirty="0" err="1"/>
                        <a:t>Underfitting</a:t>
                      </a:r>
                      <a:endParaRPr lang="en-IN" dirty="0"/>
                    </a:p>
                  </a:txBody>
                  <a:tcPr/>
                </a:tc>
                <a:extLst>
                  <a:ext uri="{0D108BD9-81ED-4DB2-BD59-A6C34878D82A}">
                    <a16:rowId xmlns:a16="http://schemas.microsoft.com/office/drawing/2014/main" val="4194638203"/>
                  </a:ext>
                </a:extLst>
              </a:tr>
              <a:tr h="370840">
                <a:tc>
                  <a:txBody>
                    <a:bodyPr/>
                    <a:lstStyle/>
                    <a:p>
                      <a:r>
                        <a:rPr lang="en-GB" dirty="0"/>
                        <a:t>Use a more different model</a:t>
                      </a:r>
                      <a:endParaRPr lang="en-IN" dirty="0"/>
                    </a:p>
                  </a:txBody>
                  <a:tcPr/>
                </a:tc>
                <a:tc>
                  <a:txBody>
                    <a:bodyPr/>
                    <a:lstStyle/>
                    <a:p>
                      <a:r>
                        <a:rPr lang="en-GB" dirty="0"/>
                        <a:t>If our data-set</a:t>
                      </a:r>
                      <a:r>
                        <a:rPr lang="en-GB" baseline="0" dirty="0"/>
                        <a:t> is suitable to some different kind of model, then chose that model.</a:t>
                      </a:r>
                      <a:endParaRPr lang="en-IN" dirty="0"/>
                    </a:p>
                  </a:txBody>
                  <a:tcPr/>
                </a:tc>
                <a:extLst>
                  <a:ext uri="{0D108BD9-81ED-4DB2-BD59-A6C34878D82A}">
                    <a16:rowId xmlns:a16="http://schemas.microsoft.com/office/drawing/2014/main" val="2082366935"/>
                  </a:ext>
                </a:extLst>
              </a:tr>
            </a:tbl>
          </a:graphicData>
        </a:graphic>
      </p:graphicFrame>
      <p:sp>
        <p:nvSpPr>
          <p:cNvPr id="4" name="Date Placeholder 3"/>
          <p:cNvSpPr>
            <a:spLocks noGrp="1"/>
          </p:cNvSpPr>
          <p:nvPr>
            <p:ph type="dt" sz="half" idx="2"/>
          </p:nvPr>
        </p:nvSpPr>
        <p:spPr/>
        <p:txBody>
          <a:bodyPr/>
          <a:lstStyle/>
          <a:p>
            <a:fld id="{E376F382-4086-44C2-BE4B-478D9F6E236D}" type="datetime3">
              <a:rPr lang="en-US" smtClean="0"/>
              <a:t>20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6</a:t>
            </a:fld>
            <a:endParaRPr lang="en-US" dirty="0"/>
          </a:p>
        </p:txBody>
      </p:sp>
    </p:spTree>
    <p:extLst>
      <p:ext uri="{BB962C8B-B14F-4D97-AF65-F5344CB8AC3E}">
        <p14:creationId xmlns:p14="http://schemas.microsoft.com/office/powerpoint/2010/main" val="85082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Lets see this diagram again</a:t>
            </a:r>
          </a:p>
        </p:txBody>
      </p:sp>
      <p:sp>
        <p:nvSpPr>
          <p:cNvPr id="4" name="Date Placeholder 3"/>
          <p:cNvSpPr>
            <a:spLocks noGrp="1"/>
          </p:cNvSpPr>
          <p:nvPr>
            <p:ph type="dt" sz="half" idx="2"/>
          </p:nvPr>
        </p:nvSpPr>
        <p:spPr/>
        <p:txBody>
          <a:bodyPr/>
          <a:lstStyle/>
          <a:p>
            <a:fld id="{91E3CECF-6CE6-4FDC-A8AB-2F711DFEB035}" type="datetime3">
              <a:rPr lang="en-US" smtClean="0"/>
              <a:t>20 August 2023</a:t>
            </a:fld>
            <a:endParaRPr lang="en-US" dirty="0"/>
          </a:p>
        </p:txBody>
      </p:sp>
      <p:sp>
        <p:nvSpPr>
          <p:cNvPr id="5" name="Footer Placeholder 4"/>
          <p:cNvSpPr>
            <a:spLocks noGrp="1"/>
          </p:cNvSpPr>
          <p:nvPr>
            <p:ph type="ftr" sz="quarter" idx="3"/>
          </p:nvPr>
        </p:nvSpPr>
        <p:spPr/>
        <p:txBody>
          <a:bodyPr/>
          <a:lstStyle/>
          <a:p>
            <a:r>
              <a:rPr lang="en-GB"/>
              <a:t>Improving Machine Learning Models</a:t>
            </a:r>
            <a:endParaRPr lang="en-US" dirty="0"/>
          </a:p>
        </p:txBody>
      </p:sp>
      <p:sp>
        <p:nvSpPr>
          <p:cNvPr id="6" name="Slide Number Placeholder 5"/>
          <p:cNvSpPr>
            <a:spLocks noGrp="1"/>
          </p:cNvSpPr>
          <p:nvPr>
            <p:ph type="sldNum" sz="quarter" idx="4"/>
          </p:nvPr>
        </p:nvSpPr>
        <p:spPr/>
        <p:txBody>
          <a:bodyPr/>
          <a:lstStyle/>
          <a:p>
            <a:fld id="{03A796BA-7FC7-40B4-B286-342C5E11254C}" type="slidenum">
              <a:rPr lang="en-US" smtClean="0"/>
              <a:t>7</a:t>
            </a:fld>
            <a:endParaRPr lang="en-US" dirty="0"/>
          </a:p>
        </p:txBody>
      </p:sp>
      <p:pic>
        <p:nvPicPr>
          <p:cNvPr id="1026" name="Picture 2" descr="https://cdn-images-1.medium.com/max/1500/1*-bdiOLbUBkrbCTIYWil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538" y="627063"/>
            <a:ext cx="9825812"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55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7E2C3C-689C-59A9-4F8D-9685A1541600}"/>
              </a:ext>
            </a:extLst>
          </p:cNvPr>
          <p:cNvGraphicFramePr/>
          <p:nvPr/>
        </p:nvGraphicFramePr>
        <p:xfrm>
          <a:off x="838200" y="365125"/>
          <a:ext cx="10515600" cy="6278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2" name="Google Shape;19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888888"/>
                </a:solidFill>
                <a:latin typeface="Calibri"/>
                <a:ea typeface="Calibri"/>
                <a:cs typeface="Calibri"/>
                <a:sym typeface="Calibri"/>
              </a:rPr>
              <a:t>22-10-2018</a:t>
            </a:r>
            <a:endParaRPr sz="1200" b="0" i="0" u="none" strike="noStrike" cap="none">
              <a:solidFill>
                <a:srgbClr val="888888"/>
              </a:solidFill>
              <a:latin typeface="Calibri"/>
              <a:ea typeface="Calibri"/>
              <a:cs typeface="Calibri"/>
              <a:sym typeface="Calibri"/>
            </a:endParaRPr>
          </a:p>
        </p:txBody>
      </p:sp>
      <p:sp>
        <p:nvSpPr>
          <p:cNvPr id="193" name="Google Shape;19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369</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Bradley Hand ITC</vt:lpstr>
      <vt:lpstr>Calibri</vt:lpstr>
      <vt:lpstr>Calibri Light</vt:lpstr>
      <vt:lpstr>1_Office Theme</vt:lpstr>
      <vt:lpstr>Improving Machine Learning Models</vt:lpstr>
      <vt:lpstr>Improving Machine Learning Models</vt:lpstr>
      <vt:lpstr>Bias and variance</vt:lpstr>
      <vt:lpstr>Detect Bias / Variance</vt:lpstr>
      <vt:lpstr>Techniques to bring your model where you want it to be</vt:lpstr>
      <vt:lpstr>Which method is to use when?</vt:lpstr>
      <vt:lpstr>Lets see this diagram again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Atin</dc:creator>
  <cp:lastModifiedBy>Atin Gupta</cp:lastModifiedBy>
  <cp:revision>59</cp:revision>
  <dcterms:created xsi:type="dcterms:W3CDTF">2019-03-20T06:09:39Z</dcterms:created>
  <dcterms:modified xsi:type="dcterms:W3CDTF">2023-08-20T09:29:27Z</dcterms:modified>
</cp:coreProperties>
</file>