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73" r:id="rId3"/>
    <p:sldId id="258" r:id="rId4"/>
    <p:sldId id="269" r:id="rId5"/>
    <p:sldId id="270" r:id="rId6"/>
    <p:sldId id="271" r:id="rId7"/>
    <p:sldId id="274" r:id="rId8"/>
    <p:sldId id="275" r:id="rId9"/>
    <p:sldId id="276" r:id="rId10"/>
    <p:sldId id="265" r:id="rId11"/>
    <p:sldId id="272" r:id="rId12"/>
    <p:sldId id="277" r:id="rId13"/>
    <p:sldId id="278" r:id="rId14"/>
    <p:sldId id="279" r:id="rId15"/>
    <p:sldId id="280" r:id="rId16"/>
    <p:sldId id="282" r:id="rId17"/>
    <p:sldId id="286" r:id="rId18"/>
    <p:sldId id="296" r:id="rId19"/>
    <p:sldId id="268"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38FC77-8CA7-4A7A-8B5D-2FCA56353A6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A539934F-E3C8-4F50-AAE5-2B06892DA019}">
      <dgm:prSet custT="1"/>
      <dgm:spPr/>
      <dgm:t>
        <a:bodyPr/>
        <a:lstStyle/>
        <a:p>
          <a:pPr algn="ctr"/>
          <a:r>
            <a:rPr lang="en-US" sz="15000" b="0" i="0" dirty="0">
              <a:latin typeface="Bradley Hand ITC" panose="03070402050302030203" pitchFamily="66" charset="0"/>
            </a:rPr>
            <a:t>Thanks</a:t>
          </a:r>
          <a:endParaRPr lang="en-IN" sz="15000" dirty="0">
            <a:latin typeface="Bradley Hand ITC" panose="03070402050302030203" pitchFamily="66" charset="0"/>
          </a:endParaRPr>
        </a:p>
      </dgm:t>
    </dgm:pt>
    <dgm:pt modelId="{E553B21D-14AF-4AF8-8B03-34CAC8EA63EB}" type="parTrans" cxnId="{E6D307F5-7F32-4EF0-94A0-A6DFD72BDE9F}">
      <dgm:prSet/>
      <dgm:spPr/>
      <dgm:t>
        <a:bodyPr/>
        <a:lstStyle/>
        <a:p>
          <a:endParaRPr lang="en-IN"/>
        </a:p>
      </dgm:t>
    </dgm:pt>
    <dgm:pt modelId="{345C30BB-3B8A-4B6D-90B4-62786D8FC2AC}" type="sibTrans" cxnId="{E6D307F5-7F32-4EF0-94A0-A6DFD72BDE9F}">
      <dgm:prSet/>
      <dgm:spPr/>
      <dgm:t>
        <a:bodyPr/>
        <a:lstStyle/>
        <a:p>
          <a:endParaRPr lang="en-IN"/>
        </a:p>
      </dgm:t>
    </dgm:pt>
    <dgm:pt modelId="{6848A3B1-3E17-452D-B183-53EFAF4D5604}" type="pres">
      <dgm:prSet presAssocID="{5B38FC77-8CA7-4A7A-8B5D-2FCA56353A66}" presName="linear" presStyleCnt="0">
        <dgm:presLayoutVars>
          <dgm:animLvl val="lvl"/>
          <dgm:resizeHandles val="exact"/>
        </dgm:presLayoutVars>
      </dgm:prSet>
      <dgm:spPr/>
    </dgm:pt>
    <dgm:pt modelId="{C655B1F4-728B-4A8A-B938-D78ECB17F796}" type="pres">
      <dgm:prSet presAssocID="{A539934F-E3C8-4F50-AAE5-2B06892DA019}" presName="parentText" presStyleLbl="node1" presStyleIdx="0" presStyleCnt="1">
        <dgm:presLayoutVars>
          <dgm:chMax val="0"/>
          <dgm:bulletEnabled val="1"/>
        </dgm:presLayoutVars>
      </dgm:prSet>
      <dgm:spPr/>
    </dgm:pt>
  </dgm:ptLst>
  <dgm:cxnLst>
    <dgm:cxn modelId="{3D17AA85-9E51-4577-B79F-8EF39E796BDF}" type="presOf" srcId="{A539934F-E3C8-4F50-AAE5-2B06892DA019}" destId="{C655B1F4-728B-4A8A-B938-D78ECB17F796}" srcOrd="0" destOrd="0" presId="urn:microsoft.com/office/officeart/2005/8/layout/vList2"/>
    <dgm:cxn modelId="{026D0DE2-DA6A-4419-8183-C74E70D7841A}" type="presOf" srcId="{5B38FC77-8CA7-4A7A-8B5D-2FCA56353A66}" destId="{6848A3B1-3E17-452D-B183-53EFAF4D5604}" srcOrd="0" destOrd="0" presId="urn:microsoft.com/office/officeart/2005/8/layout/vList2"/>
    <dgm:cxn modelId="{E6D307F5-7F32-4EF0-94A0-A6DFD72BDE9F}" srcId="{5B38FC77-8CA7-4A7A-8B5D-2FCA56353A66}" destId="{A539934F-E3C8-4F50-AAE5-2B06892DA019}" srcOrd="0" destOrd="0" parTransId="{E553B21D-14AF-4AF8-8B03-34CAC8EA63EB}" sibTransId="{345C30BB-3B8A-4B6D-90B4-62786D8FC2AC}"/>
    <dgm:cxn modelId="{74980E4E-E0A6-4F21-93A0-DDC3E5159AB2}" type="presParOf" srcId="{6848A3B1-3E17-452D-B183-53EFAF4D5604}" destId="{C655B1F4-728B-4A8A-B938-D78ECB17F79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5B1F4-728B-4A8A-B938-D78ECB17F796}">
      <dsp:nvSpPr>
        <dsp:cNvPr id="0" name=""/>
        <dsp:cNvSpPr/>
      </dsp:nvSpPr>
      <dsp:spPr>
        <a:xfrm>
          <a:off x="0" y="1276056"/>
          <a:ext cx="10515600" cy="37264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0" tIns="571500" rIns="571500" bIns="571500" numCol="1" spcCol="1270" anchor="ctr" anchorCtr="0">
          <a:noAutofit/>
        </a:bodyPr>
        <a:lstStyle/>
        <a:p>
          <a:pPr marL="0" lvl="0" indent="0" algn="ctr" defTabSz="6667500">
            <a:lnSpc>
              <a:spcPct val="90000"/>
            </a:lnSpc>
            <a:spcBef>
              <a:spcPct val="0"/>
            </a:spcBef>
            <a:spcAft>
              <a:spcPct val="35000"/>
            </a:spcAft>
            <a:buNone/>
          </a:pPr>
          <a:r>
            <a:rPr lang="en-US" sz="15000" b="0" i="0" kern="1200" dirty="0">
              <a:latin typeface="Bradley Hand ITC" panose="03070402050302030203" pitchFamily="66" charset="0"/>
            </a:rPr>
            <a:t>Thanks</a:t>
          </a:r>
          <a:endParaRPr lang="en-IN" sz="15000" kern="1200" dirty="0">
            <a:latin typeface="Bradley Hand ITC" panose="03070402050302030203" pitchFamily="66" charset="0"/>
          </a:endParaRPr>
        </a:p>
      </dsp:txBody>
      <dsp:txXfrm>
        <a:off x="181910" y="1457966"/>
        <a:ext cx="10151780" cy="33626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60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333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3" name="Google Shape;15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4422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921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89" name="Google Shape;18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21"/>
        <p:cNvGrpSpPr/>
        <p:nvPr/>
      </p:nvGrpSpPr>
      <p:grpSpPr>
        <a:xfrm>
          <a:off x="0" y="0"/>
          <a:ext cx="0" cy="0"/>
          <a:chOff x="0" y="0"/>
          <a:chExt cx="0" cy="0"/>
        </a:xfrm>
      </p:grpSpPr>
      <p:sp>
        <p:nvSpPr>
          <p:cNvPr id="7" name="Google Shape;10;p1"/>
          <p:cNvSpPr txBox="1">
            <a:spLocks noGrp="1"/>
          </p:cNvSpPr>
          <p:nvPr>
            <p:ph type="title"/>
          </p:nvPr>
        </p:nvSpPr>
        <p:spPr>
          <a:xfrm>
            <a:off x="232064" y="115744"/>
            <a:ext cx="11727872" cy="466148"/>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 name="Google Shape;11;p1"/>
          <p:cNvSpPr txBox="1">
            <a:spLocks noGrp="1"/>
          </p:cNvSpPr>
          <p:nvPr>
            <p:ph idx="1"/>
          </p:nvPr>
        </p:nvSpPr>
        <p:spPr>
          <a:xfrm>
            <a:off x="232064" y="675408"/>
            <a:ext cx="11727872" cy="565265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9" name="Google Shape;12;p1"/>
          <p:cNvSpPr txBox="1">
            <a:spLocks noGrp="1"/>
          </p:cNvSpPr>
          <p:nvPr>
            <p:ph type="dt" idx="10"/>
          </p:nvPr>
        </p:nvSpPr>
        <p:spPr>
          <a:xfrm>
            <a:off x="838200" y="6411191"/>
            <a:ext cx="2743200" cy="31028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3;p1"/>
          <p:cNvSpPr txBox="1">
            <a:spLocks noGrp="1"/>
          </p:cNvSpPr>
          <p:nvPr>
            <p:ph type="ftr" idx="11"/>
          </p:nvPr>
        </p:nvSpPr>
        <p:spPr>
          <a:xfrm>
            <a:off x="4038600" y="6411191"/>
            <a:ext cx="4114800" cy="31028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1" name="Google Shape;14;p1"/>
          <p:cNvSpPr txBox="1">
            <a:spLocks noGrp="1"/>
          </p:cNvSpPr>
          <p:nvPr>
            <p:ph type="sldNum" idx="12"/>
          </p:nvPr>
        </p:nvSpPr>
        <p:spPr>
          <a:xfrm>
            <a:off x="8610600" y="6411191"/>
            <a:ext cx="2743200" cy="31028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32064" y="115744"/>
            <a:ext cx="11727872" cy="466148"/>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232064" y="675408"/>
            <a:ext cx="11727872" cy="565265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838200" y="6411191"/>
            <a:ext cx="2743200" cy="31028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411191"/>
            <a:ext cx="4114800" cy="31028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sldNum" idx="12"/>
          </p:nvPr>
        </p:nvSpPr>
        <p:spPr>
          <a:xfrm>
            <a:off x="8610600" y="6411191"/>
            <a:ext cx="2743200" cy="31028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vilpage.com/2014/12/14-great-quotes-about-python.html" TargetMode="External"/><Relationship Id="rId2" Type="http://schemas.openxmlformats.org/officeDocument/2006/relationships/hyperlink" Target="https://www.brainyquote.com/topics/python-quot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Python Introduction and Facts</a:t>
            </a:r>
            <a:endParaRPr sz="6000" b="0" i="0" u="none" strike="noStrike" cap="none">
              <a:solidFill>
                <a:schemeClr val="dk1"/>
              </a:solidFill>
              <a:latin typeface="Calibri"/>
              <a:ea typeface="Calibri"/>
              <a:cs typeface="Calibri"/>
              <a:sym typeface="Calibri"/>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Python 2.7 End of Life</a:t>
            </a:r>
            <a:endParaRPr sz="4400" b="0" i="0" u="none" strike="noStrike" cap="none">
              <a:solidFill>
                <a:schemeClr val="dk1"/>
              </a:solidFill>
              <a:latin typeface="Calibri"/>
              <a:ea typeface="Calibri"/>
              <a:cs typeface="Calibri"/>
              <a:sym typeface="Calibri"/>
            </a:endParaRPr>
          </a:p>
        </p:txBody>
      </p:sp>
      <p:sp>
        <p:nvSpPr>
          <p:cNvPr id="168" name="Google Shape;168;p2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Calibri"/>
                <a:ea typeface="Calibri"/>
                <a:cs typeface="Calibri"/>
                <a:sym typeface="Calibri"/>
              </a:rPr>
              <a:t>22-10-2018</a:t>
            </a:r>
            <a:endParaRPr sz="1200" b="0" i="0" u="none" strike="noStrike" cap="none">
              <a:solidFill>
                <a:srgbClr val="888888"/>
              </a:solidFill>
              <a:latin typeface="Calibri"/>
              <a:ea typeface="Calibri"/>
              <a:cs typeface="Calibri"/>
              <a:sym typeface="Calibri"/>
            </a:endParaRPr>
          </a:p>
        </p:txBody>
      </p:sp>
      <p:sp>
        <p:nvSpPr>
          <p:cNvPr id="169" name="Google Shape;169;p2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10</a:t>
            </a:fld>
            <a:endParaRPr sz="1200" b="0" i="0" u="none" strike="noStrike" cap="none">
              <a:solidFill>
                <a:srgbClr val="888888"/>
              </a:solidFill>
              <a:latin typeface="Calibri"/>
              <a:ea typeface="Calibri"/>
              <a:cs typeface="Calibri"/>
              <a:sym typeface="Calibri"/>
            </a:endParaRPr>
          </a:p>
        </p:txBody>
      </p:sp>
      <p:sp>
        <p:nvSpPr>
          <p:cNvPr id="167" name="Google Shape;167;p22"/>
          <p:cNvSpPr txBox="1">
            <a:spLocks noGrp="1"/>
          </p:cNvSpPr>
          <p:nvPr>
            <p:ph type="body" idx="4294967295"/>
          </p:nvPr>
        </p:nvSpPr>
        <p:spPr>
          <a:xfrm>
            <a:off x="256476" y="814038"/>
            <a:ext cx="11703459" cy="5419493"/>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Python 2.7's end-of-life date was initially set at 2015, then postponed to 2020 out of concern that a large body of existing code could not easily be forward-ported to Python 3</a:t>
            </a:r>
            <a:endParaRPr sz="2800" b="0" i="0" u="none" strike="noStrike" cap="none" dirty="0">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Rather than having all of its functionality built into its core, Python was designed to be highly extensible.</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What’s Python good for?</a:t>
            </a:r>
          </a:p>
        </p:txBody>
      </p:sp>
      <p:sp>
        <p:nvSpPr>
          <p:cNvPr id="3" name="Content Placeholder 2"/>
          <p:cNvSpPr>
            <a:spLocks noGrp="1"/>
          </p:cNvSpPr>
          <p:nvPr>
            <p:ph idx="1"/>
          </p:nvPr>
        </p:nvSpPr>
        <p:spPr/>
        <p:txBody>
          <a:bodyPr/>
          <a:lstStyle/>
          <a:p>
            <a:r>
              <a:rPr lang="en-IN" dirty="0"/>
              <a:t>Web Development</a:t>
            </a:r>
          </a:p>
          <a:p>
            <a:pPr lvl="1"/>
            <a:r>
              <a:rPr lang="en-GB" dirty="0"/>
              <a:t>Python has a large selection of pre-built libraries for just about anything.</a:t>
            </a:r>
          </a:p>
          <a:p>
            <a:pPr lvl="1"/>
            <a:r>
              <a:rPr lang="en-GB" dirty="0"/>
              <a:t>Python code takes less time to write due to its simple and clean syntax.</a:t>
            </a:r>
          </a:p>
          <a:p>
            <a:pPr lvl="1"/>
            <a:r>
              <a:rPr lang="en-GB" dirty="0"/>
              <a:t>Python has a built-in framework for unit tests.</a:t>
            </a:r>
          </a:p>
          <a:p>
            <a:r>
              <a:rPr lang="en-IN" dirty="0"/>
              <a:t>Internet of Things</a:t>
            </a:r>
          </a:p>
          <a:p>
            <a:pPr lvl="1"/>
            <a:r>
              <a:rPr lang="en-GB" dirty="0"/>
              <a:t>Python’s close relation to scientific computing has allowed it to gain ground in </a:t>
            </a:r>
            <a:r>
              <a:rPr lang="en-GB" dirty="0" err="1"/>
              <a:t>IoT</a:t>
            </a:r>
            <a:r>
              <a:rPr lang="en-GB" dirty="0"/>
              <a:t> development</a:t>
            </a:r>
          </a:p>
          <a:p>
            <a:pPr lvl="1"/>
            <a:r>
              <a:rPr lang="en-GB" dirty="0"/>
              <a:t>Python is the language of choice for the Raspberry Pi.</a:t>
            </a:r>
          </a:p>
          <a:p>
            <a:pPr lvl="1"/>
            <a:r>
              <a:rPr lang="en-GB" dirty="0"/>
              <a:t>Python offers tools that streamline the </a:t>
            </a:r>
            <a:r>
              <a:rPr lang="en-GB" dirty="0" err="1"/>
              <a:t>IoT</a:t>
            </a:r>
            <a:r>
              <a:rPr lang="en-GB" dirty="0"/>
              <a:t> development process, such as </a:t>
            </a:r>
            <a:r>
              <a:rPr lang="en-GB" dirty="0" err="1"/>
              <a:t>webrepl</a:t>
            </a:r>
            <a:endParaRPr lang="en-GB" dirty="0"/>
          </a:p>
          <a:p>
            <a:pPr lvl="1"/>
            <a:r>
              <a:rPr lang="en-GB" dirty="0"/>
              <a:t>Since Python is an interpreted language, you can easily test your solution without compiling the code or flashing the device</a:t>
            </a:r>
          </a:p>
          <a:p>
            <a:pPr lvl="1"/>
            <a:r>
              <a:rPr lang="en-GB" dirty="0"/>
              <a:t>AWS offers a Python SDK for AWS </a:t>
            </a:r>
            <a:r>
              <a:rPr lang="en-GB" dirty="0" err="1"/>
              <a:t>IoT</a:t>
            </a:r>
            <a:r>
              <a:rPr lang="en-GB" dirty="0"/>
              <a:t>.</a:t>
            </a:r>
          </a:p>
          <a:p>
            <a:pPr lvl="1"/>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61713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What’s Python good for</a:t>
            </a:r>
          </a:p>
        </p:txBody>
      </p:sp>
      <p:sp>
        <p:nvSpPr>
          <p:cNvPr id="3" name="Content Placeholder 2"/>
          <p:cNvSpPr>
            <a:spLocks noGrp="1"/>
          </p:cNvSpPr>
          <p:nvPr>
            <p:ph idx="1"/>
          </p:nvPr>
        </p:nvSpPr>
        <p:spPr/>
        <p:txBody>
          <a:bodyPr/>
          <a:lstStyle/>
          <a:p>
            <a:r>
              <a:rPr lang="en-IN" dirty="0"/>
              <a:t>Machine Learning</a:t>
            </a:r>
          </a:p>
          <a:p>
            <a:r>
              <a:rPr lang="en-GB" dirty="0"/>
              <a:t>Data Analytics</a:t>
            </a:r>
          </a:p>
          <a:p>
            <a:r>
              <a:rPr lang="en-GB" dirty="0"/>
              <a:t>Network Automation</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23970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Python not good for? </a:t>
            </a:r>
            <a:endParaRPr lang="en-IN" dirty="0"/>
          </a:p>
        </p:txBody>
      </p:sp>
      <p:sp>
        <p:nvSpPr>
          <p:cNvPr id="3" name="Content Placeholder 2"/>
          <p:cNvSpPr>
            <a:spLocks noGrp="1"/>
          </p:cNvSpPr>
          <p:nvPr>
            <p:ph idx="1"/>
          </p:nvPr>
        </p:nvSpPr>
        <p:spPr/>
        <p:txBody>
          <a:bodyPr/>
          <a:lstStyle/>
          <a:p>
            <a:r>
              <a:rPr lang="en-IN" dirty="0"/>
              <a:t>Speed</a:t>
            </a:r>
          </a:p>
          <a:p>
            <a:r>
              <a:rPr lang="en-IN" dirty="0"/>
              <a:t>Mobile Development</a:t>
            </a:r>
          </a:p>
          <a:p>
            <a:r>
              <a:rPr lang="en-IN" dirty="0"/>
              <a:t>Large Memory Consumption</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05499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features list</a:t>
            </a:r>
            <a:endParaRPr lang="en-IN" dirty="0"/>
          </a:p>
        </p:txBody>
      </p:sp>
      <p:sp>
        <p:nvSpPr>
          <p:cNvPr id="3" name="Content Placeholder 2"/>
          <p:cNvSpPr>
            <a:spLocks noGrp="1"/>
          </p:cNvSpPr>
          <p:nvPr>
            <p:ph idx="1"/>
          </p:nvPr>
        </p:nvSpPr>
        <p:spPr/>
        <p:txBody>
          <a:bodyPr/>
          <a:lstStyle/>
          <a:p>
            <a:r>
              <a:rPr lang="en-GB" dirty="0"/>
              <a:t>Easy to Learn and Use</a:t>
            </a:r>
          </a:p>
          <a:p>
            <a:r>
              <a:rPr lang="en-GB" dirty="0"/>
              <a:t>Expressive Language: More understandable and readable.</a:t>
            </a:r>
          </a:p>
          <a:p>
            <a:r>
              <a:rPr lang="en-IN" dirty="0"/>
              <a:t>Interpreted Language: M</a:t>
            </a:r>
            <a:r>
              <a:rPr lang="en-GB" dirty="0" err="1"/>
              <a:t>akes</a:t>
            </a:r>
            <a:r>
              <a:rPr lang="en-GB" dirty="0"/>
              <a:t> debugging easy and suitable for beginners</a:t>
            </a:r>
          </a:p>
          <a:p>
            <a:r>
              <a:rPr lang="en-IN" dirty="0"/>
              <a:t>Cross-platform Language</a:t>
            </a:r>
          </a:p>
          <a:p>
            <a:r>
              <a:rPr lang="en-IN" dirty="0"/>
              <a:t>Free and Open Source</a:t>
            </a:r>
          </a:p>
          <a:p>
            <a:r>
              <a:rPr lang="en-IN" dirty="0"/>
              <a:t>Object-Oriented Language</a:t>
            </a:r>
          </a:p>
          <a:p>
            <a:r>
              <a:rPr lang="en-IN" dirty="0"/>
              <a:t>Large Standard Library</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62052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Portability</a:t>
            </a:r>
          </a:p>
        </p:txBody>
      </p:sp>
      <p:sp>
        <p:nvSpPr>
          <p:cNvPr id="3" name="Content Placeholder 2"/>
          <p:cNvSpPr>
            <a:spLocks noGrp="1"/>
          </p:cNvSpPr>
          <p:nvPr>
            <p:ph idx="1"/>
          </p:nvPr>
        </p:nvSpPr>
        <p:spPr/>
        <p:txBody>
          <a:bodyPr/>
          <a:lstStyle/>
          <a:p>
            <a:r>
              <a:rPr lang="en-GB" dirty="0"/>
              <a:t>Python has excellent portability. </a:t>
            </a:r>
          </a:p>
          <a:p>
            <a:r>
              <a:rPr lang="en-GB" dirty="0"/>
              <a:t>It runs on many Unix variants, on the Mac, and on Windows 2000 and later.</a:t>
            </a:r>
          </a:p>
          <a:p>
            <a:r>
              <a:rPr lang="en-GB" dirty="0"/>
              <a:t>Can write one script and run it </a:t>
            </a:r>
            <a:r>
              <a:rPr lang="en-GB" dirty="0" err="1"/>
              <a:t>seemlessly</a:t>
            </a:r>
            <a:r>
              <a:rPr lang="en-GB" dirty="0"/>
              <a:t> on Windows, Linux and </a:t>
            </a:r>
            <a:r>
              <a:rPr lang="en-GB" dirty="0" err="1"/>
              <a:t>MacOSX</a:t>
            </a:r>
            <a:r>
              <a:rPr lang="en-GB" dirty="0"/>
              <a: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22830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Python Interpreter</a:t>
            </a:r>
          </a:p>
        </p:txBody>
      </p:sp>
      <p:sp>
        <p:nvSpPr>
          <p:cNvPr id="3" name="Content Placeholder 2"/>
          <p:cNvSpPr>
            <a:spLocks noGrp="1"/>
          </p:cNvSpPr>
          <p:nvPr>
            <p:ph idx="1"/>
          </p:nvPr>
        </p:nvSpPr>
        <p:spPr/>
        <p:txBody>
          <a:bodyPr/>
          <a:lstStyle/>
          <a:p>
            <a:r>
              <a:rPr lang="en-IN" dirty="0"/>
              <a:t>Invoking the Interpreter</a:t>
            </a:r>
          </a:p>
          <a:p>
            <a:pPr lvl="1"/>
            <a:r>
              <a:rPr lang="en-IN" dirty="0"/>
              <a:t>Installed as /</a:t>
            </a:r>
            <a:r>
              <a:rPr lang="en-IN" dirty="0" err="1"/>
              <a:t>usr</a:t>
            </a:r>
            <a:r>
              <a:rPr lang="en-IN" dirty="0"/>
              <a:t>/local/bin/python3.x</a:t>
            </a:r>
          </a:p>
          <a:p>
            <a:pPr lvl="1"/>
            <a:r>
              <a:rPr lang="en-IN" dirty="0"/>
              <a:t>python3.8</a:t>
            </a:r>
          </a:p>
          <a:p>
            <a:pPr lvl="1"/>
            <a:r>
              <a:rPr lang="en-GB" dirty="0"/>
              <a:t>python</a:t>
            </a:r>
          </a:p>
          <a:p>
            <a:r>
              <a:rPr lang="en-GB" dirty="0"/>
              <a:t>To exit:</a:t>
            </a:r>
          </a:p>
          <a:p>
            <a:pPr lvl="1"/>
            <a:r>
              <a:rPr lang="en-GB" dirty="0"/>
              <a:t>Typing Control-D on Unix</a:t>
            </a:r>
          </a:p>
          <a:p>
            <a:pPr lvl="1"/>
            <a:r>
              <a:rPr lang="en-GB" dirty="0"/>
              <a:t>Type Control-Z on Windows</a:t>
            </a:r>
          </a:p>
          <a:p>
            <a:pPr lvl="1"/>
            <a:r>
              <a:rPr lang="en-GB" dirty="0"/>
              <a:t>quit()</a:t>
            </a:r>
          </a:p>
          <a:p>
            <a:r>
              <a:rPr lang="en-GB" dirty="0"/>
              <a:t>Run python script:</a:t>
            </a:r>
          </a:p>
          <a:p>
            <a:pPr lvl="1"/>
            <a:r>
              <a:rPr lang="en-GB" dirty="0"/>
              <a:t>python demo.py</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229898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Comments in Python</a:t>
            </a:r>
          </a:p>
        </p:txBody>
      </p:sp>
      <p:sp>
        <p:nvSpPr>
          <p:cNvPr id="3" name="Content Placeholder 2"/>
          <p:cNvSpPr>
            <a:spLocks noGrp="1"/>
          </p:cNvSpPr>
          <p:nvPr>
            <p:ph idx="1"/>
          </p:nvPr>
        </p:nvSpPr>
        <p:spPr/>
        <p:txBody>
          <a:bodyPr/>
          <a:lstStyle/>
          <a:p>
            <a:r>
              <a:rPr lang="en-IN" dirty="0">
                <a:solidFill>
                  <a:srgbClr val="00B050"/>
                </a:solidFill>
              </a:rPr>
              <a:t># This is a comment</a:t>
            </a:r>
          </a:p>
          <a:p>
            <a:endParaRPr lang="en-GB" dirty="0"/>
          </a:p>
          <a:p>
            <a:r>
              <a:rPr lang="en-GB" dirty="0"/>
              <a:t>print("This will run.")  </a:t>
            </a:r>
            <a:r>
              <a:rPr lang="en-GB" dirty="0">
                <a:solidFill>
                  <a:srgbClr val="00B050"/>
                </a:solidFill>
              </a:rPr>
              <a:t># This won't run</a:t>
            </a:r>
          </a:p>
          <a:p>
            <a:endParaRPr lang="en-GB" dirty="0"/>
          </a:p>
          <a:p>
            <a:r>
              <a:rPr lang="en-GB" dirty="0"/>
              <a:t>Multiline comments can’t be done in Python</a:t>
            </a:r>
          </a:p>
          <a:p>
            <a:endParaRPr lang="en-GB" dirty="0"/>
          </a:p>
          <a:p>
            <a:r>
              <a:rPr lang="en-GB" dirty="0">
                <a:solidFill>
                  <a:srgbClr val="00B0F0"/>
                </a:solidFill>
              </a:rPr>
              <a:t>“Another thing you can do is use multiline </a:t>
            </a:r>
          </a:p>
          <a:p>
            <a:r>
              <a:rPr lang="en-GB" dirty="0">
                <a:solidFill>
                  <a:srgbClr val="00B0F0"/>
                </a:solidFill>
              </a:rPr>
              <a:t>strings by wrapping your comment inside a </a:t>
            </a:r>
          </a:p>
          <a:p>
            <a:r>
              <a:rPr lang="en-GB" dirty="0">
                <a:solidFill>
                  <a:srgbClr val="00B0F0"/>
                </a:solidFill>
              </a:rPr>
              <a:t>set of triple quotes”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950987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Variable Types with Examples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07447537"/>
              </p:ext>
            </p:extLst>
          </p:nvPr>
        </p:nvGraphicFramePr>
        <p:xfrm>
          <a:off x="742950" y="1885791"/>
          <a:ext cx="10706100" cy="3230880"/>
        </p:xfrm>
        <a:graphic>
          <a:graphicData uri="http://schemas.openxmlformats.org/drawingml/2006/table">
            <a:tbl>
              <a:tblPr>
                <a:tableStyleId>{616DA210-FB5B-4158-B5E0-FEB733F419BA}</a:tableStyleId>
              </a:tblPr>
              <a:tblGrid>
                <a:gridCol w="5353050">
                  <a:extLst>
                    <a:ext uri="{9D8B030D-6E8A-4147-A177-3AD203B41FA5}">
                      <a16:colId xmlns:a16="http://schemas.microsoft.com/office/drawing/2014/main" val="1329218639"/>
                    </a:ext>
                  </a:extLst>
                </a:gridCol>
                <a:gridCol w="5353050">
                  <a:extLst>
                    <a:ext uri="{9D8B030D-6E8A-4147-A177-3AD203B41FA5}">
                      <a16:colId xmlns:a16="http://schemas.microsoft.com/office/drawing/2014/main" val="1687521203"/>
                    </a:ext>
                  </a:extLst>
                </a:gridCol>
              </a:tblGrid>
              <a:tr h="0">
                <a:tc>
                  <a:txBody>
                    <a:bodyPr/>
                    <a:lstStyle/>
                    <a:p>
                      <a:pPr algn="l" fontAlgn="base"/>
                      <a:r>
                        <a:rPr lang="en-IN" b="1" u="sng" dirty="0">
                          <a:effectLst/>
                        </a:rPr>
                        <a:t>Object type</a:t>
                      </a:r>
                      <a:endParaRPr lang="en-IN" b="1" u="sng" dirty="0">
                        <a:effectLst/>
                        <a:latin typeface="inherit"/>
                      </a:endParaRPr>
                    </a:p>
                  </a:txBody>
                  <a:tcPr marL="95250" marR="95250" marT="95250" marB="95250" anchor="b"/>
                </a:tc>
                <a:tc>
                  <a:txBody>
                    <a:bodyPr/>
                    <a:lstStyle/>
                    <a:p>
                      <a:pPr algn="l" fontAlgn="base"/>
                      <a:r>
                        <a:rPr lang="en-IN" b="1" u="sng" dirty="0">
                          <a:effectLst/>
                        </a:rPr>
                        <a:t>Example literals/creation</a:t>
                      </a:r>
                      <a:endParaRPr lang="en-IN" b="1" u="sng" dirty="0">
                        <a:effectLst/>
                        <a:latin typeface="inherit"/>
                      </a:endParaRPr>
                    </a:p>
                  </a:txBody>
                  <a:tcPr marL="95250" marR="95250" marT="95250" marB="95250" anchor="b"/>
                </a:tc>
                <a:extLst>
                  <a:ext uri="{0D108BD9-81ED-4DB2-BD59-A6C34878D82A}">
                    <a16:rowId xmlns:a16="http://schemas.microsoft.com/office/drawing/2014/main" val="1508365950"/>
                  </a:ext>
                </a:extLst>
              </a:tr>
              <a:tr h="0">
                <a:tc>
                  <a:txBody>
                    <a:bodyPr/>
                    <a:lstStyle/>
                    <a:p>
                      <a:pPr algn="l" fontAlgn="base"/>
                      <a:r>
                        <a:rPr lang="en-IN">
                          <a:effectLst/>
                        </a:rPr>
                        <a:t>Numbers</a:t>
                      </a:r>
                      <a:endParaRPr lang="en-IN">
                        <a:effectLst/>
                        <a:latin typeface="inherit"/>
                      </a:endParaRPr>
                    </a:p>
                  </a:txBody>
                  <a:tcPr marL="95250" marR="95250" marT="95250" marB="95250"/>
                </a:tc>
                <a:tc>
                  <a:txBody>
                    <a:bodyPr/>
                    <a:lstStyle/>
                    <a:p>
                      <a:pPr algn="l" fontAlgn="base"/>
                      <a:r>
                        <a:rPr lang="en-IN">
                          <a:effectLst/>
                        </a:rPr>
                        <a:t>1234, 3.1415, 999L, 3+4j, Decimal</a:t>
                      </a:r>
                      <a:endParaRPr lang="en-IN">
                        <a:effectLst/>
                        <a:latin typeface="inherit"/>
                      </a:endParaRPr>
                    </a:p>
                  </a:txBody>
                  <a:tcPr marL="95250" marR="95250" marT="95250" marB="95250"/>
                </a:tc>
                <a:extLst>
                  <a:ext uri="{0D108BD9-81ED-4DB2-BD59-A6C34878D82A}">
                    <a16:rowId xmlns:a16="http://schemas.microsoft.com/office/drawing/2014/main" val="4263073102"/>
                  </a:ext>
                </a:extLst>
              </a:tr>
              <a:tr h="0">
                <a:tc>
                  <a:txBody>
                    <a:bodyPr/>
                    <a:lstStyle/>
                    <a:p>
                      <a:pPr algn="l" fontAlgn="base"/>
                      <a:r>
                        <a:rPr lang="en-IN">
                          <a:effectLst/>
                        </a:rPr>
                        <a:t>Strings</a:t>
                      </a:r>
                      <a:endParaRPr lang="en-IN">
                        <a:effectLst/>
                        <a:latin typeface="inherit"/>
                      </a:endParaRPr>
                    </a:p>
                  </a:txBody>
                  <a:tcPr marL="95250" marR="95250" marT="95250" marB="95250"/>
                </a:tc>
                <a:tc>
                  <a:txBody>
                    <a:bodyPr/>
                    <a:lstStyle/>
                    <a:p>
                      <a:pPr algn="l" fontAlgn="base"/>
                      <a:r>
                        <a:rPr lang="en-IN">
                          <a:effectLst/>
                        </a:rPr>
                        <a:t>'spam', "guido's"</a:t>
                      </a:r>
                      <a:endParaRPr lang="en-IN">
                        <a:effectLst/>
                        <a:latin typeface="inherit"/>
                      </a:endParaRPr>
                    </a:p>
                  </a:txBody>
                  <a:tcPr marL="95250" marR="95250" marT="95250" marB="95250"/>
                </a:tc>
                <a:extLst>
                  <a:ext uri="{0D108BD9-81ED-4DB2-BD59-A6C34878D82A}">
                    <a16:rowId xmlns:a16="http://schemas.microsoft.com/office/drawing/2014/main" val="2049011591"/>
                  </a:ext>
                </a:extLst>
              </a:tr>
              <a:tr h="0">
                <a:tc>
                  <a:txBody>
                    <a:bodyPr/>
                    <a:lstStyle/>
                    <a:p>
                      <a:pPr algn="l" fontAlgn="base"/>
                      <a:r>
                        <a:rPr lang="en-IN">
                          <a:effectLst/>
                        </a:rPr>
                        <a:t>Lists</a:t>
                      </a:r>
                      <a:endParaRPr lang="en-IN">
                        <a:effectLst/>
                        <a:latin typeface="inherit"/>
                      </a:endParaRPr>
                    </a:p>
                  </a:txBody>
                  <a:tcPr marL="95250" marR="95250" marT="95250" marB="95250"/>
                </a:tc>
                <a:tc>
                  <a:txBody>
                    <a:bodyPr/>
                    <a:lstStyle/>
                    <a:p>
                      <a:pPr algn="l" fontAlgn="base"/>
                      <a:r>
                        <a:rPr lang="en-IN">
                          <a:effectLst/>
                        </a:rPr>
                        <a:t>[1, [2, 'three'], 4]</a:t>
                      </a:r>
                      <a:endParaRPr lang="en-IN">
                        <a:effectLst/>
                        <a:latin typeface="inherit"/>
                      </a:endParaRPr>
                    </a:p>
                  </a:txBody>
                  <a:tcPr marL="95250" marR="95250" marT="95250" marB="95250"/>
                </a:tc>
                <a:extLst>
                  <a:ext uri="{0D108BD9-81ED-4DB2-BD59-A6C34878D82A}">
                    <a16:rowId xmlns:a16="http://schemas.microsoft.com/office/drawing/2014/main" val="1380484334"/>
                  </a:ext>
                </a:extLst>
              </a:tr>
              <a:tr h="0">
                <a:tc>
                  <a:txBody>
                    <a:bodyPr/>
                    <a:lstStyle/>
                    <a:p>
                      <a:pPr algn="l" fontAlgn="base"/>
                      <a:r>
                        <a:rPr lang="en-IN">
                          <a:effectLst/>
                        </a:rPr>
                        <a:t>Dictionaries</a:t>
                      </a:r>
                      <a:endParaRPr lang="en-IN">
                        <a:effectLst/>
                        <a:latin typeface="inherit"/>
                      </a:endParaRPr>
                    </a:p>
                  </a:txBody>
                  <a:tcPr marL="95250" marR="95250" marT="95250" marB="95250"/>
                </a:tc>
                <a:tc>
                  <a:txBody>
                    <a:bodyPr/>
                    <a:lstStyle/>
                    <a:p>
                      <a:pPr algn="l" fontAlgn="base"/>
                      <a:r>
                        <a:rPr lang="en-IN">
                          <a:effectLst/>
                        </a:rPr>
                        <a:t>{'food': 'spam', 'taste': 'yum'}</a:t>
                      </a:r>
                      <a:endParaRPr lang="en-IN">
                        <a:effectLst/>
                        <a:latin typeface="inherit"/>
                      </a:endParaRPr>
                    </a:p>
                  </a:txBody>
                  <a:tcPr marL="95250" marR="95250" marT="95250" marB="95250"/>
                </a:tc>
                <a:extLst>
                  <a:ext uri="{0D108BD9-81ED-4DB2-BD59-A6C34878D82A}">
                    <a16:rowId xmlns:a16="http://schemas.microsoft.com/office/drawing/2014/main" val="1458772736"/>
                  </a:ext>
                </a:extLst>
              </a:tr>
              <a:tr h="0">
                <a:tc>
                  <a:txBody>
                    <a:bodyPr/>
                    <a:lstStyle/>
                    <a:p>
                      <a:pPr algn="l" fontAlgn="base"/>
                      <a:r>
                        <a:rPr lang="en-IN">
                          <a:effectLst/>
                        </a:rPr>
                        <a:t>Tuples</a:t>
                      </a:r>
                      <a:endParaRPr lang="en-IN">
                        <a:effectLst/>
                        <a:latin typeface="inherit"/>
                      </a:endParaRPr>
                    </a:p>
                  </a:txBody>
                  <a:tcPr marL="95250" marR="95250" marT="95250" marB="95250"/>
                </a:tc>
                <a:tc>
                  <a:txBody>
                    <a:bodyPr/>
                    <a:lstStyle/>
                    <a:p>
                      <a:pPr algn="l" fontAlgn="base"/>
                      <a:r>
                        <a:rPr lang="en-IN">
                          <a:effectLst/>
                        </a:rPr>
                        <a:t>(1,'spam', 4, 'U')</a:t>
                      </a:r>
                      <a:endParaRPr lang="en-IN">
                        <a:effectLst/>
                        <a:latin typeface="inherit"/>
                      </a:endParaRPr>
                    </a:p>
                  </a:txBody>
                  <a:tcPr marL="95250" marR="95250" marT="95250" marB="95250"/>
                </a:tc>
                <a:extLst>
                  <a:ext uri="{0D108BD9-81ED-4DB2-BD59-A6C34878D82A}">
                    <a16:rowId xmlns:a16="http://schemas.microsoft.com/office/drawing/2014/main" val="995344707"/>
                  </a:ext>
                </a:extLst>
              </a:tr>
              <a:tr h="0">
                <a:tc>
                  <a:txBody>
                    <a:bodyPr/>
                    <a:lstStyle/>
                    <a:p>
                      <a:pPr algn="l" fontAlgn="base"/>
                      <a:r>
                        <a:rPr lang="en-IN">
                          <a:effectLst/>
                        </a:rPr>
                        <a:t>Files</a:t>
                      </a:r>
                      <a:endParaRPr lang="en-IN">
                        <a:effectLst/>
                        <a:latin typeface="inherit"/>
                      </a:endParaRPr>
                    </a:p>
                  </a:txBody>
                  <a:tcPr marL="95250" marR="95250" marT="95250" marB="95250"/>
                </a:tc>
                <a:tc>
                  <a:txBody>
                    <a:bodyPr/>
                    <a:lstStyle/>
                    <a:p>
                      <a:pPr algn="l" fontAlgn="base"/>
                      <a:r>
                        <a:rPr lang="en-IN">
                          <a:effectLst/>
                        </a:rPr>
                        <a:t>myfile = open('eggs', 'r')</a:t>
                      </a:r>
                      <a:endParaRPr lang="en-IN">
                        <a:effectLst/>
                        <a:latin typeface="inherit"/>
                      </a:endParaRPr>
                    </a:p>
                  </a:txBody>
                  <a:tcPr marL="95250" marR="95250" marT="95250" marB="95250"/>
                </a:tc>
                <a:extLst>
                  <a:ext uri="{0D108BD9-81ED-4DB2-BD59-A6C34878D82A}">
                    <a16:rowId xmlns:a16="http://schemas.microsoft.com/office/drawing/2014/main" val="2759038730"/>
                  </a:ext>
                </a:extLst>
              </a:tr>
              <a:tr h="0">
                <a:tc>
                  <a:txBody>
                    <a:bodyPr/>
                    <a:lstStyle/>
                    <a:p>
                      <a:pPr algn="l" fontAlgn="base"/>
                      <a:r>
                        <a:rPr lang="en-IN">
                          <a:effectLst/>
                        </a:rPr>
                        <a:t>Other types</a:t>
                      </a:r>
                      <a:endParaRPr lang="en-IN">
                        <a:effectLst/>
                        <a:latin typeface="inherit"/>
                      </a:endParaRPr>
                    </a:p>
                  </a:txBody>
                  <a:tcPr marL="95250" marR="95250" marT="95250" marB="95250"/>
                </a:tc>
                <a:tc>
                  <a:txBody>
                    <a:bodyPr/>
                    <a:lstStyle/>
                    <a:p>
                      <a:pPr algn="l" fontAlgn="base"/>
                      <a:r>
                        <a:rPr lang="en-IN" dirty="0">
                          <a:effectLst/>
                        </a:rPr>
                        <a:t>Sets, types, None, Booleans</a:t>
                      </a:r>
                      <a:endParaRPr lang="en-IN" dirty="0">
                        <a:effectLst/>
                        <a:latin typeface="inherit"/>
                      </a:endParaRPr>
                    </a:p>
                  </a:txBody>
                  <a:tcPr marL="95250" marR="95250" marT="95250" marB="95250"/>
                </a:tc>
                <a:extLst>
                  <a:ext uri="{0D108BD9-81ED-4DB2-BD59-A6C34878D82A}">
                    <a16:rowId xmlns:a16="http://schemas.microsoft.com/office/drawing/2014/main" val="268404557"/>
                  </a:ext>
                </a:extLst>
              </a:tr>
            </a:tbl>
          </a:graphicData>
        </a:graphic>
      </p:graphicFrame>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03154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7E2C3C-689C-59A9-4F8D-9685A1541600}"/>
              </a:ext>
            </a:extLst>
          </p:cNvPr>
          <p:cNvGraphicFramePr/>
          <p:nvPr>
            <p:extLst>
              <p:ext uri="{D42A27DB-BD31-4B8C-83A1-F6EECF244321}">
                <p14:modId xmlns:p14="http://schemas.microsoft.com/office/powerpoint/2010/main" val="2197005614"/>
              </p:ext>
            </p:extLst>
          </p:nvPr>
        </p:nvGraphicFramePr>
        <p:xfrm>
          <a:off x="838200" y="365125"/>
          <a:ext cx="10515600" cy="6278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2" name="Google Shape;19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Calibri"/>
                <a:ea typeface="Calibri"/>
                <a:cs typeface="Calibri"/>
                <a:sym typeface="Calibri"/>
              </a:rPr>
              <a:t>22-10-2018</a:t>
            </a:r>
            <a:endParaRPr sz="1200" b="0" i="0" u="none" strike="noStrike" cap="none">
              <a:solidFill>
                <a:srgbClr val="888888"/>
              </a:solidFill>
              <a:latin typeface="Calibri"/>
              <a:ea typeface="Calibri"/>
              <a:cs typeface="Calibri"/>
              <a:sym typeface="Calibri"/>
            </a:endParaRPr>
          </a:p>
        </p:txBody>
      </p:sp>
      <p:sp>
        <p:nvSpPr>
          <p:cNvPr id="193" name="Google Shape;19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19</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Meet Creator of Python: Guido van Rossum</a:t>
            </a:r>
            <a:endParaRPr sz="4400" b="0" i="0" u="none" strike="noStrike" cap="none">
              <a:solidFill>
                <a:schemeClr val="dk1"/>
              </a:solidFill>
              <a:latin typeface="Calibri"/>
              <a:ea typeface="Calibri"/>
              <a:cs typeface="Calibri"/>
              <a:sym typeface="Calibri"/>
            </a:endParaRPr>
          </a:p>
        </p:txBody>
      </p:sp>
      <p:pic>
        <p:nvPicPr>
          <p:cNvPr id="95" name="Google Shape;95;p14" descr="https://upload.wikimedia.org/wikipedia/commons/thumb/6/66/Guido_van_Rossum_OSCON_2006.jpg/220px-Guido_van_Rossum_OSCON_2006.jpg"/>
          <p:cNvPicPr preferRelativeResize="0">
            <a:picLocks noGrp="1"/>
          </p:cNvPicPr>
          <p:nvPr>
            <p:ph type="body" idx="4294967295"/>
          </p:nvPr>
        </p:nvPicPr>
        <p:blipFill rotWithShape="1">
          <a:blip r:embed="rId3">
            <a:alphaModFix/>
          </a:blip>
          <a:srcRect/>
          <a:stretch/>
        </p:blipFill>
        <p:spPr>
          <a:xfrm>
            <a:off x="787400" y="1690688"/>
            <a:ext cx="2794000" cy="4191000"/>
          </a:xfrm>
          <a:prstGeom prst="rect">
            <a:avLst/>
          </a:prstGeom>
          <a:noFill/>
          <a:ln>
            <a:noFill/>
          </a:ln>
        </p:spPr>
      </p:pic>
      <p:sp>
        <p:nvSpPr>
          <p:cNvPr id="96" name="Google Shape;9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Calibri"/>
                <a:ea typeface="Calibri"/>
                <a:cs typeface="Calibri"/>
                <a:sym typeface="Calibri"/>
              </a:rPr>
              <a:t>22-10-2018</a:t>
            </a:r>
            <a:endParaRPr sz="1200" b="0" i="0" u="none" strike="noStrike" cap="none">
              <a:solidFill>
                <a:srgbClr val="888888"/>
              </a:solidFill>
              <a:latin typeface="Calibri"/>
              <a:ea typeface="Calibri"/>
              <a:cs typeface="Calibri"/>
              <a:sym typeface="Calibri"/>
            </a:endParaRPr>
          </a:p>
        </p:txBody>
      </p:sp>
      <p:sp>
        <p:nvSpPr>
          <p:cNvPr id="97" name="Google Shape;9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pic>
        <p:nvPicPr>
          <p:cNvPr id="98" name="Google Shape;98;p14" descr="Image result for Guido van Rossum"/>
          <p:cNvPicPr preferRelativeResize="0"/>
          <p:nvPr/>
        </p:nvPicPr>
        <p:blipFill rotWithShape="1">
          <a:blip r:embed="rId4">
            <a:alphaModFix/>
          </a:blip>
          <a:srcRect/>
          <a:stretch/>
        </p:blipFill>
        <p:spPr>
          <a:xfrm>
            <a:off x="3632200" y="1690687"/>
            <a:ext cx="3383742" cy="4229677"/>
          </a:xfrm>
          <a:prstGeom prst="rect">
            <a:avLst/>
          </a:prstGeom>
          <a:noFill/>
          <a:ln>
            <a:noFill/>
          </a:ln>
        </p:spPr>
      </p:pic>
      <p:pic>
        <p:nvPicPr>
          <p:cNvPr id="99" name="Google Shape;99;p14" descr="Image result for Guido van Rossum"/>
          <p:cNvPicPr preferRelativeResize="0"/>
          <p:nvPr/>
        </p:nvPicPr>
        <p:blipFill rotWithShape="1">
          <a:blip r:embed="rId5">
            <a:alphaModFix/>
          </a:blip>
          <a:srcRect/>
          <a:stretch/>
        </p:blipFill>
        <p:spPr>
          <a:xfrm>
            <a:off x="7047691" y="1690687"/>
            <a:ext cx="4953965" cy="3296949"/>
          </a:xfrm>
          <a:prstGeom prst="rect">
            <a:avLst/>
          </a:prstGeom>
          <a:noFill/>
          <a:ln>
            <a:noFill/>
          </a:ln>
        </p:spPr>
      </p:pic>
    </p:spTree>
    <p:extLst>
      <p:ext uri="{BB962C8B-B14F-4D97-AF65-F5344CB8AC3E}">
        <p14:creationId xmlns:p14="http://schemas.microsoft.com/office/powerpoint/2010/main" val="343215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What is Python?</a:t>
            </a:r>
            <a:endParaRPr sz="4400" b="0" i="0" u="none" strike="noStrike" cap="none">
              <a:solidFill>
                <a:schemeClr val="dk1"/>
              </a:solidFill>
              <a:latin typeface="Calibri"/>
              <a:ea typeface="Calibri"/>
              <a:cs typeface="Calibri"/>
              <a:sym typeface="Calibri"/>
            </a:endParaRPr>
          </a:p>
        </p:txBody>
      </p:sp>
      <p:sp>
        <p:nvSpPr>
          <p:cNvPr id="107" name="Google Shape;107;p1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Calibri"/>
                <a:ea typeface="Calibri"/>
                <a:cs typeface="Calibri"/>
                <a:sym typeface="Calibri"/>
              </a:rPr>
              <a:t>22-10-2018</a:t>
            </a:r>
            <a:endParaRPr sz="1200" b="0" i="0" u="none" strike="noStrike" cap="none">
              <a:solidFill>
                <a:srgbClr val="888888"/>
              </a:solidFill>
              <a:latin typeface="Calibri"/>
              <a:ea typeface="Calibri"/>
              <a:cs typeface="Calibri"/>
              <a:sym typeface="Calibri"/>
            </a:endParaRPr>
          </a:p>
        </p:txBody>
      </p:sp>
      <p:sp>
        <p:nvSpPr>
          <p:cNvPr id="108" name="Google Shape;108;p1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sp>
        <p:nvSpPr>
          <p:cNvPr id="106" name="Google Shape;106;p15"/>
          <p:cNvSpPr txBox="1">
            <a:spLocks noGrp="1"/>
          </p:cNvSpPr>
          <p:nvPr>
            <p:ph type="body" idx="4294967295"/>
          </p:nvPr>
        </p:nvSpPr>
        <p:spPr>
          <a:xfrm>
            <a:off x="232064" y="844317"/>
            <a:ext cx="11543624" cy="531115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An interpreted, Multi Purpose, object-oriented programming language similar to PERL</a:t>
            </a:r>
            <a:endParaRPr lang="en-US" dirty="0"/>
          </a:p>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Said to be relatively easy to learn.</a:t>
            </a:r>
            <a:endParaRPr lang="en-US" dirty="0"/>
          </a:p>
          <a:p>
            <a:pPr marL="228600" marR="0" lvl="0" indent="-228600" algn="l" rtl="0">
              <a:lnSpc>
                <a:spcPct val="90000"/>
              </a:lnSpc>
              <a:spcBef>
                <a:spcPts val="0"/>
              </a:spcBef>
              <a:spcAft>
                <a:spcPts val="0"/>
              </a:spcAft>
              <a:buClr>
                <a:schemeClr val="dk1"/>
              </a:buClr>
              <a:buSzPts val="2800"/>
              <a:buFont typeface="Arial"/>
              <a:buChar char="•"/>
            </a:pPr>
            <a:r>
              <a:rPr lang="en-GB" dirty="0"/>
              <a:t>Extremely attractive in the field of Rapid Application Development.</a:t>
            </a: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Python 1.0 was released in 1994.</a:t>
            </a:r>
          </a:p>
          <a:p>
            <a:pPr marL="228600" lvl="0" indent="-228600"/>
            <a:r>
              <a:rPr lang="en-GB" dirty="0"/>
              <a:t>Supports the use of modules and packages</a:t>
            </a:r>
          </a:p>
          <a:p>
            <a:pPr marL="228600" lvl="0" indent="-228600"/>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people use Python?</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3" name="Text Placeholder 2"/>
          <p:cNvSpPr>
            <a:spLocks noGrp="1"/>
          </p:cNvSpPr>
          <p:nvPr>
            <p:ph type="body" idx="4294967295"/>
          </p:nvPr>
        </p:nvSpPr>
        <p:spPr>
          <a:xfrm>
            <a:off x="111512" y="743956"/>
            <a:ext cx="11848424" cy="5567634"/>
          </a:xfrm>
        </p:spPr>
        <p:txBody>
          <a:bodyPr/>
          <a:lstStyle/>
          <a:p>
            <a:r>
              <a:rPr lang="en-IN" dirty="0"/>
              <a:t>Readable and Maintainable Code</a:t>
            </a:r>
          </a:p>
          <a:p>
            <a:r>
              <a:rPr lang="en-IN" dirty="0"/>
              <a:t>Multiple Programming Paradigms</a:t>
            </a:r>
          </a:p>
          <a:p>
            <a:pPr lvl="1"/>
            <a:r>
              <a:rPr lang="en-IN" dirty="0"/>
              <a:t>Object oriented</a:t>
            </a:r>
          </a:p>
          <a:p>
            <a:pPr lvl="1"/>
            <a:r>
              <a:rPr lang="en-IN" dirty="0"/>
              <a:t>Structured programming</a:t>
            </a:r>
          </a:p>
          <a:p>
            <a:pPr lvl="1"/>
            <a:r>
              <a:rPr lang="en-GB" dirty="0"/>
              <a:t>Dynamic type system</a:t>
            </a:r>
          </a:p>
          <a:p>
            <a:pPr lvl="1"/>
            <a:r>
              <a:rPr lang="en-GB" dirty="0"/>
              <a:t>Automatic Memory Management</a:t>
            </a:r>
          </a:p>
          <a:p>
            <a:r>
              <a:rPr lang="en-GB" dirty="0"/>
              <a:t>Compatible with Major Platforms and Systems</a:t>
            </a:r>
          </a:p>
          <a:p>
            <a:r>
              <a:rPr lang="en-IN" dirty="0"/>
              <a:t>Robust Standard Library</a:t>
            </a:r>
          </a:p>
          <a:p>
            <a:r>
              <a:rPr lang="en-GB" dirty="0"/>
              <a:t>Many Open Source Frameworks and Tools</a:t>
            </a:r>
          </a:p>
          <a:p>
            <a:pPr lvl="1"/>
            <a:r>
              <a:rPr lang="en-GB" dirty="0"/>
              <a:t>Django, Flask, Pyramid, Bottle and </a:t>
            </a:r>
            <a:r>
              <a:rPr lang="en-GB" dirty="0" err="1"/>
              <a:t>Cherrypy</a:t>
            </a:r>
            <a:endParaRPr lang="en-GB" dirty="0"/>
          </a:p>
          <a:p>
            <a:pPr lvl="1"/>
            <a:r>
              <a:rPr lang="en-IN" dirty="0" err="1"/>
              <a:t>PyQT</a:t>
            </a:r>
            <a:r>
              <a:rPr lang="en-IN" dirty="0"/>
              <a:t>, </a:t>
            </a:r>
            <a:r>
              <a:rPr lang="en-IN" dirty="0" err="1"/>
              <a:t>PyJs</a:t>
            </a:r>
            <a:r>
              <a:rPr lang="en-IN" dirty="0"/>
              <a:t>, </a:t>
            </a:r>
            <a:r>
              <a:rPr lang="en-IN" dirty="0" err="1"/>
              <a:t>PyGUI</a:t>
            </a:r>
            <a:r>
              <a:rPr lang="en-IN" dirty="0"/>
              <a:t>, </a:t>
            </a:r>
            <a:r>
              <a:rPr lang="en-IN" dirty="0" err="1"/>
              <a:t>Kivy</a:t>
            </a:r>
            <a:r>
              <a:rPr lang="en-IN" dirty="0"/>
              <a:t>, </a:t>
            </a:r>
            <a:r>
              <a:rPr lang="en-IN" dirty="0" err="1"/>
              <a:t>PyGTK</a:t>
            </a:r>
            <a:r>
              <a:rPr lang="en-IN" dirty="0"/>
              <a:t> and </a:t>
            </a:r>
            <a:r>
              <a:rPr lang="en-IN" dirty="0" err="1"/>
              <a:t>WxPython</a:t>
            </a:r>
            <a:endParaRPr lang="en-IN" dirty="0"/>
          </a:p>
        </p:txBody>
      </p:sp>
    </p:spTree>
    <p:extLst>
      <p:ext uri="{BB962C8B-B14F-4D97-AF65-F5344CB8AC3E}">
        <p14:creationId xmlns:p14="http://schemas.microsoft.com/office/powerpoint/2010/main" val="1843042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Quotes about Python</a:t>
            </a:r>
          </a:p>
        </p:txBody>
      </p:sp>
      <p:sp>
        <p:nvSpPr>
          <p:cNvPr id="3" name="Content Placeholder 2"/>
          <p:cNvSpPr>
            <a:spLocks noGrp="1"/>
          </p:cNvSpPr>
          <p:nvPr>
            <p:ph idx="1"/>
          </p:nvPr>
        </p:nvSpPr>
        <p:spPr/>
        <p:txBody>
          <a:bodyPr/>
          <a:lstStyle/>
          <a:p>
            <a:r>
              <a:rPr lang="en-GB" dirty="0"/>
              <a:t>Python is used successfully in thousands of real-world business applications around the world, including many large and mission critical systems. </a:t>
            </a:r>
          </a:p>
          <a:p>
            <a:r>
              <a:rPr lang="en-GB" dirty="0"/>
              <a:t>Here are some quotes from happy Python users:</a:t>
            </a:r>
          </a:p>
          <a:p>
            <a:pPr lvl="1"/>
            <a:r>
              <a:rPr lang="en-GB" dirty="0"/>
              <a:t>YouTube.com</a:t>
            </a:r>
          </a:p>
          <a:p>
            <a:pPr lvl="2"/>
            <a:r>
              <a:rPr lang="en-GB" dirty="0"/>
              <a:t>"Python is fast enough for our site and allows us to produce maintainable features in record times, with a minimum of developers," said </a:t>
            </a:r>
            <a:r>
              <a:rPr lang="en-GB" dirty="0" err="1"/>
              <a:t>Cuong</a:t>
            </a:r>
            <a:r>
              <a:rPr lang="en-GB" dirty="0"/>
              <a:t> Do, Software Architect, YouTube.com.</a:t>
            </a:r>
          </a:p>
          <a:p>
            <a:pPr lvl="1"/>
            <a:r>
              <a:rPr lang="en-GB" dirty="0"/>
              <a:t>Google</a:t>
            </a:r>
          </a:p>
          <a:p>
            <a:pPr lvl="2"/>
            <a:r>
              <a:rPr lang="en-GB" dirty="0"/>
              <a:t>"Python has been an important part of Google since the beginning, and remains so as the system grows and evolves. Today dozens of Google engineers use Python, and we're looking for more people with skills in this language." said Peter </a:t>
            </a:r>
            <a:r>
              <a:rPr lang="en-GB" dirty="0" err="1"/>
              <a:t>Norvig</a:t>
            </a:r>
            <a:r>
              <a:rPr lang="en-GB" dirty="0"/>
              <a:t>, director of search quality at Google, Inc.</a:t>
            </a:r>
          </a:p>
          <a:p>
            <a:endParaRPr lang="en-GB" dirty="0"/>
          </a:p>
          <a:p>
            <a:r>
              <a:rPr lang="en-IN" dirty="0">
                <a:hlinkClick r:id="rId2"/>
              </a:rPr>
              <a:t>https://www.brainyquote.com/topics/python-quotes</a:t>
            </a:r>
            <a:endParaRPr lang="en-IN" dirty="0"/>
          </a:p>
          <a:p>
            <a:r>
              <a:rPr lang="en-IN" dirty="0">
                <a:hlinkClick r:id="rId3"/>
              </a:rPr>
              <a:t>https://avilpage.com/2014/12/14-great-quotes-about-python.html</a:t>
            </a:r>
            <a:endParaRPr lang="en-IN"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1315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Python History</a:t>
            </a:r>
            <a:endParaRPr lang="en-IN" dirty="0"/>
          </a:p>
        </p:txBody>
      </p:sp>
      <p:sp>
        <p:nvSpPr>
          <p:cNvPr id="5" name="Subtitle 4"/>
          <p:cNvSpPr>
            <a:spLocks noGrp="1"/>
          </p:cNvSpPr>
          <p:nvPr>
            <p:ph type="subTitle"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27778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ABC</a:t>
            </a:r>
            <a:endParaRPr sz="4400" b="0" i="0" u="none" strike="noStrike" cap="none">
              <a:solidFill>
                <a:schemeClr val="dk1"/>
              </a:solidFill>
              <a:latin typeface="Calibri"/>
              <a:ea typeface="Calibri"/>
              <a:cs typeface="Calibri"/>
              <a:sym typeface="Calibri"/>
            </a:endParaRPr>
          </a:p>
        </p:txBody>
      </p:sp>
      <p:sp>
        <p:nvSpPr>
          <p:cNvPr id="137" name="Google Shape;13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history of Python starts with ABC. </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ABC is a general-purpose programming language which had been developed at the CWI (Centrum Wiskunde &amp; Informatica). </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greatest achievement of ABC was to influence the design of Python.</a:t>
            </a:r>
            <a:endParaRPr sz="2800" b="0" i="0" u="none" strike="noStrike" cap="none">
              <a:solidFill>
                <a:schemeClr val="dk1"/>
              </a:solidFill>
              <a:latin typeface="Calibri"/>
              <a:ea typeface="Calibri"/>
              <a:cs typeface="Calibri"/>
              <a:sym typeface="Calibri"/>
            </a:endParaRPr>
          </a:p>
        </p:txBody>
      </p:sp>
      <p:sp>
        <p:nvSpPr>
          <p:cNvPr id="138" name="Google Shape;13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88888"/>
                </a:solidFill>
                <a:latin typeface="Calibri"/>
                <a:ea typeface="Calibri"/>
                <a:cs typeface="Calibri"/>
                <a:sym typeface="Calibri"/>
              </a:rPr>
              <a:t>23-Sep-2018</a:t>
            </a:r>
            <a:endParaRPr sz="1200" b="0" i="0" u="none" strike="noStrike" cap="none">
              <a:solidFill>
                <a:srgbClr val="888888"/>
              </a:solidFill>
              <a:latin typeface="Calibri"/>
              <a:ea typeface="Calibri"/>
              <a:cs typeface="Calibri"/>
              <a:sym typeface="Calibri"/>
            </a:endParaRPr>
          </a:p>
        </p:txBody>
      </p:sp>
      <p:sp>
        <p:nvSpPr>
          <p:cNvPr id="139" name="Google Shape;13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888888"/>
                </a:solidFill>
                <a:latin typeface="Calibri"/>
                <a:ea typeface="Calibri"/>
                <a:cs typeface="Calibri"/>
                <a:sym typeface="Calibri"/>
              </a:rPr>
              <a:t>Python Basics - History and Facts</a:t>
            </a:r>
            <a:endParaRPr sz="1200" b="0" i="0" u="none" strike="noStrike" cap="none">
              <a:solidFill>
                <a:srgbClr val="888888"/>
              </a:solidFill>
              <a:latin typeface="Calibri"/>
              <a:ea typeface="Calibri"/>
              <a:cs typeface="Calibri"/>
              <a:sym typeface="Calibri"/>
            </a:endParaRPr>
          </a:p>
        </p:txBody>
      </p:sp>
      <p:sp>
        <p:nvSpPr>
          <p:cNvPr id="140" name="Google Shape;14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80199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What Guido van Rossum in an Interview</a:t>
            </a:r>
            <a:endParaRPr sz="4400" b="0" i="0" u="none" strike="noStrike" cap="none">
              <a:solidFill>
                <a:schemeClr val="dk1"/>
              </a:solidFill>
              <a:latin typeface="Calibri"/>
              <a:ea typeface="Calibri"/>
              <a:cs typeface="Calibri"/>
              <a:sym typeface="Calibri"/>
            </a:endParaRPr>
          </a:p>
        </p:txBody>
      </p:sp>
      <p:sp>
        <p:nvSpPr>
          <p:cNvPr id="156" name="Google Shape;15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 an interview with Bill Venners (January 2003), Guido van Rossum said: </a:t>
            </a:r>
            <a:endParaRPr/>
          </a:p>
          <a:p>
            <a:pPr marL="685800" marR="0" lvl="1" indent="-228600" algn="l" rtl="0">
              <a:lnSpc>
                <a:spcPct val="8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 remembered all my experience and some of my frustration with ABC. </a:t>
            </a:r>
            <a:endParaRPr/>
          </a:p>
          <a:p>
            <a:pPr marL="685800" marR="0" lvl="1" indent="-228600" algn="l" rtl="0">
              <a:lnSpc>
                <a:spcPct val="8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 decided to try to design a simple scripting language that possessed some of ABC's better properties, but without its problems. </a:t>
            </a:r>
            <a:endParaRPr/>
          </a:p>
          <a:p>
            <a:pPr marL="685800" marR="0" lvl="1" indent="-228600" algn="l" rtl="0">
              <a:lnSpc>
                <a:spcPct val="8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So I started typing. </a:t>
            </a:r>
            <a:endParaRPr/>
          </a:p>
          <a:p>
            <a:pPr marL="685800" marR="0" lvl="1" indent="-228600" algn="l" rtl="0">
              <a:lnSpc>
                <a:spcPct val="8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 created a simple virtual machine, a simple parser, and a simple runtime. </a:t>
            </a:r>
            <a:endParaRPr/>
          </a:p>
          <a:p>
            <a:pPr marL="685800" marR="0" lvl="1" indent="-228600" algn="l" rtl="0">
              <a:lnSpc>
                <a:spcPct val="8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 made my own version of the various ABC parts that I liked. </a:t>
            </a:r>
            <a:endParaRPr/>
          </a:p>
          <a:p>
            <a:pPr marL="685800" marR="0" lvl="1" indent="-228600" algn="l" rtl="0">
              <a:lnSpc>
                <a:spcPct val="8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 created a basic syntax, used indentation for statement grouping instead of curly braces or begin-end blocks, and developed a small number of powerful data types: a hash table ( or dictionary, as we call it), a list, strings, and numbers.</a:t>
            </a:r>
            <a:endParaRPr sz="2400" b="0" i="0" u="none" strike="noStrike" cap="none">
              <a:solidFill>
                <a:schemeClr val="dk1"/>
              </a:solidFill>
              <a:latin typeface="Calibri"/>
              <a:ea typeface="Calibri"/>
              <a:cs typeface="Calibri"/>
              <a:sym typeface="Calibri"/>
            </a:endParaRPr>
          </a:p>
        </p:txBody>
      </p:sp>
      <p:sp>
        <p:nvSpPr>
          <p:cNvPr id="157" name="Google Shape;1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88888"/>
                </a:solidFill>
                <a:latin typeface="Calibri"/>
                <a:ea typeface="Calibri"/>
                <a:cs typeface="Calibri"/>
                <a:sym typeface="Calibri"/>
              </a:rPr>
              <a:t>23-Sep-2018</a:t>
            </a:r>
            <a:endParaRPr sz="1200" b="0" i="0" u="none" strike="noStrike" cap="none">
              <a:solidFill>
                <a:srgbClr val="888888"/>
              </a:solidFill>
              <a:latin typeface="Calibri"/>
              <a:ea typeface="Calibri"/>
              <a:cs typeface="Calibri"/>
              <a:sym typeface="Calibri"/>
            </a:endParaRPr>
          </a:p>
        </p:txBody>
      </p:sp>
      <p:sp>
        <p:nvSpPr>
          <p:cNvPr id="158" name="Google Shape;1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888888"/>
                </a:solidFill>
                <a:latin typeface="Calibri"/>
                <a:ea typeface="Calibri"/>
                <a:cs typeface="Calibri"/>
                <a:sym typeface="Calibri"/>
              </a:rPr>
              <a:t>Python Basics - History and Facts</a:t>
            </a:r>
            <a:endParaRPr sz="1200" b="0" i="0" u="none" strike="noStrike" cap="none">
              <a:solidFill>
                <a:srgbClr val="888888"/>
              </a:solidFill>
              <a:latin typeface="Calibri"/>
              <a:ea typeface="Calibri"/>
              <a:cs typeface="Calibri"/>
              <a:sym typeface="Calibri"/>
            </a:endParaRPr>
          </a:p>
        </p:txBody>
      </p:sp>
      <p:sp>
        <p:nvSpPr>
          <p:cNvPr id="159" name="Google Shape;1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32252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Python Facts and History</a:t>
            </a:r>
            <a:endParaRPr sz="4400" b="0" i="0" u="none" strike="noStrike" cap="none">
              <a:solidFill>
                <a:schemeClr val="dk1"/>
              </a:solidFill>
              <a:latin typeface="Calibri"/>
              <a:ea typeface="Calibri"/>
              <a:cs typeface="Calibri"/>
              <a:sym typeface="Calibri"/>
            </a:endParaRPr>
          </a:p>
        </p:txBody>
      </p:sp>
      <p:sp>
        <p:nvSpPr>
          <p:cNvPr id="175" name="Google Shape;17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Python interpreters are available for many operating systems. </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Python was conceived in the late 1980s and </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Its implementation began in December 1989 by Guido van Rossum at Centrum Wiskunde &amp; Informatica (CWI)</a:t>
            </a:r>
            <a:endParaRPr/>
          </a:p>
        </p:txBody>
      </p:sp>
      <p:sp>
        <p:nvSpPr>
          <p:cNvPr id="176" name="Google Shape;17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88888"/>
                </a:solidFill>
                <a:latin typeface="Calibri"/>
                <a:ea typeface="Calibri"/>
                <a:cs typeface="Calibri"/>
                <a:sym typeface="Calibri"/>
              </a:rPr>
              <a:t>23-Sep-2018</a:t>
            </a:r>
            <a:endParaRPr sz="1200" b="0" i="0" u="none" strike="noStrike" cap="none">
              <a:solidFill>
                <a:srgbClr val="888888"/>
              </a:solidFill>
              <a:latin typeface="Calibri"/>
              <a:ea typeface="Calibri"/>
              <a:cs typeface="Calibri"/>
              <a:sym typeface="Calibri"/>
            </a:endParaRPr>
          </a:p>
        </p:txBody>
      </p:sp>
      <p:sp>
        <p:nvSpPr>
          <p:cNvPr id="177" name="Google Shape;17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888888"/>
                </a:solidFill>
                <a:latin typeface="Calibri"/>
                <a:ea typeface="Calibri"/>
                <a:cs typeface="Calibri"/>
                <a:sym typeface="Calibri"/>
              </a:rPr>
              <a:t>Python Basics - History and Facts</a:t>
            </a:r>
            <a:endParaRPr sz="1200" b="0" i="0" u="none" strike="noStrike" cap="none">
              <a:solidFill>
                <a:srgbClr val="888888"/>
              </a:solidFill>
              <a:latin typeface="Calibri"/>
              <a:ea typeface="Calibri"/>
              <a:cs typeface="Calibri"/>
              <a:sym typeface="Calibri"/>
            </a:endParaRPr>
          </a:p>
        </p:txBody>
      </p:sp>
      <p:sp>
        <p:nvSpPr>
          <p:cNvPr id="178" name="Google Shape;17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9</a:t>
            </a:fld>
            <a:endParaRPr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1293644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977</Words>
  <Application>Microsoft Office PowerPoint</Application>
  <PresentationFormat>Widescreen</PresentationFormat>
  <Paragraphs>157</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Bradley Hand ITC</vt:lpstr>
      <vt:lpstr>Calibri</vt:lpstr>
      <vt:lpstr>inherit</vt:lpstr>
      <vt:lpstr>Office Theme</vt:lpstr>
      <vt:lpstr>Python Introduction and Facts</vt:lpstr>
      <vt:lpstr>Meet Creator of Python: Guido van Rossum</vt:lpstr>
      <vt:lpstr>What is Python?</vt:lpstr>
      <vt:lpstr>Why do people use Python?</vt:lpstr>
      <vt:lpstr>Quotes about Python</vt:lpstr>
      <vt:lpstr>Python History</vt:lpstr>
      <vt:lpstr>ABC</vt:lpstr>
      <vt:lpstr>What Guido van Rossum in an Interview</vt:lpstr>
      <vt:lpstr>Python Facts and History</vt:lpstr>
      <vt:lpstr>Python 2.7 End of Life</vt:lpstr>
      <vt:lpstr>What’s Python good for?</vt:lpstr>
      <vt:lpstr>What’s Python good for</vt:lpstr>
      <vt:lpstr>What’s Python not good for? </vt:lpstr>
      <vt:lpstr>The features list</vt:lpstr>
      <vt:lpstr>Python Portability</vt:lpstr>
      <vt:lpstr>Using the Python Interpreter</vt:lpstr>
      <vt:lpstr>Comments in Python</vt:lpstr>
      <vt:lpstr>Python Variable Types with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 and Facts</dc:title>
  <cp:lastModifiedBy>Atin Gupta</cp:lastModifiedBy>
  <cp:revision>44</cp:revision>
  <dcterms:modified xsi:type="dcterms:W3CDTF">2023-08-15T07:15:56Z</dcterms:modified>
</cp:coreProperties>
</file>