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7500" autoAdjust="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83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8FC77-8CA7-4A7A-8B5D-2FCA56353A6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A539934F-E3C8-4F50-AAE5-2B06892DA019}">
      <dgm:prSet custT="1"/>
      <dgm:spPr/>
      <dgm:t>
        <a:bodyPr/>
        <a:lstStyle/>
        <a:p>
          <a:pPr algn="ctr"/>
          <a:r>
            <a:rPr lang="en-US" sz="15000" b="0" i="0" dirty="0">
              <a:latin typeface="Bradley Hand ITC" panose="03070402050302030203" pitchFamily="66" charset="0"/>
            </a:rPr>
            <a:t>Thanks</a:t>
          </a:r>
          <a:endParaRPr lang="en-IN" sz="15000" dirty="0">
            <a:latin typeface="Bradley Hand ITC" panose="03070402050302030203" pitchFamily="66" charset="0"/>
          </a:endParaRPr>
        </a:p>
      </dgm:t>
    </dgm:pt>
    <dgm:pt modelId="{E553B21D-14AF-4AF8-8B03-34CAC8EA63EB}" type="parTrans" cxnId="{E6D307F5-7F32-4EF0-94A0-A6DFD72BDE9F}">
      <dgm:prSet/>
      <dgm:spPr/>
      <dgm:t>
        <a:bodyPr/>
        <a:lstStyle/>
        <a:p>
          <a:endParaRPr lang="en-IN"/>
        </a:p>
      </dgm:t>
    </dgm:pt>
    <dgm:pt modelId="{345C30BB-3B8A-4B6D-90B4-62786D8FC2AC}" type="sibTrans" cxnId="{E6D307F5-7F32-4EF0-94A0-A6DFD72BDE9F}">
      <dgm:prSet/>
      <dgm:spPr/>
      <dgm:t>
        <a:bodyPr/>
        <a:lstStyle/>
        <a:p>
          <a:endParaRPr lang="en-IN"/>
        </a:p>
      </dgm:t>
    </dgm:pt>
    <dgm:pt modelId="{6848A3B1-3E17-452D-B183-53EFAF4D5604}" type="pres">
      <dgm:prSet presAssocID="{5B38FC77-8CA7-4A7A-8B5D-2FCA56353A66}" presName="linear" presStyleCnt="0">
        <dgm:presLayoutVars>
          <dgm:animLvl val="lvl"/>
          <dgm:resizeHandles val="exact"/>
        </dgm:presLayoutVars>
      </dgm:prSet>
      <dgm:spPr/>
    </dgm:pt>
    <dgm:pt modelId="{C655B1F4-728B-4A8A-B938-D78ECB17F796}" type="pres">
      <dgm:prSet presAssocID="{A539934F-E3C8-4F50-AAE5-2B06892DA01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D17AA85-9E51-4577-B79F-8EF39E796BDF}" type="presOf" srcId="{A539934F-E3C8-4F50-AAE5-2B06892DA019}" destId="{C655B1F4-728B-4A8A-B938-D78ECB17F796}" srcOrd="0" destOrd="0" presId="urn:microsoft.com/office/officeart/2005/8/layout/vList2"/>
    <dgm:cxn modelId="{026D0DE2-DA6A-4419-8183-C74E70D7841A}" type="presOf" srcId="{5B38FC77-8CA7-4A7A-8B5D-2FCA56353A66}" destId="{6848A3B1-3E17-452D-B183-53EFAF4D5604}" srcOrd="0" destOrd="0" presId="urn:microsoft.com/office/officeart/2005/8/layout/vList2"/>
    <dgm:cxn modelId="{E6D307F5-7F32-4EF0-94A0-A6DFD72BDE9F}" srcId="{5B38FC77-8CA7-4A7A-8B5D-2FCA56353A66}" destId="{A539934F-E3C8-4F50-AAE5-2B06892DA019}" srcOrd="0" destOrd="0" parTransId="{E553B21D-14AF-4AF8-8B03-34CAC8EA63EB}" sibTransId="{345C30BB-3B8A-4B6D-90B4-62786D8FC2AC}"/>
    <dgm:cxn modelId="{74980E4E-E0A6-4F21-93A0-DDC3E5159AB2}" type="presParOf" srcId="{6848A3B1-3E17-452D-B183-53EFAF4D5604}" destId="{C655B1F4-728B-4A8A-B938-D78ECB17F7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B1F4-728B-4A8A-B938-D78ECB17F796}">
      <dsp:nvSpPr>
        <dsp:cNvPr id="0" name=""/>
        <dsp:cNvSpPr/>
      </dsp:nvSpPr>
      <dsp:spPr>
        <a:xfrm>
          <a:off x="0" y="1276056"/>
          <a:ext cx="10515600" cy="3726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0" tIns="571500" rIns="571500" bIns="571500" numCol="1" spcCol="1270" anchor="ctr" anchorCtr="0">
          <a:noAutofit/>
        </a:bodyPr>
        <a:lstStyle/>
        <a:p>
          <a:pPr marL="0" lvl="0" indent="0" algn="ctr" defTabSz="6667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0" b="0" i="0" kern="1200" dirty="0">
              <a:latin typeface="Bradley Hand ITC" panose="03070402050302030203" pitchFamily="66" charset="0"/>
            </a:rPr>
            <a:t>Thanks</a:t>
          </a:r>
          <a:endParaRPr lang="en-IN" sz="15000" kern="1200" dirty="0">
            <a:latin typeface="Bradley Hand ITC" panose="03070402050302030203" pitchFamily="66" charset="0"/>
          </a:endParaRPr>
        </a:p>
      </dsp:txBody>
      <dsp:txXfrm>
        <a:off x="181910" y="1457966"/>
        <a:ext cx="10151780" cy="3362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58209-774B-4C60-A091-2888E43CF21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4521A-8125-45D9-8C08-A90BBD3BF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03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7E1FA-B508-4234-9ECB-4DD03C1E0B5F}" type="datetimeFigureOut">
              <a:rPr lang="en-IN" smtClean="0"/>
              <a:t>15-08-2023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E42FC-A515-4756-A279-CBE5519D8A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7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https://www.utdallas.edu/~scniu/OPRE-6301/documents/What_Is_Statistics.pdf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E42FC-A515-4756-A279-CBE5519D8A22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61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6" name="Google Shape;406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4754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921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data set is odd n/2 = the position in the data set the middle value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data set is even xk+xk+1/n gives the median for the two middle data points</a:t>
            </a:r>
            <a:endParaRPr dirty="0"/>
          </a:p>
        </p:txBody>
      </p:sp>
      <p:sp>
        <p:nvSpPr>
          <p:cNvPr id="425" name="Google Shape;42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1489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4" name="Google Shape;43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8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3" name="Google Shape;44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414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2" name="Google Shape;45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0477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1" name="Google Shape;46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1683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3D7E-7A72-4139-B315-7D83C727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ECC36-EB68-489E-8B1A-9E31E5EB4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DF80-F740-4E9C-8B4D-6D1E8136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0482-6D3A-4FF6-879C-CDC6B452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Measures of Summary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07C1-B2B4-4C29-926C-50DA4CB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8FB9D6-AAA7-40C7-A0CD-4EFA9508EA3D}"/>
              </a:ext>
            </a:extLst>
          </p:cNvPr>
          <p:cNvSpPr txBox="1"/>
          <p:nvPr userDrawn="1"/>
        </p:nvSpPr>
        <p:spPr>
          <a:xfrm>
            <a:off x="9176374" y="6488668"/>
            <a:ext cx="301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Info@stepupanalytics.com</a:t>
            </a:r>
          </a:p>
        </p:txBody>
      </p:sp>
    </p:spTree>
    <p:extLst>
      <p:ext uri="{BB962C8B-B14F-4D97-AF65-F5344CB8AC3E}">
        <p14:creationId xmlns:p14="http://schemas.microsoft.com/office/powerpoint/2010/main" val="201569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A39D-9D1B-43D5-BC2D-949CCDB8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670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C7AF2-1E40-4B81-AA70-E16CA39B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2E28-EA53-4DAF-853F-59CA1AB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7F12-01A9-451C-8AFD-E48232C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Measures of Summary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84F5-DF9D-4B09-90F3-2DA31976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7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CC1F-0A2A-4553-AE92-0FDCE4AD1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10600" y="1738648"/>
            <a:ext cx="2897746" cy="4438315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8752-770F-4368-9A1A-88A06FE9A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3152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030E-17B3-4AF6-92B9-12224331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0F64-98A4-4B11-AB8C-64A9B1FA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Measures of Summary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A806-2416-46AF-AD24-78933A9C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93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10286" y="6447690"/>
            <a:ext cx="3859795" cy="304801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Measures of Summary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0286" y="6461758"/>
            <a:ext cx="1901761" cy="29073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# </a:t>
            </a:r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8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C27EDA8-19EF-41A0-AFDA-69386BC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3E67FE6-B3FC-4134-8A89-6C8C78321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4C24448-119C-48B8-B200-EAE1C1E5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FDE971D-0E59-4657-8506-1A44FBB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Measures of Summary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37F5FBA-60D5-41E0-B0E5-EF28A905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6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4FC3-C570-4204-AC46-4B48D10E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CF7CC-882A-4C6F-88B3-9C9921371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CF41-F377-4F81-9B63-D7E533D5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7119-1CCF-4219-BCAB-7DC17D2E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Measures of Summary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AD15-AAB4-4996-A6C6-4F7F2A34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5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273F-DAE6-466A-9E10-4F13E042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670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8A98-50C9-4685-A4B5-F08A20876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4EFF7-569C-4316-B138-6797D896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5600-5C75-4BCA-8E01-05AC72B2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74898-983C-42E3-ACE2-77FC7451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Measures of Summary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1BDE7-71F7-4A76-9AEE-A1002B85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1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45B9-3387-4663-B2F5-4DE2B836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7943604" cy="114935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0ED9-F9E2-4EC8-87F5-D8576C89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D2657-CDEA-4E67-A1D6-B99D779A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50232-662B-4D33-8572-AF00D7AF1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E2E6D-0432-4917-8114-DD7AD5EDD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36DB0-F687-4081-9C40-6D2B2459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0BD9F-D0E8-4394-9CA5-5342F23D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Measures of Summary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B0C69-EA34-4195-977E-56DE3427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2134-0B93-47D8-A955-3BF49BC8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670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AEA28-F640-4684-A489-51166001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6278D-1856-4EBB-B8CF-41071ED0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Measures of 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B7135-5777-402C-9170-382FD26C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2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42179-733F-4C25-B139-B86CEC3C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3DBEC-89AC-408D-A353-3CFE351A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Measures of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1AB4-23B2-4231-A1FB-9620301D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8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DE2A-94B2-432A-B372-D07F1492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77D8-9AE0-45B8-A976-9D867593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9707"/>
            <a:ext cx="6172200" cy="43413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F26C0-3D72-481C-A6D2-686198942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E857-F7ED-4855-A7C1-8D61CE5B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C69A9-006A-490E-B7D6-48D2DBB9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Measures of Summary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98A1-5435-45FF-A01C-B12952B9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8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72BD-48E0-4560-A511-5AFBEC50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8BCE4-AE7A-44A4-A758-69ED7354C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45465"/>
            <a:ext cx="6172200" cy="43155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EF296-4524-4049-AA60-A124C4B46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73EB3-08F6-472E-9260-75D496FF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9AC4-E62E-43F2-BBAA-D9AF9F98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Measures of Summary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C623-A397-40C8-8AB5-8E50B7A5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0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1C27EDA8-19EF-41A0-AFDA-69386BC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3E67FE6-B3FC-4134-8A89-6C8C7832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4C24448-119C-48B8-B200-EAE1C1E5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FDE971D-0E59-4657-8506-1A44FBB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Measures of Summary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37F5FBA-60D5-41E0-B0E5-EF28A905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6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Measures of Summary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http://www.37steps.com/wp-content/uploads/2012/12/measureTape-300x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719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en-US" sz="3959" dirty="0"/>
              <a:t>Measures of Summary</a:t>
            </a:r>
            <a:endParaRPr sz="3959" dirty="0"/>
          </a:p>
        </p:txBody>
      </p:sp>
      <p:sp>
        <p:nvSpPr>
          <p:cNvPr id="409" name="Google Shape;409;p5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Mean</a:t>
            </a:r>
            <a:endParaRPr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Char char="–"/>
            </a:pPr>
            <a:r>
              <a:rPr lang="en-US" dirty="0"/>
              <a:t>Arithmetic Mean</a:t>
            </a:r>
            <a:endParaRPr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Char char="–"/>
            </a:pPr>
            <a:r>
              <a:rPr lang="en-US" dirty="0"/>
              <a:t>The sum of observations divided by the total number of observations</a:t>
            </a: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Median</a:t>
            </a:r>
            <a:endParaRPr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Char char="–"/>
            </a:pPr>
            <a:r>
              <a:rPr lang="en-US" dirty="0"/>
              <a:t>Is the "middle" of a sorted list of numbers.</a:t>
            </a: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Mode</a:t>
            </a:r>
            <a:endParaRPr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Char char="–"/>
            </a:pPr>
            <a:r>
              <a:rPr lang="en-US" dirty="0"/>
              <a:t>Refers to the most frequently occurring number found in a set of numbers.</a:t>
            </a:r>
            <a:endParaRPr dirty="0"/>
          </a:p>
        </p:txBody>
      </p:sp>
      <p:sp>
        <p:nvSpPr>
          <p:cNvPr id="410" name="Google Shape;410;p50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/>
              <a:t>Measures of Summary</a:t>
            </a:r>
            <a:endParaRPr dirty="0"/>
          </a:p>
        </p:txBody>
      </p:sp>
      <p:sp>
        <p:nvSpPr>
          <p:cNvPr id="411" name="Google Shape;411;p50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</a:t>
            </a:fld>
            <a:endParaRPr dirty="0"/>
          </a:p>
        </p:txBody>
      </p:sp>
      <p:pic>
        <p:nvPicPr>
          <p:cNvPr id="7" name="Picture 2" descr="https://upload.wikimedia.org/wikipedia/commons/thumb/d/de/Comparison_mean_median_mode.svg/2000px-Comparison_mean_median_mod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760" y="3727127"/>
            <a:ext cx="3126537" cy="234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9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en-US" sz="3959" dirty="0"/>
              <a:t>Mean</a:t>
            </a:r>
            <a:endParaRPr sz="3959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mean of a dataset is the numerical average</a:t>
            </a:r>
          </a:p>
          <a:p>
            <a:r>
              <a:rPr lang="en-US" dirty="0"/>
              <a:t>Can be computed by dividing the sum of all the data points by the number of data points:</a:t>
            </a:r>
          </a:p>
          <a:p>
            <a:endParaRPr lang="en-US" dirty="0"/>
          </a:p>
        </p:txBody>
      </p:sp>
      <p:sp>
        <p:nvSpPr>
          <p:cNvPr id="418" name="Google Shape;418;p51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/>
              <a:t>Measures of Summary</a:t>
            </a:r>
            <a:endParaRPr dirty="0"/>
          </a:p>
        </p:txBody>
      </p:sp>
      <p:sp>
        <p:nvSpPr>
          <p:cNvPr id="419" name="Google Shape;419;p51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3</a:t>
            </a:fld>
            <a:endParaRPr dirty="0"/>
          </a:p>
        </p:txBody>
      </p:sp>
      <p:sp>
        <p:nvSpPr>
          <p:cNvPr id="420" name="Google Shape;420;p51" descr="Image result for mean"/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51" descr="Mean"/>
          <p:cNvSpPr/>
          <p:nvPr/>
        </p:nvSpPr>
        <p:spPr>
          <a:xfrm>
            <a:off x="1831975" y="7938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2" name="Google Shape;422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8289" y="3701868"/>
            <a:ext cx="3991645" cy="1709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683" y="2222089"/>
            <a:ext cx="1343212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en-US" sz="3959" dirty="0"/>
              <a:t>Median</a:t>
            </a:r>
            <a:endParaRPr sz="3959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median of a dataset is the data point that is directly in the middle of the data set. </a:t>
            </a:r>
          </a:p>
          <a:p>
            <a:r>
              <a:rPr lang="en-US" dirty="0"/>
              <a:t>The median is robust to outliers, therefore an outlier will not affect the value of the median.</a:t>
            </a:r>
          </a:p>
        </p:txBody>
      </p:sp>
      <p:sp>
        <p:nvSpPr>
          <p:cNvPr id="429" name="Google Shape;429;p52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/>
              <a:t>Measures of Summary</a:t>
            </a:r>
            <a:endParaRPr dirty="0"/>
          </a:p>
        </p:txBody>
      </p:sp>
      <p:sp>
        <p:nvSpPr>
          <p:cNvPr id="430" name="Google Shape;430;p52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4</a:t>
            </a:fld>
            <a:endParaRPr dirty="0"/>
          </a:p>
        </p:txBody>
      </p:sp>
      <p:pic>
        <p:nvPicPr>
          <p:cNvPr id="431" name="Google Shape;431;p52" descr="https://encrypted-tbn0.gstatic.com/images?q=tbn:ANd9GcSVHBZ9za8vMsizDu4GTNrh0eRazKRO2kec8hNp2SX-5z1YTx9jX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8210" y="3422500"/>
            <a:ext cx="3886163" cy="235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452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en-US" sz="3959" dirty="0"/>
              <a:t>Mean vs Median</a:t>
            </a:r>
            <a:endParaRPr sz="3959" dirty="0"/>
          </a:p>
        </p:txBody>
      </p:sp>
      <p:sp>
        <p:nvSpPr>
          <p:cNvPr id="437" name="Google Shape;437;p5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Relates to the skewness of data</a:t>
            </a: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Histogram shows the skewness of data.</a:t>
            </a: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Mean is greater than median in below chart.</a:t>
            </a:r>
            <a:endParaRPr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438" name="Google Shape;438;p53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/>
              <a:t>Measures of Summary</a:t>
            </a:r>
            <a:endParaRPr dirty="0"/>
          </a:p>
        </p:txBody>
      </p:sp>
      <p:sp>
        <p:nvSpPr>
          <p:cNvPr id="439" name="Google Shape;439;p53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5</a:t>
            </a:fld>
            <a:endParaRPr dirty="0"/>
          </a:p>
        </p:txBody>
      </p:sp>
      <p:pic>
        <p:nvPicPr>
          <p:cNvPr id="440" name="Google Shape;44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3152" y="2598564"/>
            <a:ext cx="5387145" cy="3710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302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en-US" sz="3959" dirty="0"/>
              <a:t>Mean vs Median</a:t>
            </a:r>
            <a:endParaRPr dirty="0"/>
          </a:p>
        </p:txBody>
      </p:sp>
      <p:sp>
        <p:nvSpPr>
          <p:cNvPr id="446" name="Google Shape;446;p5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Left Skewed Data</a:t>
            </a:r>
            <a:endParaRPr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447" name="Google Shape;447;p54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/>
              <a:t>Measures of Summary</a:t>
            </a:r>
            <a:endParaRPr dirty="0"/>
          </a:p>
        </p:txBody>
      </p:sp>
      <p:sp>
        <p:nvSpPr>
          <p:cNvPr id="448" name="Google Shape;448;p54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6</a:t>
            </a:fld>
            <a:endParaRPr dirty="0"/>
          </a:p>
        </p:txBody>
      </p:sp>
      <p:pic>
        <p:nvPicPr>
          <p:cNvPr id="449" name="Google Shape;449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5641" y="1484784"/>
            <a:ext cx="6820843" cy="453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590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en-US" sz="3959" dirty="0"/>
              <a:t>Mode</a:t>
            </a:r>
            <a:endParaRPr sz="3959" dirty="0"/>
          </a:p>
        </p:txBody>
      </p:sp>
      <p:sp>
        <p:nvSpPr>
          <p:cNvPr id="455" name="Google Shape;455;p5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The most frequently occurring value in a set of data</a:t>
            </a:r>
            <a:endParaRPr dirty="0"/>
          </a:p>
          <a:p>
            <a:r>
              <a:rPr lang="en-US" dirty="0"/>
              <a:t>The mode is robust to outliers as well.</a:t>
            </a:r>
          </a:p>
          <a:p>
            <a:r>
              <a:rPr lang="en-US" dirty="0"/>
              <a:t>In the normal distribution the mean = median = mode.</a:t>
            </a: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456" name="Google Shape;456;p55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/>
              <a:t>Measures of Summary</a:t>
            </a:r>
            <a:endParaRPr dirty="0"/>
          </a:p>
        </p:txBody>
      </p:sp>
      <p:sp>
        <p:nvSpPr>
          <p:cNvPr id="457" name="Google Shape;457;p55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7</a:t>
            </a:fld>
            <a:endParaRPr dirty="0"/>
          </a:p>
        </p:txBody>
      </p:sp>
      <p:pic>
        <p:nvPicPr>
          <p:cNvPr id="7" name="Google Shape;467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9343" y="3364994"/>
            <a:ext cx="3865287" cy="2421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357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en-US" dirty="0"/>
              <a:t>Central Tendency</a:t>
            </a:r>
            <a:endParaRPr sz="3959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810" r="8415"/>
          <a:stretch/>
        </p:blipFill>
        <p:spPr>
          <a:xfrm>
            <a:off x="236941" y="1702093"/>
            <a:ext cx="5160829" cy="3349592"/>
          </a:xfrm>
          <a:prstGeom prst="rect">
            <a:avLst/>
          </a:prstGeom>
        </p:spPr>
      </p:pic>
      <p:sp>
        <p:nvSpPr>
          <p:cNvPr id="465" name="Google Shape;465;p56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dirty="0"/>
              <a:t>Measures of Summary</a:t>
            </a:r>
            <a:endParaRPr dirty="0"/>
          </a:p>
        </p:txBody>
      </p:sp>
      <p:sp>
        <p:nvSpPr>
          <p:cNvPr id="466" name="Google Shape;466;p56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8</a:t>
            </a:fld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662" y="1651474"/>
            <a:ext cx="3847394" cy="324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8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7E2C3C-689C-59A9-4F8D-9685A1541600}"/>
              </a:ext>
            </a:extLst>
          </p:cNvPr>
          <p:cNvGraphicFramePr/>
          <p:nvPr/>
        </p:nvGraphicFramePr>
        <p:xfrm>
          <a:off x="838200" y="365125"/>
          <a:ext cx="10515600" cy="627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2" name="Google Shape;19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280</Words>
  <Application>Microsoft Office PowerPoint</Application>
  <PresentationFormat>Widescreen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Bradley Hand ITC</vt:lpstr>
      <vt:lpstr>Calibri</vt:lpstr>
      <vt:lpstr>Calibri Light</vt:lpstr>
      <vt:lpstr>1_Office Theme</vt:lpstr>
      <vt:lpstr>Measures of Summary</vt:lpstr>
      <vt:lpstr>Measures of Summary</vt:lpstr>
      <vt:lpstr>Mean</vt:lpstr>
      <vt:lpstr>Median</vt:lpstr>
      <vt:lpstr>Mean vs Median</vt:lpstr>
      <vt:lpstr>Mean vs Median</vt:lpstr>
      <vt:lpstr>Mode</vt:lpstr>
      <vt:lpstr>Central Tendency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Atin</dc:creator>
  <cp:lastModifiedBy>Atin Gupta</cp:lastModifiedBy>
  <cp:revision>90</cp:revision>
  <dcterms:created xsi:type="dcterms:W3CDTF">2019-03-20T06:45:02Z</dcterms:created>
  <dcterms:modified xsi:type="dcterms:W3CDTF">2023-08-15T07:16:49Z</dcterms:modified>
</cp:coreProperties>
</file>