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90" r:id="rId3"/>
    <p:sldId id="291" r:id="rId4"/>
    <p:sldId id="292" r:id="rId5"/>
    <p:sldId id="283" r:id="rId6"/>
    <p:sldId id="284" r:id="rId7"/>
    <p:sldId id="296" r:id="rId8"/>
    <p:sldId id="285" r:id="rId9"/>
    <p:sldId id="286" r:id="rId10"/>
    <p:sldId id="287" r:id="rId11"/>
    <p:sldId id="293" r:id="rId12"/>
    <p:sldId id="294" r:id="rId13"/>
    <p:sldId id="29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500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8FC77-8CA7-4A7A-8B5D-2FCA56353A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539934F-E3C8-4F50-AAE5-2B06892DA019}">
      <dgm:prSet custT="1"/>
      <dgm:spPr/>
      <dgm:t>
        <a:bodyPr/>
        <a:lstStyle/>
        <a:p>
          <a:pPr algn="ctr"/>
          <a:r>
            <a:rPr lang="en-US" sz="15000" b="0" i="0" dirty="0">
              <a:latin typeface="Bradley Hand ITC" panose="03070402050302030203" pitchFamily="66" charset="0"/>
            </a:rPr>
            <a:t>Thanks</a:t>
          </a:r>
          <a:endParaRPr lang="en-IN" sz="15000" dirty="0">
            <a:latin typeface="Bradley Hand ITC" panose="03070402050302030203" pitchFamily="66" charset="0"/>
          </a:endParaRPr>
        </a:p>
      </dgm:t>
    </dgm:pt>
    <dgm:pt modelId="{E553B21D-14AF-4AF8-8B03-34CAC8EA63EB}" type="parTrans" cxnId="{E6D307F5-7F32-4EF0-94A0-A6DFD72BDE9F}">
      <dgm:prSet/>
      <dgm:spPr/>
      <dgm:t>
        <a:bodyPr/>
        <a:lstStyle/>
        <a:p>
          <a:endParaRPr lang="en-IN"/>
        </a:p>
      </dgm:t>
    </dgm:pt>
    <dgm:pt modelId="{345C30BB-3B8A-4B6D-90B4-62786D8FC2AC}" type="sibTrans" cxnId="{E6D307F5-7F32-4EF0-94A0-A6DFD72BDE9F}">
      <dgm:prSet/>
      <dgm:spPr/>
      <dgm:t>
        <a:bodyPr/>
        <a:lstStyle/>
        <a:p>
          <a:endParaRPr lang="en-IN"/>
        </a:p>
      </dgm:t>
    </dgm:pt>
    <dgm:pt modelId="{6848A3B1-3E17-452D-B183-53EFAF4D5604}" type="pres">
      <dgm:prSet presAssocID="{5B38FC77-8CA7-4A7A-8B5D-2FCA56353A66}" presName="linear" presStyleCnt="0">
        <dgm:presLayoutVars>
          <dgm:animLvl val="lvl"/>
          <dgm:resizeHandles val="exact"/>
        </dgm:presLayoutVars>
      </dgm:prSet>
      <dgm:spPr/>
    </dgm:pt>
    <dgm:pt modelId="{C655B1F4-728B-4A8A-B938-D78ECB17F796}" type="pres">
      <dgm:prSet presAssocID="{A539934F-E3C8-4F50-AAE5-2B06892DA0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17AA85-9E51-4577-B79F-8EF39E796BDF}" type="presOf" srcId="{A539934F-E3C8-4F50-AAE5-2B06892DA019}" destId="{C655B1F4-728B-4A8A-B938-D78ECB17F796}" srcOrd="0" destOrd="0" presId="urn:microsoft.com/office/officeart/2005/8/layout/vList2"/>
    <dgm:cxn modelId="{026D0DE2-DA6A-4419-8183-C74E70D7841A}" type="presOf" srcId="{5B38FC77-8CA7-4A7A-8B5D-2FCA56353A66}" destId="{6848A3B1-3E17-452D-B183-53EFAF4D5604}" srcOrd="0" destOrd="0" presId="urn:microsoft.com/office/officeart/2005/8/layout/vList2"/>
    <dgm:cxn modelId="{E6D307F5-7F32-4EF0-94A0-A6DFD72BDE9F}" srcId="{5B38FC77-8CA7-4A7A-8B5D-2FCA56353A66}" destId="{A539934F-E3C8-4F50-AAE5-2B06892DA019}" srcOrd="0" destOrd="0" parTransId="{E553B21D-14AF-4AF8-8B03-34CAC8EA63EB}" sibTransId="{345C30BB-3B8A-4B6D-90B4-62786D8FC2AC}"/>
    <dgm:cxn modelId="{74980E4E-E0A6-4F21-93A0-DDC3E5159AB2}" type="presParOf" srcId="{6848A3B1-3E17-452D-B183-53EFAF4D5604}" destId="{C655B1F4-728B-4A8A-B938-D78ECB17F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B1F4-728B-4A8A-B938-D78ECB17F796}">
      <dsp:nvSpPr>
        <dsp:cNvPr id="0" name=""/>
        <dsp:cNvSpPr/>
      </dsp:nvSpPr>
      <dsp:spPr>
        <a:xfrm>
          <a:off x="0" y="1276056"/>
          <a:ext cx="10515600" cy="3726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0" tIns="571500" rIns="571500" bIns="571500" numCol="1" spcCol="1270" anchor="ctr" anchorCtr="0">
          <a:noAutofit/>
        </a:bodyPr>
        <a:lstStyle/>
        <a:p>
          <a:pPr marL="0" lvl="0" indent="0" algn="ctr" defTabSz="6667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0" b="0" i="0" kern="1200" dirty="0">
              <a:latin typeface="Bradley Hand ITC" panose="03070402050302030203" pitchFamily="66" charset="0"/>
            </a:rPr>
            <a:t>Thanks</a:t>
          </a:r>
          <a:endParaRPr lang="en-IN" sz="15000" kern="1200" dirty="0">
            <a:latin typeface="Bradley Hand ITC" panose="03070402050302030203" pitchFamily="66" charset="0"/>
          </a:endParaRPr>
        </a:p>
      </dsp:txBody>
      <dsp:txXfrm>
        <a:off x="181910" y="1457966"/>
        <a:ext cx="10151780" cy="336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7E1FA-B508-4234-9ECB-4DD03C1E0B5F}" type="datetimeFigureOut">
              <a:rPr lang="en-IN" smtClean="0"/>
              <a:t>15-08-2023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E42FC-A515-4756-A279-CBE5519D8A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7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https://www.utdallas.edu/~scniu/OPRE-6301/documents/What_Is_Statistics.pdf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E42FC-A515-4756-A279-CBE5519D8A2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615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0" name="Google Shape;52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826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E42FC-A515-4756-A279-CBE5519D8A22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59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07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190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301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5" name="Google Shape;49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1605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9674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E42FC-A515-4756-A279-CBE5519D8A22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918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1" name="Google Shape;51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34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38CCC-8929-4647-9185-710782ADA9D5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FB9D6-AAA7-40C7-A0CD-4EFA9508EA3D}"/>
              </a:ext>
            </a:extLst>
          </p:cNvPr>
          <p:cNvSpPr txBox="1"/>
          <p:nvPr userDrawn="1"/>
        </p:nvSpPr>
        <p:spPr>
          <a:xfrm>
            <a:off x="9176374" y="6488668"/>
            <a:ext cx="30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Info@stepupanalytics.com</a:t>
            </a:r>
          </a:p>
        </p:txBody>
      </p:sp>
    </p:spTree>
    <p:extLst>
      <p:ext uri="{BB962C8B-B14F-4D97-AF65-F5344CB8AC3E}">
        <p14:creationId xmlns:p14="http://schemas.microsoft.com/office/powerpoint/2010/main" val="201569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A5F9D-EB22-4971-857D-19F5FA9F75F5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7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7A2EE2-2DD3-4AE5-A534-7F304D3D4C48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9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10286" y="6447690"/>
            <a:ext cx="3859795" cy="30480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Describing Data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0286" y="6461758"/>
            <a:ext cx="1901761" cy="2907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# </a:t>
            </a:r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8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5478-636F-4468-BBAC-5795AC113405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Describing Data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59217B-2FE0-49FD-883E-EE1CBC120790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FD1134-9718-4160-83DE-49339FAEC3D2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1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15202-7E90-4197-A827-CADC9948B33C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8E4E1-167E-4A1A-B347-30D0A96EE8F2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329E1-8620-400D-833A-B49D18EDC340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1B3EA3-B3D6-4B54-A88E-2C29FE20F563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BDCF37-804E-408F-871E-286956EE5EE1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C038-1173-466A-8CD4-AE4E7E437657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Describing Data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6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Describing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7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Range</a:t>
            </a:r>
            <a:endParaRPr sz="3959" dirty="0"/>
          </a:p>
        </p:txBody>
      </p:sp>
      <p:sp>
        <p:nvSpPr>
          <p:cNvPr id="506" name="Google Shape;506;p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Difference between Maximum and Minimum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Range = Max Value – Min Values</a:t>
            </a: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Range of salaries in firm 1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=36000 – 30700 = 5300</a:t>
            </a: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Range of salaries in firm 2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=41700– 25500= 16200</a:t>
            </a: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507" name="Google Shape;507;p6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Describing Data</a:t>
            </a:r>
            <a:endParaRPr dirty="0"/>
          </a:p>
        </p:txBody>
      </p:sp>
      <p:sp>
        <p:nvSpPr>
          <p:cNvPr id="508" name="Google Shape;508;p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61" y="2073089"/>
            <a:ext cx="5188518" cy="219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0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Measures of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Percentile Ranks, Quartile Ranks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# </a:t>
            </a:r>
            <a:fld id="{D57F1E4F-1CFF-5643-939E-02111984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074" name="Picture 2" descr="http://www-ist.massey.ac.nz/dstirlin/cast/cast/scentre/images/histoQuantil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29" y="1778285"/>
            <a:ext cx="5120963" cy="360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1/1a/Boxplot_vs_PDF.svg/800px-Boxplot_vs_PDF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337" y="627643"/>
            <a:ext cx="5219657" cy="568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6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Inter Quartile Range (IQR)</a:t>
            </a:r>
            <a:endParaRPr sz="3959"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Defines middle 50% of data.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25% data of the left and 25% of the right will be discarded.</a:t>
            </a: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Describing Data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 dirty="0"/>
          </a:p>
        </p:txBody>
      </p:sp>
      <p:pic>
        <p:nvPicPr>
          <p:cNvPr id="517" name="Google Shape;51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3633" y="2996952"/>
            <a:ext cx="6400971" cy="1009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9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Inter Quartile Range (IQR)</a:t>
            </a:r>
            <a:endParaRPr dirty="0"/>
          </a:p>
        </p:txBody>
      </p:sp>
      <p:sp>
        <p:nvSpPr>
          <p:cNvPr id="523" name="Google Shape;523;p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Quartile: Is the number such that 25% of the observations are &lt;= to this number.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3rd Quartile: Is the number such that 75% of the observations are &lt;= to this number.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Quartile: Is the median.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Minimum number in the range is at 0</a:t>
            </a:r>
            <a:r>
              <a:rPr lang="en-US" baseline="30000" dirty="0"/>
              <a:t>th</a:t>
            </a:r>
            <a:r>
              <a:rPr lang="en-US" dirty="0"/>
              <a:t> Quartile.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Maximum number in the range is at 4</a:t>
            </a:r>
            <a:r>
              <a:rPr lang="en-US" baseline="30000" dirty="0"/>
              <a:t>th</a:t>
            </a:r>
            <a:r>
              <a:rPr lang="en-US" dirty="0"/>
              <a:t> Quartile.</a:t>
            </a: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524" name="Google Shape;524;p6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Describing Data</a:t>
            </a:r>
            <a:endParaRPr dirty="0"/>
          </a:p>
        </p:txBody>
      </p:sp>
      <p:sp>
        <p:nvSpPr>
          <p:cNvPr id="525" name="Google Shape;525;p6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 dirty="0"/>
          </a:p>
        </p:txBody>
      </p:sp>
      <p:pic>
        <p:nvPicPr>
          <p:cNvPr id="526" name="Google Shape;526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911" y="4681562"/>
            <a:ext cx="6277851" cy="1581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28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7E2C3C-689C-59A9-4F8D-9685A1541600}"/>
              </a:ext>
            </a:extLst>
          </p:cNvPr>
          <p:cNvGraphicFramePr/>
          <p:nvPr/>
        </p:nvGraphicFramePr>
        <p:xfrm>
          <a:off x="838200" y="365125"/>
          <a:ext cx="10515600" cy="627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allow to characterize data based on its properties. </a:t>
            </a:r>
          </a:p>
          <a:p>
            <a:r>
              <a:rPr lang="en-US" dirty="0"/>
              <a:t>There are four major types of descriptive statistics:</a:t>
            </a:r>
          </a:p>
          <a:p>
            <a:pPr lvl="1"/>
            <a:r>
              <a:rPr lang="en-US" dirty="0"/>
              <a:t>Measures of Frequency</a:t>
            </a:r>
          </a:p>
          <a:p>
            <a:pPr lvl="1"/>
            <a:r>
              <a:rPr lang="en-US" dirty="0"/>
              <a:t>Measures of Central Tendency</a:t>
            </a:r>
          </a:p>
          <a:p>
            <a:pPr lvl="1"/>
            <a:r>
              <a:rPr lang="en-US" dirty="0"/>
              <a:t>Measures of Dispersion or Variation</a:t>
            </a:r>
          </a:p>
          <a:p>
            <a:pPr lvl="1"/>
            <a:r>
              <a:rPr lang="en-US" dirty="0"/>
              <a:t>Measures of 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FAF49E-5FFD-457C-8476-A32C3516A346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Measures of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Count, Percent, Frequency</a:t>
            </a:r>
          </a:p>
          <a:p>
            <a:r>
              <a:rPr lang="en-US" dirty="0"/>
              <a:t>Shows how often something occurs</a:t>
            </a:r>
          </a:p>
          <a:p>
            <a:r>
              <a:rPr lang="en-US" dirty="0"/>
              <a:t>Use this when you want to show how often a response is given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DFB6DE-9405-4CAA-82C2-3F8A3D08D3F6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s://sites.utexas.edu/sos/files/2015/07/barfr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85" y="2144660"/>
            <a:ext cx="6399986" cy="403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8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Mean, Median, and Mode</a:t>
            </a:r>
          </a:p>
          <a:p>
            <a:endParaRPr lang="en-US" dirty="0"/>
          </a:p>
          <a:p>
            <a:r>
              <a:rPr lang="en-US" dirty="0"/>
              <a:t>Locates the distribution by various points</a:t>
            </a:r>
          </a:p>
          <a:p>
            <a:endParaRPr lang="en-US" dirty="0"/>
          </a:p>
          <a:p>
            <a:r>
              <a:rPr lang="en-US" dirty="0"/>
              <a:t>Use this when you want to show how an average or most commonly indicated response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DDBC6E-4A15-42C4-B758-14617645FCD3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8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Measures of Dispersion or Variation</a:t>
            </a:r>
            <a:endParaRPr sz="3959" dirty="0"/>
          </a:p>
        </p:txBody>
      </p:sp>
      <p:sp>
        <p:nvSpPr>
          <p:cNvPr id="473" name="Google Shape;473;p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Describe how similar or varied the set of observed values are. 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Include the 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/>
              <a:t>range, 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/>
              <a:t>quartiles and the interquartile range, 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/>
              <a:t>variance and 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/>
              <a:t>standard deviation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Can be measured for quantitative data.</a:t>
            </a: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Use this when </a:t>
            </a:r>
          </a:p>
          <a:p>
            <a:pPr marL="800100" lvl="1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You want to show how "spread out" the data are. </a:t>
            </a: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It is helpful to know when your data are so spread out that it affects the mean.</a:t>
            </a: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74" name="Google Shape;474;p5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Describing Data</a:t>
            </a:r>
            <a:endParaRPr dirty="0"/>
          </a:p>
        </p:txBody>
      </p:sp>
      <p:sp>
        <p:nvSpPr>
          <p:cNvPr id="475" name="Google Shape;475;p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38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Why do we measure spread?		</a:t>
            </a:r>
            <a:endParaRPr sz="3959" dirty="0"/>
          </a:p>
        </p:txBody>
      </p:sp>
      <p:sp>
        <p:nvSpPr>
          <p:cNvPr id="481" name="Google Shape;481;p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Summarizing the dataset can help us understand the data. 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The mode, median, and mean summarize the data into a single value. This is only part of the 'picture' that summarizes a dataset. 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Measures of spread summarize the data in a way that shows how scattered the values are and how much they differ from the mean value.</a:t>
            </a:r>
            <a:endParaRPr dirty="0"/>
          </a:p>
        </p:txBody>
      </p:sp>
      <p:sp>
        <p:nvSpPr>
          <p:cNvPr id="482" name="Google Shape;482;p5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Describing Data</a:t>
            </a:r>
            <a:endParaRPr dirty="0"/>
          </a:p>
        </p:txBody>
      </p:sp>
      <p:sp>
        <p:nvSpPr>
          <p:cNvPr id="483" name="Google Shape;483;p5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23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and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Variance: The average of the squared differences from the mean.</a:t>
            </a:r>
          </a:p>
          <a:p>
            <a:r>
              <a:rPr lang="en-US" dirty="0"/>
              <a:t>Standard Deviation: The square root of the variance and is used to measure distance from the mean.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Describing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Example</a:t>
            </a:r>
            <a:endParaRPr sz="3959" dirty="0"/>
          </a:p>
        </p:txBody>
      </p:sp>
      <p:pic>
        <p:nvPicPr>
          <p:cNvPr id="491" name="Google Shape;491;p59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683000" y="1373188"/>
            <a:ext cx="481965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Describing Data</a:t>
            </a:r>
            <a:endParaRPr dirty="0"/>
          </a:p>
        </p:txBody>
      </p:sp>
      <p:sp>
        <p:nvSpPr>
          <p:cNvPr id="490" name="Google Shape;490;p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 dirty="0"/>
          </a:p>
        </p:txBody>
      </p:sp>
      <p:sp>
        <p:nvSpPr>
          <p:cNvPr id="492" name="Google Shape;492;p59"/>
          <p:cNvSpPr/>
          <p:nvPr/>
        </p:nvSpPr>
        <p:spPr>
          <a:xfrm>
            <a:off x="7543800" y="2204864"/>
            <a:ext cx="2872680" cy="1224136"/>
          </a:xfrm>
          <a:prstGeom prst="wedgeRectCallout">
            <a:avLst>
              <a:gd name="adj1" fmla="val -70626"/>
              <a:gd name="adj2" fmla="val 199672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Mean/Median is same for both.</a:t>
            </a:r>
            <a:endParaRPr dirty="0"/>
          </a:p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define that both datasets are different?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7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Example</a:t>
            </a:r>
            <a:endParaRPr dirty="0"/>
          </a:p>
        </p:txBody>
      </p:sp>
      <p:pic>
        <p:nvPicPr>
          <p:cNvPr id="498" name="Google Shape;498;p6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91544" y="1052736"/>
            <a:ext cx="8212988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Describing Data</a:t>
            </a:r>
            <a:endParaRPr dirty="0"/>
          </a:p>
        </p:txBody>
      </p:sp>
      <p:sp>
        <p:nvSpPr>
          <p:cNvPr id="500" name="Google Shape;500;p6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994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509</Words>
  <Application>Microsoft Office PowerPoint</Application>
  <PresentationFormat>Widescreen</PresentationFormat>
  <Paragraphs>96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Bradley Hand ITC</vt:lpstr>
      <vt:lpstr>Calibri</vt:lpstr>
      <vt:lpstr>Calibri Light</vt:lpstr>
      <vt:lpstr>1_Office Theme</vt:lpstr>
      <vt:lpstr>Describing Data</vt:lpstr>
      <vt:lpstr>Introduction</vt:lpstr>
      <vt:lpstr>Measures of Frequency</vt:lpstr>
      <vt:lpstr>Measures of Central Tendency</vt:lpstr>
      <vt:lpstr>Measures of Dispersion or Variation</vt:lpstr>
      <vt:lpstr>Why do we measure spread?  </vt:lpstr>
      <vt:lpstr>Variance and Standard Deviation</vt:lpstr>
      <vt:lpstr>Example</vt:lpstr>
      <vt:lpstr>Example</vt:lpstr>
      <vt:lpstr>Range</vt:lpstr>
      <vt:lpstr>Measures of Position</vt:lpstr>
      <vt:lpstr>Inter Quartile Range (IQR)</vt:lpstr>
      <vt:lpstr>Inter Quartile Range (IQR)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92</cp:revision>
  <dcterms:created xsi:type="dcterms:W3CDTF">2019-03-20T06:45:02Z</dcterms:created>
  <dcterms:modified xsi:type="dcterms:W3CDTF">2023-08-15T07:17:02Z</dcterms:modified>
</cp:coreProperties>
</file>