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1" r:id="rId3"/>
    <p:sldId id="282" r:id="rId4"/>
    <p:sldId id="283" r:id="rId5"/>
    <p:sldId id="287" r:id="rId6"/>
    <p:sldId id="284" r:id="rId7"/>
    <p:sldId id="285" r:id="rId8"/>
    <p:sldId id="286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8139" autoAdjust="0"/>
  </p:normalViewPr>
  <p:slideViewPr>
    <p:cSldViewPr snapToGrid="0">
      <p:cViewPr varScale="1">
        <p:scale>
          <a:sx n="76" d="100"/>
          <a:sy n="76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83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8FC77-8CA7-4A7A-8B5D-2FCA56353A6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A539934F-E3C8-4F50-AAE5-2B06892DA019}">
      <dgm:prSet custT="1"/>
      <dgm:spPr/>
      <dgm:t>
        <a:bodyPr/>
        <a:lstStyle/>
        <a:p>
          <a:pPr algn="ctr"/>
          <a:r>
            <a:rPr lang="en-US" sz="15000" b="0" i="0" dirty="0">
              <a:latin typeface="Bradley Hand ITC" panose="03070402050302030203" pitchFamily="66" charset="0"/>
            </a:rPr>
            <a:t>Thanks</a:t>
          </a:r>
          <a:endParaRPr lang="en-IN" sz="15000" dirty="0">
            <a:latin typeface="Bradley Hand ITC" panose="03070402050302030203" pitchFamily="66" charset="0"/>
          </a:endParaRPr>
        </a:p>
      </dgm:t>
    </dgm:pt>
    <dgm:pt modelId="{E553B21D-14AF-4AF8-8B03-34CAC8EA63EB}" type="parTrans" cxnId="{E6D307F5-7F32-4EF0-94A0-A6DFD72BDE9F}">
      <dgm:prSet/>
      <dgm:spPr/>
      <dgm:t>
        <a:bodyPr/>
        <a:lstStyle/>
        <a:p>
          <a:endParaRPr lang="en-IN"/>
        </a:p>
      </dgm:t>
    </dgm:pt>
    <dgm:pt modelId="{345C30BB-3B8A-4B6D-90B4-62786D8FC2AC}" type="sibTrans" cxnId="{E6D307F5-7F32-4EF0-94A0-A6DFD72BDE9F}">
      <dgm:prSet/>
      <dgm:spPr/>
      <dgm:t>
        <a:bodyPr/>
        <a:lstStyle/>
        <a:p>
          <a:endParaRPr lang="en-IN"/>
        </a:p>
      </dgm:t>
    </dgm:pt>
    <dgm:pt modelId="{6848A3B1-3E17-452D-B183-53EFAF4D5604}" type="pres">
      <dgm:prSet presAssocID="{5B38FC77-8CA7-4A7A-8B5D-2FCA56353A66}" presName="linear" presStyleCnt="0">
        <dgm:presLayoutVars>
          <dgm:animLvl val="lvl"/>
          <dgm:resizeHandles val="exact"/>
        </dgm:presLayoutVars>
      </dgm:prSet>
      <dgm:spPr/>
    </dgm:pt>
    <dgm:pt modelId="{C655B1F4-728B-4A8A-B938-D78ECB17F796}" type="pres">
      <dgm:prSet presAssocID="{A539934F-E3C8-4F50-AAE5-2B06892DA01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D17AA85-9E51-4577-B79F-8EF39E796BDF}" type="presOf" srcId="{A539934F-E3C8-4F50-AAE5-2B06892DA019}" destId="{C655B1F4-728B-4A8A-B938-D78ECB17F796}" srcOrd="0" destOrd="0" presId="urn:microsoft.com/office/officeart/2005/8/layout/vList2"/>
    <dgm:cxn modelId="{026D0DE2-DA6A-4419-8183-C74E70D7841A}" type="presOf" srcId="{5B38FC77-8CA7-4A7A-8B5D-2FCA56353A66}" destId="{6848A3B1-3E17-452D-B183-53EFAF4D5604}" srcOrd="0" destOrd="0" presId="urn:microsoft.com/office/officeart/2005/8/layout/vList2"/>
    <dgm:cxn modelId="{E6D307F5-7F32-4EF0-94A0-A6DFD72BDE9F}" srcId="{5B38FC77-8CA7-4A7A-8B5D-2FCA56353A66}" destId="{A539934F-E3C8-4F50-AAE5-2B06892DA019}" srcOrd="0" destOrd="0" parTransId="{E553B21D-14AF-4AF8-8B03-34CAC8EA63EB}" sibTransId="{345C30BB-3B8A-4B6D-90B4-62786D8FC2AC}"/>
    <dgm:cxn modelId="{74980E4E-E0A6-4F21-93A0-DDC3E5159AB2}" type="presParOf" srcId="{6848A3B1-3E17-452D-B183-53EFAF4D5604}" destId="{C655B1F4-728B-4A8A-B938-D78ECB17F79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5B1F4-728B-4A8A-B938-D78ECB17F796}">
      <dsp:nvSpPr>
        <dsp:cNvPr id="0" name=""/>
        <dsp:cNvSpPr/>
      </dsp:nvSpPr>
      <dsp:spPr>
        <a:xfrm>
          <a:off x="0" y="1276056"/>
          <a:ext cx="10515600" cy="37264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0" tIns="571500" rIns="571500" bIns="571500" numCol="1" spcCol="1270" anchor="ctr" anchorCtr="0">
          <a:noAutofit/>
        </a:bodyPr>
        <a:lstStyle/>
        <a:p>
          <a:pPr marL="0" lvl="0" indent="0" algn="ctr" defTabSz="6667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0" b="0" i="0" kern="1200" dirty="0">
              <a:latin typeface="Bradley Hand ITC" panose="03070402050302030203" pitchFamily="66" charset="0"/>
            </a:rPr>
            <a:t>Thanks</a:t>
          </a:r>
          <a:endParaRPr lang="en-IN" sz="15000" kern="1200" dirty="0">
            <a:latin typeface="Bradley Hand ITC" panose="03070402050302030203" pitchFamily="66" charset="0"/>
          </a:endParaRPr>
        </a:p>
      </dsp:txBody>
      <dsp:txXfrm>
        <a:off x="181910" y="1457966"/>
        <a:ext cx="10151780" cy="3362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23660-538D-49A7-966D-1D6EE931D646}" type="datetimeFigureOut">
              <a:rPr lang="en-US" smtClean="0"/>
              <a:t>8/15/2023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94AD7-A863-4458-9428-D3BEF2E58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69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1BE3D-6C86-4C29-9E08-19DA88854E52}" type="datetimeFigureOut">
              <a:rPr lang="en-US" smtClean="0"/>
              <a:t>8/15/2023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43A2A-737E-4BEC-999E-CA19910C8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823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https://www.investopedia.com/terms/r/regression.asp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E42FC-A515-4756-A279-CBE5519D8A22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174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3D7E-7A72-4139-B315-7D83C7275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ECC36-EB68-489E-8B1A-9E31E5EB4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8DF80-F740-4E9C-8B4D-6D1E8136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FF144D-319C-4C59-822B-07A06E6000B6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10482-6D3A-4FF6-879C-CDC6B452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Regression &amp; essential concepts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207C1-B2B4-4C29-926C-50DA4CBC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8FB9D6-AAA7-40C7-A0CD-4EFA9508EA3D}"/>
              </a:ext>
            </a:extLst>
          </p:cNvPr>
          <p:cNvSpPr txBox="1"/>
          <p:nvPr userDrawn="1"/>
        </p:nvSpPr>
        <p:spPr>
          <a:xfrm>
            <a:off x="9176374" y="6488668"/>
            <a:ext cx="301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Info@stepupanalytics.com</a:t>
            </a:r>
          </a:p>
        </p:txBody>
      </p:sp>
    </p:spTree>
    <p:extLst>
      <p:ext uri="{BB962C8B-B14F-4D97-AF65-F5344CB8AC3E}">
        <p14:creationId xmlns:p14="http://schemas.microsoft.com/office/powerpoint/2010/main" val="132560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A39D-9D1B-43D5-BC2D-949CCDB8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96707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C7AF2-1E40-4B81-AA70-E16CA39BD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2E28-EA53-4DAF-853F-59CA1ABF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723A43-8A7A-4D04-B625-6DC26C7ABF7E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87F12-01A9-451C-8AFD-E48232C1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Regression &amp; essential concepts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F84F5-DF9D-4B09-90F3-2DA31976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0CC1F-0A2A-4553-AE92-0FDCE4AD1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10600" y="1738648"/>
            <a:ext cx="2897746" cy="4438315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D8752-770F-4368-9A1A-88A06FE9A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3152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E030E-17B3-4AF6-92B9-12224331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BC4C3F-8E17-4044-80B4-28156304711D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20F64-98A4-4B11-AB8C-64A9B1FA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Regression &amp; essential concepts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A806-2416-46AF-AD24-78933A9C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48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210286" y="6447690"/>
            <a:ext cx="3859795" cy="304801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Regression &amp; essential concepts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0286" y="6461758"/>
            <a:ext cx="1901761" cy="29073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 # </a:t>
            </a:r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4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C27EDA8-19EF-41A0-AFDA-69386BC9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3E67FE6-B3FC-4134-8A89-6C8C78321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82" y="627643"/>
            <a:ext cx="11828206" cy="554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4C24448-119C-48B8-B200-EAE1C1E54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CB842-7C79-4AF8-A7C9-C5406BC5EC85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FDE971D-0E59-4657-8506-1A44FBB0C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Regression &amp; essential concepts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37F5FBA-60D5-41E0-B0E5-EF28A9050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4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4FC3-C570-4204-AC46-4B48D10E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CF7CC-882A-4C6F-88B3-9C9921371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BCF41-F377-4F81-9B63-D7E533D5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2C1C3C-C3B3-4431-90F5-7CB9C32F8ACB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A7119-1CCF-4219-BCAB-7DC17D2E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Regression &amp; essential concepts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AD15-AAB4-4996-A6C6-4F7F2A34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93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273F-DAE6-466A-9E10-4F13E042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96707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98A98-50C9-4685-A4B5-F08A20876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4EFF7-569C-4316-B138-6797D8965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45600-5C75-4BCA-8E01-05AC72B2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E06CA-7C26-405C-811F-AB13AE7C62BD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74898-983C-42E3-ACE2-77FC7451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Regression &amp; essential concepts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1BDE7-71F7-4A76-9AEE-A1002B85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9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45B9-3387-4663-B2F5-4DE2B836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7943604" cy="114935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A0ED9-F9E2-4EC8-87F5-D8576C891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D2657-CDEA-4E67-A1D6-B99D779A8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50232-662B-4D33-8572-AF00D7AF1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E2E6D-0432-4917-8114-DD7AD5EDD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36DB0-F687-4081-9C40-6D2B2459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208A8-2708-4999-AE3C-131B349ECB11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0BD9F-D0E8-4394-9CA5-5342F23D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Regression &amp; essential concepts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B0C69-EA34-4195-977E-56DE3427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3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2134-0B93-47D8-A955-3BF49BC8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96707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AEA28-F640-4684-A489-51166001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E442BA-7E48-4F84-8AB1-96EFE45CB067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6278D-1856-4EBB-B8CF-41071ED0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Regression &amp; essential concepts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B7135-5777-402C-9170-382FD26C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0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42179-733F-4C25-B139-B86CEC3C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064146-E48C-440C-B7FB-AEBBF5978B6F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3DBEC-89AC-408D-A353-3CFE351A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Regression &amp; essential concepts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81AB4-23B2-4231-A1FB-9620301D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5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DE2A-94B2-432A-B372-D07F1492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77D8-9AE0-45B8-A976-9D8675934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9707"/>
            <a:ext cx="6172200" cy="43413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F26C0-3D72-481C-A6D2-686198942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FE857-F7ED-4855-A7C1-8D61CE5B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C1C6FB-DEDA-48DD-BAF2-2D52374ADFBE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C69A9-006A-490E-B7D6-48D2DBB9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Regression &amp; essential concepts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F98A1-5435-45FF-A01C-B12952B9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2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72BD-48E0-4560-A511-5AFBEC50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8BCE4-AE7A-44A4-A758-69ED7354C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545465"/>
            <a:ext cx="6172200" cy="43155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EF296-4524-4049-AA60-A124C4B46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73EB3-08F6-472E-9260-75D496FF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ABDAE-D6E9-45B2-AD6E-F367152C0827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89AC4-E62E-43F2-BBAA-D9AF9F98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Regression &amp; essential concepts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9C623-A397-40C8-8AB5-8E50B7A5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2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1C27EDA8-19EF-41A0-AFDA-69386BC9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3E67FE6-B3FC-4134-8A89-6C8C7832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982" y="627643"/>
            <a:ext cx="11828206" cy="554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4C24448-119C-48B8-B200-EAE1C1E54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325B7-E7D2-49AF-9390-7100FBB6D664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FDE971D-0E59-4657-8506-1A44FBB0C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Regression &amp; essential concepts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37F5FBA-60D5-41E0-B0E5-EF28A9050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0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ssmanchance.com/applets/RegShuffle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Regression and essential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355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Statistical measurement to determine the strength of the relationship between one dependent variable (usually denoted by Y) and a series of other changing variables (known as independent variables).</a:t>
            </a:r>
          </a:p>
          <a:p>
            <a:endParaRPr lang="en-US" dirty="0"/>
          </a:p>
          <a:p>
            <a:pPr lvl="1"/>
            <a:r>
              <a:rPr lang="en-US" sz="3200" dirty="0">
                <a:solidFill>
                  <a:srgbClr val="002060"/>
                </a:solidFill>
              </a:rPr>
              <a:t>Linear regression: Y = a + bX + u</a:t>
            </a:r>
          </a:p>
          <a:p>
            <a:endParaRPr lang="en-GB" dirty="0"/>
          </a:p>
          <a:p>
            <a:r>
              <a:rPr lang="en-US" dirty="0"/>
              <a:t>Y = the variable that you are trying to predict (dependent variable).</a:t>
            </a:r>
          </a:p>
          <a:p>
            <a:r>
              <a:rPr lang="en-US" dirty="0"/>
              <a:t>X = the variable that you are using to predict Y (independent variable).</a:t>
            </a:r>
          </a:p>
          <a:p>
            <a:r>
              <a:rPr lang="en-US" dirty="0"/>
              <a:t>a = the intercept.</a:t>
            </a:r>
          </a:p>
          <a:p>
            <a:r>
              <a:rPr lang="en-US" dirty="0"/>
              <a:t>b = the slope.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CFF259-DBB3-4232-8244-749C1843B953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Regression &amp; essential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Regression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Investigates the relationship between a dependent (target) and independent variable (s) (predictor). </a:t>
            </a:r>
          </a:p>
          <a:p>
            <a:r>
              <a:rPr lang="en-US" dirty="0"/>
              <a:t>This technique is used for forecasting and finding the causal effect relationship between the variables. </a:t>
            </a:r>
          </a:p>
          <a:p>
            <a:r>
              <a:rPr lang="en-US" dirty="0"/>
              <a:t>For example, relationship between rash driving and number of road accidents by a driver is best studied through regression.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F55EDD5-34EE-4D7F-A692-DA27F134EABD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Regression &amp; essential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 descr="Regression_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897" y="3254557"/>
            <a:ext cx="6054131" cy="24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inear_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78" y="3481387"/>
            <a:ext cx="45339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67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obtain best fit line (Value of a and b)?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Easily accomplished by Least Square Method. </a:t>
            </a:r>
          </a:p>
          <a:p>
            <a:r>
              <a:rPr lang="en-US" dirty="0"/>
              <a:t>Most common method used for fitting a regression line. </a:t>
            </a:r>
          </a:p>
          <a:p>
            <a:r>
              <a:rPr lang="en-US" dirty="0"/>
              <a:t>Calculates the best-fit line for the observed data by minimizing the sum of the squares.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3BDF60-6790-4D7D-B296-CBE8FE59A9A3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Regression &amp; essential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4</a:t>
            </a:fld>
            <a:endParaRPr lang="en-US" dirty="0"/>
          </a:p>
        </p:txBody>
      </p:sp>
      <p:pic>
        <p:nvPicPr>
          <p:cNvPr id="3074" name="Picture 2" descr="reg_err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55" y="2396943"/>
            <a:ext cx="35528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east_Squ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883" y="3529682"/>
            <a:ext cx="3512304" cy="104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310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below URL for a live example:</a:t>
            </a:r>
          </a:p>
          <a:p>
            <a:pPr lvl="1"/>
            <a:r>
              <a:rPr lang="en-US" dirty="0">
                <a:hlinkClick r:id="rId2"/>
              </a:rPr>
              <a:t>http://www.rossmanchance.com/applets/RegShuffle.htm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966487-B6D1-4E78-BF0D-556E495E0289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Regression &amp; essential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7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the probability of event=Success and event=Failure. </a:t>
            </a:r>
          </a:p>
          <a:p>
            <a:r>
              <a:rPr lang="en-US" dirty="0"/>
              <a:t>We should use logistic regression when the dependent variable is binary (0/ 1, True/ False, Yes/ No) in nature.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46C35A7-0F6C-482E-9A57-A755CFFAF5E1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Regression &amp; essential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081" y="2154722"/>
            <a:ext cx="5068007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2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Polynomial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regression equation is a polynomial regression equation if the power of independent variable is more than 1. The equation below represents a polynomial equation:</a:t>
            </a:r>
          </a:p>
          <a:p>
            <a:pPr lvl="1"/>
            <a:r>
              <a:rPr lang="en-US" sz="3500" dirty="0">
                <a:solidFill>
                  <a:schemeClr val="accent2"/>
                </a:solidFill>
              </a:rPr>
              <a:t>y=a+b*x^2</a:t>
            </a:r>
          </a:p>
          <a:p>
            <a:r>
              <a:rPr lang="en-US" dirty="0"/>
              <a:t>In this regression technique, the best fit line is not a straight line. It is rather a curve that fits into the data points.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E651CBE-7CBA-4520-84E1-121B85EAF1EA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Regression &amp; essential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578" y="2979329"/>
            <a:ext cx="5406201" cy="321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6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Points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618" y="2266622"/>
            <a:ext cx="10585194" cy="269512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55C4D3B-7713-4EE8-83DD-76C407D9894B}" type="datetime3">
              <a:rPr lang="en-US" smtClean="0"/>
              <a:t>15 August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Regression &amp; essential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0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7E2C3C-689C-59A9-4F8D-9685A1541600}"/>
              </a:ext>
            </a:extLst>
          </p:cNvPr>
          <p:cNvGraphicFramePr/>
          <p:nvPr/>
        </p:nvGraphicFramePr>
        <p:xfrm>
          <a:off x="838200" y="365125"/>
          <a:ext cx="10515600" cy="6278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2" name="Google Shape;19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22-10-2018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386</Words>
  <Application>Microsoft Office PowerPoint</Application>
  <PresentationFormat>Widescreen</PresentationFormat>
  <Paragraphs>56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Bradley Hand ITC</vt:lpstr>
      <vt:lpstr>Calibri</vt:lpstr>
      <vt:lpstr>Calibri Light</vt:lpstr>
      <vt:lpstr>1_Office Theme</vt:lpstr>
      <vt:lpstr>Regression and essential concepts</vt:lpstr>
      <vt:lpstr>Introduction</vt:lpstr>
      <vt:lpstr>What is Regression Analysis?</vt:lpstr>
      <vt:lpstr>How to obtain best fit line (Value of a and b)?</vt:lpstr>
      <vt:lpstr>Applet</vt:lpstr>
      <vt:lpstr>Logistic Regression</vt:lpstr>
      <vt:lpstr>Polynomial Regression</vt:lpstr>
      <vt:lpstr>Important Points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Atin</dc:creator>
  <cp:lastModifiedBy>Atin Gupta</cp:lastModifiedBy>
  <cp:revision>40</cp:revision>
  <dcterms:created xsi:type="dcterms:W3CDTF">2019-03-20T06:09:39Z</dcterms:created>
  <dcterms:modified xsi:type="dcterms:W3CDTF">2023-08-15T07:17:18Z</dcterms:modified>
</cp:coreProperties>
</file>