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0" r:id="rId3"/>
    <p:sldId id="261" r:id="rId4"/>
    <p:sldId id="262" r:id="rId5"/>
    <p:sldId id="263" r:id="rId6"/>
    <p:sldId id="257" r:id="rId7"/>
    <p:sldId id="264" r:id="rId8"/>
    <p:sldId id="265" r:id="rId9"/>
    <p:sldId id="258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38FC77-8CA7-4A7A-8B5D-2FCA56353A66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A539934F-E3C8-4F50-AAE5-2B06892DA019}">
      <dgm:prSet custT="1"/>
      <dgm:spPr/>
      <dgm:t>
        <a:bodyPr/>
        <a:lstStyle/>
        <a:p>
          <a:pPr algn="ctr"/>
          <a:r>
            <a:rPr lang="en-US" sz="15000" b="0" i="0" dirty="0">
              <a:latin typeface="Bradley Hand ITC" panose="03070402050302030203" pitchFamily="66" charset="0"/>
            </a:rPr>
            <a:t>Thanks</a:t>
          </a:r>
          <a:endParaRPr lang="en-IN" sz="15000" dirty="0">
            <a:latin typeface="Bradley Hand ITC" panose="03070402050302030203" pitchFamily="66" charset="0"/>
          </a:endParaRPr>
        </a:p>
      </dgm:t>
    </dgm:pt>
    <dgm:pt modelId="{E553B21D-14AF-4AF8-8B03-34CAC8EA63EB}" type="parTrans" cxnId="{E6D307F5-7F32-4EF0-94A0-A6DFD72BDE9F}">
      <dgm:prSet/>
      <dgm:spPr/>
      <dgm:t>
        <a:bodyPr/>
        <a:lstStyle/>
        <a:p>
          <a:endParaRPr lang="en-IN"/>
        </a:p>
      </dgm:t>
    </dgm:pt>
    <dgm:pt modelId="{345C30BB-3B8A-4B6D-90B4-62786D8FC2AC}" type="sibTrans" cxnId="{E6D307F5-7F32-4EF0-94A0-A6DFD72BDE9F}">
      <dgm:prSet/>
      <dgm:spPr/>
      <dgm:t>
        <a:bodyPr/>
        <a:lstStyle/>
        <a:p>
          <a:endParaRPr lang="en-IN"/>
        </a:p>
      </dgm:t>
    </dgm:pt>
    <dgm:pt modelId="{6848A3B1-3E17-452D-B183-53EFAF4D5604}" type="pres">
      <dgm:prSet presAssocID="{5B38FC77-8CA7-4A7A-8B5D-2FCA56353A66}" presName="linear" presStyleCnt="0">
        <dgm:presLayoutVars>
          <dgm:animLvl val="lvl"/>
          <dgm:resizeHandles val="exact"/>
        </dgm:presLayoutVars>
      </dgm:prSet>
      <dgm:spPr/>
    </dgm:pt>
    <dgm:pt modelId="{C655B1F4-728B-4A8A-B938-D78ECB17F796}" type="pres">
      <dgm:prSet presAssocID="{A539934F-E3C8-4F50-AAE5-2B06892DA01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D17AA85-9E51-4577-B79F-8EF39E796BDF}" type="presOf" srcId="{A539934F-E3C8-4F50-AAE5-2B06892DA019}" destId="{C655B1F4-728B-4A8A-B938-D78ECB17F796}" srcOrd="0" destOrd="0" presId="urn:microsoft.com/office/officeart/2005/8/layout/vList2"/>
    <dgm:cxn modelId="{026D0DE2-DA6A-4419-8183-C74E70D7841A}" type="presOf" srcId="{5B38FC77-8CA7-4A7A-8B5D-2FCA56353A66}" destId="{6848A3B1-3E17-452D-B183-53EFAF4D5604}" srcOrd="0" destOrd="0" presId="urn:microsoft.com/office/officeart/2005/8/layout/vList2"/>
    <dgm:cxn modelId="{E6D307F5-7F32-4EF0-94A0-A6DFD72BDE9F}" srcId="{5B38FC77-8CA7-4A7A-8B5D-2FCA56353A66}" destId="{A539934F-E3C8-4F50-AAE5-2B06892DA019}" srcOrd="0" destOrd="0" parTransId="{E553B21D-14AF-4AF8-8B03-34CAC8EA63EB}" sibTransId="{345C30BB-3B8A-4B6D-90B4-62786D8FC2AC}"/>
    <dgm:cxn modelId="{74980E4E-E0A6-4F21-93A0-DDC3E5159AB2}" type="presParOf" srcId="{6848A3B1-3E17-452D-B183-53EFAF4D5604}" destId="{C655B1F4-728B-4A8A-B938-D78ECB17F79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55B1F4-728B-4A8A-B938-D78ECB17F796}">
      <dsp:nvSpPr>
        <dsp:cNvPr id="0" name=""/>
        <dsp:cNvSpPr/>
      </dsp:nvSpPr>
      <dsp:spPr>
        <a:xfrm>
          <a:off x="0" y="1276056"/>
          <a:ext cx="10515600" cy="37264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0" tIns="571500" rIns="571500" bIns="571500" numCol="1" spcCol="1270" anchor="ctr" anchorCtr="0">
          <a:noAutofit/>
        </a:bodyPr>
        <a:lstStyle/>
        <a:p>
          <a:pPr marL="0" lvl="0" indent="0" algn="ctr" defTabSz="6667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0" b="0" i="0" kern="1200" dirty="0">
              <a:latin typeface="Bradley Hand ITC" panose="03070402050302030203" pitchFamily="66" charset="0"/>
            </a:rPr>
            <a:t>Thanks</a:t>
          </a:r>
          <a:endParaRPr lang="en-IN" sz="15000" kern="1200" dirty="0">
            <a:latin typeface="Bradley Hand ITC" panose="03070402050302030203" pitchFamily="66" charset="0"/>
          </a:endParaRPr>
        </a:p>
      </dsp:txBody>
      <dsp:txXfrm>
        <a:off x="181910" y="1457966"/>
        <a:ext cx="10151780" cy="33626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7C2B8-96D7-43CC-92D1-8C9303C467BA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6A8A5-B4B3-4B9C-898F-3E28C7B4F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44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F69363-EF2D-4215-8F35-DDC6AC7B5087}" type="slidenum">
              <a:rPr lang="en-US" smtClean="0">
                <a:latin typeface="Arial" pitchFamily="34" charset="0"/>
              </a:rPr>
              <a:pPr/>
              <a:t>2</a:t>
            </a:fld>
            <a:endParaRPr lang="en-US">
              <a:latin typeface="Arial" pitchFamily="34" charset="0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073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F3D7E-7A72-4139-B315-7D83C7275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8ECC36-EB68-489E-8B1A-9E31E5EB4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8DF80-F740-4E9C-8B4D-6D1E8136F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663F0-8EEB-4916-A0AD-AECAC841A156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10482-6D3A-4FF6-879C-CDC6B4521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207C1-B2B4-4C29-926C-50DA4CBC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4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9A39D-9D1B-43D5-BC2D-949CCDB8B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C7AF2-1E40-4B81-AA70-E16CA39BD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12E28-EA53-4DAF-853F-59CA1ABF7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E3CD1-4FE0-43AE-9CA6-D74ED2C6D059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87F12-01A9-451C-8AFD-E48232C1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F84F5-DF9D-4B09-90F3-2DA319769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29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D0CC1F-0A2A-4553-AE92-0FDCE4AD14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10600" y="1738648"/>
            <a:ext cx="2897746" cy="443831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D8752-770F-4368-9A1A-88A06FE9A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315200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E030E-17B3-4AF6-92B9-122243318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7183-0597-444F-8198-9523DF1C1F6F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20F64-98A4-4B11-AB8C-64A9B1FAE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A806-2416-46AF-AD24-78933A9C2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10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4BE1A-E941-41F3-81FD-75189D5D2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14BBE-94E8-4B9F-BCF3-FB731D2B0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97763-F096-4331-8AF8-9A526F415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7406-8D29-4C3A-90D4-2CE5A643A53C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7F52A-BC01-47D6-920D-906CC07AA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5DA96-7638-44BE-8663-99D03A76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99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14FC3-C570-4204-AC46-4B48D10EA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CF7CC-882A-4C6F-88B3-9C9921371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BCF41-F377-4F81-9B63-D7E533D5D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EC6A-D733-4F16-9E03-F74A8B7A76D8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A7119-1CCF-4219-BCAB-7DC17D2E0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5AD15-AAB4-4996-A6C6-4F7F2A34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2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A273F-DAE6-466A-9E10-4F13E0422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98A98-50C9-4685-A4B5-F08A20876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4EFF7-569C-4316-B138-6797D8965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45600-5C75-4BCA-8E01-05AC72B2C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B26F-F51D-4EAD-A43E-3D9F5CC152F4}" type="datetime3">
              <a:rPr lang="en-US" smtClean="0"/>
              <a:t>15 August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74898-983C-42E3-ACE2-77FC7451B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1BDE7-71F7-4A76-9AEE-A1002B85F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59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445B9-3387-4663-B2F5-4DE2B8362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7943604" cy="114935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A0ED9-F9E2-4EC8-87F5-D8576C891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7D2657-CDEA-4E67-A1D6-B99D779A8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50232-662B-4D33-8572-AF00D7AF1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3E2E6D-0432-4917-8114-DD7AD5EDD1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636DB0-F687-4081-9C40-6D2B2459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FCC5-A48F-4218-8142-9835F03D6358}" type="datetime3">
              <a:rPr lang="en-US" smtClean="0"/>
              <a:t>15 August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70BD9F-D0E8-4394-9CA5-5342F23D7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DB0C69-EA34-4195-977E-56DE34272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A2134-0B93-47D8-A955-3BF49BC8F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DAEA28-F640-4684-A489-511660010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48481-FC3F-45B5-AA96-6709B1307536}" type="datetime3">
              <a:rPr lang="en-US" smtClean="0"/>
              <a:t>15 August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6278D-1856-4EBB-B8CF-41071ED0E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CB7135-5777-402C-9170-382FD26CE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3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642179-733F-4C25-B139-B86CEC3CF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C5545-0F3F-4274-AD7C-0E3F42D8A000}" type="datetime3">
              <a:rPr lang="en-US" smtClean="0"/>
              <a:t>15 August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3DBEC-89AC-408D-A353-3CFE351A3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81AB4-23B2-4231-A1FB-9620301DE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91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FDE2A-94B2-432A-B372-D07F1492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477D8-9AE0-45B8-A976-9D8675934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19707"/>
            <a:ext cx="6172200" cy="43413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F26C0-3D72-481C-A6D2-686198942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FE857-F7ED-4855-A7C1-8D61CE5BC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8C01B-020D-45D9-A42D-C0A6E8981004}" type="datetime3">
              <a:rPr lang="en-US" smtClean="0"/>
              <a:t>15 August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C69A9-006A-490E-B7D6-48D2DBB9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F98A1-5435-45FF-A01C-B12952B93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46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72BD-48E0-4560-A511-5AFBEC505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78BCE4-AE7A-44A4-A758-69ED7354C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545465"/>
            <a:ext cx="6172200" cy="43155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EF296-4524-4049-AA60-A124C4B46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73EB3-08F6-472E-9260-75D496FFF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B9E25-3DB8-4E5A-8CA5-1C3A7590216C}" type="datetime3">
              <a:rPr lang="en-US" smtClean="0"/>
              <a:t>15 August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89AC4-E62E-43F2-BBAA-D9AF9F98E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9C623-A397-40C8-8AB5-8E50B7A5B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58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27EDA8-19EF-41A0-AFDA-69386BC9C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82" y="1"/>
            <a:ext cx="11828206" cy="530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67FE6-B3FC-4134-8A89-6C8C78321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982" y="627643"/>
            <a:ext cx="11828206" cy="5549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24448-119C-48B8-B200-EAE1C1E54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6982" y="6385437"/>
            <a:ext cx="18435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2B69E-4515-457F-A027-AE9B4AB58665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E971D-0E59-4657-8506-1A44FBB0C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38516" y="6356350"/>
            <a:ext cx="82148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F5FBA-60D5-41E0-B0E5-EF28A9050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71354" y="6356145"/>
            <a:ext cx="15338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16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What is machine learning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944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Variable Selection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Feature selection is to select the best features out of already existed features. </a:t>
            </a:r>
          </a:p>
          <a:p>
            <a:r>
              <a:rPr lang="en-GB" dirty="0"/>
              <a:t>We are going to learn the basic techniques to pick the best features for modelling.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55DD0-6A40-4CBD-A3D4-44714BC327FA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Variable Selection Methods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10</a:t>
            </a:fld>
            <a:endParaRPr lang="en-US"/>
          </a:p>
        </p:txBody>
      </p:sp>
      <p:pic>
        <p:nvPicPr>
          <p:cNvPr id="1028" name="Picture 4" descr="https://i.ytimg.com/vi/tPykSMHpgHw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935" y="2460983"/>
            <a:ext cx="5955344" cy="334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679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Correlation</a:t>
            </a:r>
          </a:p>
        </p:txBody>
      </p:sp>
      <p:pic>
        <p:nvPicPr>
          <p:cNvPr id="1026" name="Picture 2" descr="Correlation Coefficien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192" y="1405212"/>
            <a:ext cx="579618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99FA-C05B-4597-B233-FBA3BD80BFFF}" type="datetime3">
              <a:rPr lang="en-US" smtClean="0"/>
              <a:t>15 August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Variable Selection Methods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20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Variable Selection techniques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Forward selection:</a:t>
            </a:r>
          </a:p>
          <a:p>
            <a:pPr lvl="1"/>
            <a:r>
              <a:rPr lang="en-GB" dirty="0"/>
              <a:t>Starts with no predictors in the model, iteratively adds the most </a:t>
            </a:r>
            <a:r>
              <a:rPr lang="en-GB" dirty="0" err="1"/>
              <a:t>contributive</a:t>
            </a:r>
            <a:r>
              <a:rPr lang="en-GB" dirty="0"/>
              <a:t> predictors, and stops when the improvement is no longer statistically significant.</a:t>
            </a:r>
          </a:p>
          <a:p>
            <a:r>
              <a:rPr lang="en-GB" dirty="0"/>
              <a:t>Backward selection (or backward elimination):</a:t>
            </a:r>
          </a:p>
          <a:p>
            <a:pPr lvl="1"/>
            <a:r>
              <a:rPr lang="en-GB" dirty="0"/>
              <a:t>Starts with all predictors in the model (full model), iteratively removes the least </a:t>
            </a:r>
            <a:r>
              <a:rPr lang="en-GB" dirty="0" err="1"/>
              <a:t>contributive</a:t>
            </a:r>
            <a:r>
              <a:rPr lang="en-GB" dirty="0"/>
              <a:t> predictors, and stops when you have a model where all predictors are statistically significant.</a:t>
            </a:r>
          </a:p>
          <a:p>
            <a:r>
              <a:rPr lang="en-GB" dirty="0"/>
              <a:t>Stepwise selection (or sequential replacement):</a:t>
            </a:r>
          </a:p>
          <a:p>
            <a:pPr lvl="1"/>
            <a:r>
              <a:rPr lang="en-GB" dirty="0"/>
              <a:t>A combination of forward and backward selections. You start with no predictors, then sequentially add the most </a:t>
            </a:r>
            <a:r>
              <a:rPr lang="en-GB" dirty="0" err="1"/>
              <a:t>contributive</a:t>
            </a:r>
            <a:r>
              <a:rPr lang="en-GB" dirty="0"/>
              <a:t> predictors (like forward selection). After adding each new variable, remove any variables that no longer provide an improvement in the model fit (like backward selection).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8595F-F1F1-4704-BDBA-B3B120865F50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Variable Selection Methods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52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D7E2C3C-689C-59A9-4F8D-9685A1541600}"/>
              </a:ext>
            </a:extLst>
          </p:cNvPr>
          <p:cNvGraphicFramePr/>
          <p:nvPr/>
        </p:nvGraphicFramePr>
        <p:xfrm>
          <a:off x="838200" y="365125"/>
          <a:ext cx="10515600" cy="6278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2" name="Google Shape;19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22-10-2018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Machine Learning definition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/>
              <a:t>Arthur Samuel (1959). Machine Learning: Field of study that gives computers the ability to learn without being explicitly programmed. </a:t>
            </a:r>
          </a:p>
        </p:txBody>
      </p:sp>
    </p:spTree>
    <p:extLst>
      <p:ext uri="{BB962C8B-B14F-4D97-AF65-F5344CB8AC3E}">
        <p14:creationId xmlns:p14="http://schemas.microsoft.com/office/powerpoint/2010/main" val="49836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What is machine learning?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7406-8D29-4C3A-90D4-2CE5A643A53C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https://cdn-images-1.medium.com/max/1600/1*ZWKCLqcegxPYSTUNJ-92A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791" y="627063"/>
            <a:ext cx="9871306" cy="554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742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What is machine learning?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7406-8D29-4C3A-90D4-2CE5A643A53C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 descr="https://www.aimlmarketplace.com/images/Startup-images-1/difference-between-ai-ml-dl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93" y="627063"/>
            <a:ext cx="10289501" cy="554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79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ML does?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7406-8D29-4C3A-90D4-2CE5A643A53C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5</a:t>
            </a:fld>
            <a:endParaRPr lang="en-US"/>
          </a:p>
        </p:txBody>
      </p:sp>
      <p:pic>
        <p:nvPicPr>
          <p:cNvPr id="3074" name="Picture 2" descr="https://www.magellanic-clouds.com/blocks/en/wp-content/uploads/2017/01/ml_e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755" y="1268412"/>
            <a:ext cx="9527327" cy="377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187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Why Data Pre-processing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Before sending data to ML models, we need to prepare data which is acceptable by ML models.</a:t>
            </a:r>
          </a:p>
          <a:p>
            <a:r>
              <a:rPr lang="en-GB" dirty="0"/>
              <a:t>Its an essential part of machine learning.</a:t>
            </a:r>
          </a:p>
          <a:p>
            <a:r>
              <a:rPr lang="en-GB" dirty="0"/>
              <a:t>There are pre-defined steps for data pre-processing:</a:t>
            </a:r>
          </a:p>
          <a:p>
            <a:pPr lvl="1"/>
            <a:r>
              <a:rPr lang="en-GB" dirty="0"/>
              <a:t>Get the dataset.</a:t>
            </a:r>
          </a:p>
          <a:p>
            <a:pPr lvl="1"/>
            <a:r>
              <a:rPr lang="en-GB" dirty="0"/>
              <a:t>Import the dataset</a:t>
            </a:r>
          </a:p>
          <a:p>
            <a:pPr lvl="1"/>
            <a:r>
              <a:rPr lang="en-GB" dirty="0"/>
              <a:t>Missing data treatment.</a:t>
            </a:r>
          </a:p>
          <a:p>
            <a:pPr lvl="1"/>
            <a:r>
              <a:rPr lang="en-GB" dirty="0"/>
              <a:t>Categorical Data and feature transformation</a:t>
            </a:r>
          </a:p>
          <a:p>
            <a:pPr lvl="1"/>
            <a:r>
              <a:rPr lang="en-GB" dirty="0"/>
              <a:t>Splitting data in train and test set</a:t>
            </a:r>
          </a:p>
          <a:p>
            <a:pPr lvl="1"/>
            <a:r>
              <a:rPr lang="en-GB" dirty="0"/>
              <a:t>Feature scaling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6CC5-2C33-42D0-9081-9E8E595C882A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ML-DataPreprocessing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69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 Selection Methods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C068798-C97F-05BF-181F-C8CBDA04DC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7108-FCB3-49DF-AFEF-4D561086348B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Variable Selection Methods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91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 What Variable Selection 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“Variable selection” means selecting which variables to include in our model.</a:t>
            </a:r>
          </a:p>
          <a:p>
            <a:r>
              <a:rPr lang="en-GB" dirty="0"/>
              <a:t>Working in machine learning field is not only about building different classification or clustering models. </a:t>
            </a:r>
          </a:p>
          <a:p>
            <a:r>
              <a:rPr lang="en-GB" dirty="0"/>
              <a:t>It’s more about feeding the right set of features into the training models.</a:t>
            </a:r>
          </a:p>
          <a:p>
            <a:r>
              <a:rPr lang="en-GB" dirty="0"/>
              <a:t>This process of feeding the right set of features into the model mainly take place after the data collection process.</a:t>
            </a:r>
          </a:p>
          <a:p>
            <a:endParaRPr lang="en-GB" dirty="0"/>
          </a:p>
          <a:p>
            <a:r>
              <a:rPr lang="en-GB" dirty="0"/>
              <a:t>Example: For prediction of the scores in exams, below variables are given:</a:t>
            </a:r>
          </a:p>
          <a:p>
            <a:pPr lvl="1"/>
            <a:r>
              <a:rPr lang="en-GB" dirty="0"/>
              <a:t>Student Name</a:t>
            </a:r>
          </a:p>
          <a:p>
            <a:pPr lvl="1"/>
            <a:r>
              <a:rPr lang="en-GB" dirty="0"/>
              <a:t>Student Roll Number</a:t>
            </a:r>
          </a:p>
          <a:p>
            <a:pPr lvl="1"/>
            <a:r>
              <a:rPr lang="en-GB" dirty="0"/>
              <a:t>Age</a:t>
            </a:r>
          </a:p>
          <a:p>
            <a:pPr lvl="1"/>
            <a:r>
              <a:rPr lang="en-GB" dirty="0"/>
              <a:t>Class (1 – 10)</a:t>
            </a:r>
          </a:p>
          <a:p>
            <a:pPr lvl="1"/>
            <a:r>
              <a:rPr lang="en-GB" dirty="0"/>
              <a:t>Average score in class</a:t>
            </a:r>
          </a:p>
          <a:p>
            <a:pPr lvl="1"/>
            <a:r>
              <a:rPr lang="en-GB" dirty="0"/>
              <a:t>Student average performance till now</a:t>
            </a:r>
          </a:p>
          <a:p>
            <a:pPr lvl="1"/>
            <a:r>
              <a:rPr lang="en-GB" dirty="0"/>
              <a:t>Subject</a:t>
            </a:r>
          </a:p>
          <a:p>
            <a:pPr lvl="1"/>
            <a:r>
              <a:rPr lang="en-GB" dirty="0"/>
              <a:t>Board</a:t>
            </a:r>
          </a:p>
          <a:p>
            <a:pPr lvl="1"/>
            <a:r>
              <a:rPr lang="en-GB" dirty="0"/>
              <a:t>Exam Centre</a:t>
            </a:r>
          </a:p>
          <a:p>
            <a:r>
              <a:rPr lang="en-GB" dirty="0"/>
              <a:t>In the example above the Student Name, Roll Number are clearly not the variable needed to predict.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70A3-2949-45C2-9716-D2D68B658EB9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Variable Selection Methods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54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Variable Selection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Once we have enough data, We won’t feed entire data into the model and expect great results. We need to pre-process the data.</a:t>
            </a:r>
          </a:p>
          <a:p>
            <a:r>
              <a:rPr lang="en-GB" dirty="0"/>
              <a:t>In fact, the challenging and the key part of machine learning processes is data pre-processing.</a:t>
            </a:r>
          </a:p>
          <a:p>
            <a:r>
              <a:rPr lang="en-GB" dirty="0"/>
              <a:t>Below are the key things we indented to do in data pre-processing stage.</a:t>
            </a:r>
          </a:p>
          <a:p>
            <a:pPr lvl="1"/>
            <a:r>
              <a:rPr lang="en-GB" dirty="0"/>
              <a:t>Feature transformation</a:t>
            </a:r>
          </a:p>
          <a:p>
            <a:pPr lvl="1"/>
            <a:r>
              <a:rPr lang="en-GB" dirty="0"/>
              <a:t>Feature selection</a:t>
            </a:r>
          </a:p>
          <a:p>
            <a:r>
              <a:rPr lang="en-GB" dirty="0"/>
              <a:t>Feature transformation is to transform the already existed features into other forms.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B0E3A-707D-4722-8870-9D1FDEBF4CBD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Variable Selection Methods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3731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520</Words>
  <Application>Microsoft Office PowerPoint</Application>
  <PresentationFormat>Widescreen</PresentationFormat>
  <Paragraphs>84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Bradley Hand ITC</vt:lpstr>
      <vt:lpstr>Calibri</vt:lpstr>
      <vt:lpstr>Calibri Light</vt:lpstr>
      <vt:lpstr>1_Office Theme</vt:lpstr>
      <vt:lpstr>What is machine learning</vt:lpstr>
      <vt:lpstr>Machine Learning definition</vt:lpstr>
      <vt:lpstr>What is machine learning?</vt:lpstr>
      <vt:lpstr>What is machine learning?</vt:lpstr>
      <vt:lpstr>What ML does?</vt:lpstr>
      <vt:lpstr>Why Data Pre-processing</vt:lpstr>
      <vt:lpstr>Variable Selection Methods</vt:lpstr>
      <vt:lpstr> What Variable Selection Is</vt:lpstr>
      <vt:lpstr>Variable Selection</vt:lpstr>
      <vt:lpstr>Variable Selection</vt:lpstr>
      <vt:lpstr>Correlation</vt:lpstr>
      <vt:lpstr>Variable Selection techniques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Atin</dc:creator>
  <cp:lastModifiedBy>Atin Gupta</cp:lastModifiedBy>
  <cp:revision>19</cp:revision>
  <dcterms:created xsi:type="dcterms:W3CDTF">2019-03-20T09:08:09Z</dcterms:created>
  <dcterms:modified xsi:type="dcterms:W3CDTF">2023-08-15T07:17:36Z</dcterms:modified>
</cp:coreProperties>
</file>