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12192000" cy="6858000"/>
  <p:notesSz cx="6858000" cy="9144000"/>
  <p:embeddedFontLst>
    <p:embeddedFont>
      <p:font typeface="Bradley Hand ITC" panose="03070402050302030203" pitchFamily="66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tent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BcbVpO46eX0R/SpkAWSYoAna+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8FC77-8CA7-4A7A-8B5D-2FCA56353A6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539934F-E3C8-4F50-AAE5-2B06892DA019}">
      <dgm:prSet custT="1"/>
      <dgm:spPr/>
      <dgm:t>
        <a:bodyPr/>
        <a:lstStyle/>
        <a:p>
          <a:pPr algn="ctr"/>
          <a:r>
            <a:rPr lang="en-US" sz="15000" b="0" i="0" dirty="0">
              <a:latin typeface="Bradley Hand ITC" panose="03070402050302030203" pitchFamily="66" charset="0"/>
            </a:rPr>
            <a:t>Thanks</a:t>
          </a:r>
          <a:endParaRPr lang="en-IN" sz="15000" dirty="0">
            <a:latin typeface="Bradley Hand ITC" panose="03070402050302030203" pitchFamily="66" charset="0"/>
          </a:endParaRPr>
        </a:p>
      </dgm:t>
    </dgm:pt>
    <dgm:pt modelId="{E553B21D-14AF-4AF8-8B03-34CAC8EA63EB}" type="parTrans" cxnId="{E6D307F5-7F32-4EF0-94A0-A6DFD72BDE9F}">
      <dgm:prSet/>
      <dgm:spPr/>
      <dgm:t>
        <a:bodyPr/>
        <a:lstStyle/>
        <a:p>
          <a:endParaRPr lang="en-IN"/>
        </a:p>
      </dgm:t>
    </dgm:pt>
    <dgm:pt modelId="{345C30BB-3B8A-4B6D-90B4-62786D8FC2AC}" type="sibTrans" cxnId="{E6D307F5-7F32-4EF0-94A0-A6DFD72BDE9F}">
      <dgm:prSet/>
      <dgm:spPr/>
      <dgm:t>
        <a:bodyPr/>
        <a:lstStyle/>
        <a:p>
          <a:endParaRPr lang="en-IN"/>
        </a:p>
      </dgm:t>
    </dgm:pt>
    <dgm:pt modelId="{6848A3B1-3E17-452D-B183-53EFAF4D5604}" type="pres">
      <dgm:prSet presAssocID="{5B38FC77-8CA7-4A7A-8B5D-2FCA56353A66}" presName="linear" presStyleCnt="0">
        <dgm:presLayoutVars>
          <dgm:animLvl val="lvl"/>
          <dgm:resizeHandles val="exact"/>
        </dgm:presLayoutVars>
      </dgm:prSet>
      <dgm:spPr/>
    </dgm:pt>
    <dgm:pt modelId="{C655B1F4-728B-4A8A-B938-D78ECB17F796}" type="pres">
      <dgm:prSet presAssocID="{A539934F-E3C8-4F50-AAE5-2B06892DA0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17AA85-9E51-4577-B79F-8EF39E796BDF}" type="presOf" srcId="{A539934F-E3C8-4F50-AAE5-2B06892DA019}" destId="{C655B1F4-728B-4A8A-B938-D78ECB17F796}" srcOrd="0" destOrd="0" presId="urn:microsoft.com/office/officeart/2005/8/layout/vList2"/>
    <dgm:cxn modelId="{026D0DE2-DA6A-4419-8183-C74E70D7841A}" type="presOf" srcId="{5B38FC77-8CA7-4A7A-8B5D-2FCA56353A66}" destId="{6848A3B1-3E17-452D-B183-53EFAF4D5604}" srcOrd="0" destOrd="0" presId="urn:microsoft.com/office/officeart/2005/8/layout/vList2"/>
    <dgm:cxn modelId="{E6D307F5-7F32-4EF0-94A0-A6DFD72BDE9F}" srcId="{5B38FC77-8CA7-4A7A-8B5D-2FCA56353A66}" destId="{A539934F-E3C8-4F50-AAE5-2B06892DA019}" srcOrd="0" destOrd="0" parTransId="{E553B21D-14AF-4AF8-8B03-34CAC8EA63EB}" sibTransId="{345C30BB-3B8A-4B6D-90B4-62786D8FC2AC}"/>
    <dgm:cxn modelId="{74980E4E-E0A6-4F21-93A0-DDC3E5159AB2}" type="presParOf" srcId="{6848A3B1-3E17-452D-B183-53EFAF4D5604}" destId="{C655B1F4-728B-4A8A-B938-D78ECB17F7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B1F4-728B-4A8A-B938-D78ECB17F796}">
      <dsp:nvSpPr>
        <dsp:cNvPr id="0" name=""/>
        <dsp:cNvSpPr/>
      </dsp:nvSpPr>
      <dsp:spPr>
        <a:xfrm>
          <a:off x="0" y="1276056"/>
          <a:ext cx="10515600" cy="3726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0" tIns="571500" rIns="571500" bIns="571500" numCol="1" spcCol="1270" anchor="ctr" anchorCtr="0">
          <a:noAutofit/>
        </a:bodyPr>
        <a:lstStyle/>
        <a:p>
          <a:pPr marL="0" lvl="0" indent="0" algn="ctr" defTabSz="6667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0" b="0" i="0" kern="1200" dirty="0">
              <a:latin typeface="Bradley Hand ITC" panose="03070402050302030203" pitchFamily="66" charset="0"/>
            </a:rPr>
            <a:t>Thanks</a:t>
          </a:r>
          <a:endParaRPr lang="en-IN" sz="15000" kern="1200" dirty="0">
            <a:latin typeface="Bradley Hand ITC" panose="03070402050302030203" pitchFamily="66" charset="0"/>
          </a:endParaRPr>
        </a:p>
      </dsp:txBody>
      <dsp:txXfrm>
        <a:off x="181910" y="1457966"/>
        <a:ext cx="10151780" cy="336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https://diamondage.com/2017/06/03/what-does-it-mean-to-fit-a-model-anyway/</a:t>
            </a: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https://towardsdatascience.com/a-tour-of-the-top-10-algorithms-for-machine-learning-newbies-dde4edffae11</a:t>
            </a:r>
            <a:endParaRPr/>
          </a:p>
        </p:txBody>
      </p:sp>
      <p:sp>
        <p:nvSpPr>
          <p:cNvPr id="124" name="Google Shape;12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https://towardsdatascience.com/data-science-simplified-simple-linear-regression-models-3a97811a6a3d</a:t>
            </a:r>
            <a:endParaRPr/>
          </a:p>
        </p:txBody>
      </p:sp>
      <p:sp>
        <p:nvSpPr>
          <p:cNvPr id="165" name="Google Shape;16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840316" y="2508933"/>
            <a:ext cx="4438315" cy="289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589881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1519707"/>
            <a:ext cx="6172200" cy="4341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1545465"/>
            <a:ext cx="6172200" cy="431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316425" y="-2511800"/>
            <a:ext cx="5549320" cy="1182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Formulation</a:t>
            </a:r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following are the data provided to him: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make: make of the car.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fuelType: type of fuel used by the car.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nDoor: number of doors.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engineSize: size of the engine of the car.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price: the price of the car.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want to evaluate if indeed he can predict car price based on engine size. The first set of analysis seeks the answers to the following questions: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price of car price related with engine size?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strong is the relationship?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the relationship linear?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we predict/estimate car price based on engine size?</a:t>
            </a: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 March 2019</a:t>
            </a: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82" name="Google Shape;182;p10" descr="https://cdn-images-1.medium.com/max/800/1*_xZW4zE2CE3IFw8_hEfum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2416" y="448256"/>
            <a:ext cx="3551903" cy="243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Formulation</a:t>
            </a:r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Let’s do a correlation analysis.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Correlation is a measure of how much the two variables are related.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 March 2019</a:t>
            </a: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92" name="Google Shape;192;p11" descr="https://cdn-images-1.medium.com/max/800/1*gmrpA74rwEJChzGacYEPX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9787" y="1779933"/>
            <a:ext cx="5391787" cy="4105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Formulation</a:t>
            </a:r>
            <a:endParaRPr/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Following are the answers to the questions: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price of car price related with engine size?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Yes, there is a relationship.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strong is the relationship?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There is a strong relationship.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the relationship linear?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Yes.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we predict/estimate the car price based on engine size?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Yes, car price can be estimated based on engine size.</a:t>
            </a:r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 March 2019</a:t>
            </a:r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Equation for price prediction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price = β0 + β1 x engine size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 March 2019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11" name="Google Shape;211;p13" descr="https://cdn-images-1.medium.com/max/800/1*nrt8HIKU6CKto9F74ZjwwQ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593" y="1115233"/>
            <a:ext cx="9204556" cy="485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Interpretation</a:t>
            </a:r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 March 2019</a:t>
            </a:r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20" name="Google Shape;220;p14" descr="https://cdn-images-1.medium.com/max/800/1*FiCjgrxnFvN-y7VZy-gae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59330" y="627063"/>
            <a:ext cx="6262228" cy="55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/>
          <p:nvPr/>
        </p:nvSpPr>
        <p:spPr>
          <a:xfrm>
            <a:off x="176982" y="1077530"/>
            <a:ext cx="3402676" cy="3679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One unit increase in engine size will increase the average price of the car by 156.9 units.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Evaluation</a:t>
            </a:r>
            <a:endParaRPr/>
          </a:p>
        </p:txBody>
      </p:sp>
      <p:sp>
        <p:nvSpPr>
          <p:cNvPr id="228" name="Google Shape;228;p15"/>
          <p:cNvSpPr txBox="1"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model is built. The robustness of the model needs to be evaluated.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be sure that the model will be able to predict the price satisfactory? </a:t>
            </a:r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 March 2019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32" name="Google Shape;232;p15" descr="https://cdn-images-1.medium.com/max/800/1*YuFr0H7derrXFRFJjCa2QQ.png"/>
          <p:cNvPicPr preferRelativeResize="0"/>
          <p:nvPr/>
        </p:nvPicPr>
        <p:blipFill rotWithShape="1">
          <a:blip r:embed="rId3">
            <a:alphaModFix/>
          </a:blip>
          <a:srcRect t="6604" b="4674"/>
          <a:stretch/>
        </p:blipFill>
        <p:spPr>
          <a:xfrm>
            <a:off x="4564223" y="2044929"/>
            <a:ext cx="6974006" cy="389035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5"/>
          <p:cNvSpPr/>
          <p:nvPr/>
        </p:nvSpPr>
        <p:spPr>
          <a:xfrm>
            <a:off x="404553" y="2201974"/>
            <a:ext cx="415967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evaluation is done in two parts: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test to establish the robustness of the model.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7E2C3C-689C-59A9-4F8D-9685A1541600}"/>
              </a:ext>
            </a:extLst>
          </p:cNvPr>
          <p:cNvGraphicFramePr/>
          <p:nvPr/>
        </p:nvGraphicFramePr>
        <p:xfrm>
          <a:off x="838200" y="365125"/>
          <a:ext cx="10515600" cy="627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Some important aspects</a:t>
            </a:r>
            <a:endParaRPr sz="3959"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Independent variables: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that can be controlled directly.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Dependent variables: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that cannot be controlled directly.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 that can’t be controlled i.e. dependent variables need to predicted or estimated.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model is a transformation engine that helps us to express dependent variables as a function of independent variables.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 March 2019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Linear regression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Provide a simple approach towards supervised learning.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are simple yet effective.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Linear suggests that the relationship between dependent and independent variable can be expressed in a straight line.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Recall the geometry lesson from high school. What is the equation of a line?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 = mx + c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 March 2019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9" name="Google Shape;109;p3" descr="https://upload.wikimedia.org/wikipedia/commons/thumb/3/3a/Linear_regression.svg/1200px-Linear_regression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0363" y="3224398"/>
            <a:ext cx="4462314" cy="29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Linear regression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 is the dependent variable i.e. the variable that needs to be estimated and predicted.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is the independent variable i.e. the variable that is controllable. It is the input.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 is the slope. It determines what will be the angle of the line. It is the parameter denoted as β.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 is the intercept. A constant that determines the value of y when x is 0.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 March 2019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9" name="Google Shape;119;p4" descr="Image result for Linear regression"/>
          <p:cNvPicPr preferRelativeResize="0"/>
          <p:nvPr/>
        </p:nvPicPr>
        <p:blipFill rotWithShape="1">
          <a:blip r:embed="rId3">
            <a:alphaModFix/>
          </a:blip>
          <a:srcRect t="16558" b="7540"/>
          <a:stretch/>
        </p:blipFill>
        <p:spPr>
          <a:xfrm>
            <a:off x="151396" y="4161298"/>
            <a:ext cx="4542719" cy="193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 descr="Linear regression"/>
          <p:cNvPicPr preferRelativeResize="0"/>
          <p:nvPr/>
        </p:nvPicPr>
        <p:blipFill rotWithShape="1">
          <a:blip r:embed="rId4">
            <a:alphaModFix/>
          </a:blip>
          <a:srcRect t="5780" b="6946"/>
          <a:stretch/>
        </p:blipFill>
        <p:spPr>
          <a:xfrm>
            <a:off x="6245941" y="3817839"/>
            <a:ext cx="3330321" cy="2282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Linear regression</a:t>
            </a:r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 March 2019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0" name="Google Shape;130;p5" descr="https://cdn-images-1.medium.com/max/1000/1*j0Y73Gqu8shJ-xwd0dLzog.jpe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27944" y="873125"/>
            <a:ext cx="952500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Linear regression</a:t>
            </a:r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 March 2019</a:t>
            </a:r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9" name="Google Shape;139;p6" descr="learn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1463" y="600585"/>
            <a:ext cx="7581221" cy="568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Linear regression Models</a:t>
            </a:r>
            <a:endParaRPr sz="3959"/>
          </a:p>
        </p:txBody>
      </p: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176982" y="644268"/>
            <a:ext cx="11828206" cy="554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Linear regression models are not perfect.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tries to approximate the relationship between dependent and independent variables in a straight line.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Approximation leads to errors: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errors can be reduced.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errors are inherent in the nature of the problem. These errors cannot be eliminated. They are called as an irreducible error.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β0 and β1 are two unknown constants that represent the intercept and slope. They are the parameters.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ε is the error term.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 March 2019</a:t>
            </a:r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9" name="Google Shape;149;p7" descr="https://cdn-images-1.medium.com/max/800/0*DXgNKwoIXUNeVj5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2557" y="3831102"/>
            <a:ext cx="2914650" cy="55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Cost function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cost function is something you want to minimize. For example, your cost function might be the sum of squared errors over your training set.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Cost function is also called squared error function.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 March 2019</a:t>
            </a:r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59" name="Google Shape;159;p8" descr="https://cdn-images-1.medium.com/max/1600/1*3wvDs1NsugBCWzaJ4p-ub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6683" y="2117035"/>
            <a:ext cx="5924550" cy="34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 descr="https://cdn-images-1.medium.com/max/1600/1*IiNF5dNsA8zvPrBi7gfBzQ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6683" y="2669783"/>
            <a:ext cx="53625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 descr="https://cdn-images-1.medium.com/max/1000/1*8xRQVFeRJfb87GfPN38DiA.png"/>
          <p:cNvPicPr preferRelativeResize="0"/>
          <p:nvPr/>
        </p:nvPicPr>
        <p:blipFill rotWithShape="1">
          <a:blip r:embed="rId5">
            <a:alphaModFix/>
          </a:blip>
          <a:srcRect t="10129" b="6298"/>
          <a:stretch/>
        </p:blipFill>
        <p:spPr>
          <a:xfrm>
            <a:off x="2949823" y="3417966"/>
            <a:ext cx="6293437" cy="2938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Formulation</a:t>
            </a:r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need to predict the price of a new car. You have the following data: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69" name="Google Shape;169;p9"/>
          <p:cNvSpPr txBox="1">
            <a:spLocks noGrp="1"/>
          </p:cNvSpPr>
          <p:nvPr>
            <p:ph type="dt" idx="10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 March 2019</a:t>
            </a:r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ftr" idx="11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ldNum" idx="12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72" name="Google Shape;172;p9" descr="https://cdn-images-1.medium.com/max/800/1*_xZW4zE2CE3IFw8_hEfum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0010" y="1202027"/>
            <a:ext cx="6419850" cy="440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Office PowerPoint</Application>
  <PresentationFormat>Widescreen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Content</vt:lpstr>
      <vt:lpstr>Arial</vt:lpstr>
      <vt:lpstr>Calibri</vt:lpstr>
      <vt:lpstr>Bradley Hand ITC</vt:lpstr>
      <vt:lpstr>1_Office Theme</vt:lpstr>
      <vt:lpstr>Simple linear regression</vt:lpstr>
      <vt:lpstr>Some important aspects</vt:lpstr>
      <vt:lpstr>Linear regression</vt:lpstr>
      <vt:lpstr>Linear regression</vt:lpstr>
      <vt:lpstr>Linear regression</vt:lpstr>
      <vt:lpstr>Linear regression</vt:lpstr>
      <vt:lpstr>Linear regression Models</vt:lpstr>
      <vt:lpstr>Cost function</vt:lpstr>
      <vt:lpstr>Formulation</vt:lpstr>
      <vt:lpstr>Formulation</vt:lpstr>
      <vt:lpstr>Formulation</vt:lpstr>
      <vt:lpstr>Formulation</vt:lpstr>
      <vt:lpstr>Equation for price prediction</vt:lpstr>
      <vt:lpstr>Interpretation</vt:lpstr>
      <vt:lpstr>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Atin</dc:creator>
  <cp:lastModifiedBy>Atin Gupta</cp:lastModifiedBy>
  <cp:revision>2</cp:revision>
  <dcterms:created xsi:type="dcterms:W3CDTF">2019-03-20T08:28:43Z</dcterms:created>
  <dcterms:modified xsi:type="dcterms:W3CDTF">2023-08-15T07:18:07Z</dcterms:modified>
</cp:coreProperties>
</file>