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9197" autoAdjust="0"/>
  </p:normalViewPr>
  <p:slideViewPr>
    <p:cSldViewPr snapToGrid="0">
      <p:cViewPr varScale="1">
        <p:scale>
          <a:sx n="68" d="100"/>
          <a:sy n="68" d="100"/>
        </p:scale>
        <p:origin x="12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8FC77-8CA7-4A7A-8B5D-2FCA56353A6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A539934F-E3C8-4F50-AAE5-2B06892DA019}">
      <dgm:prSet custT="1"/>
      <dgm:spPr/>
      <dgm:t>
        <a:bodyPr/>
        <a:lstStyle/>
        <a:p>
          <a:pPr algn="ctr"/>
          <a:r>
            <a:rPr lang="en-US" sz="15000" b="0" i="0" dirty="0">
              <a:latin typeface="Bradley Hand ITC" panose="03070402050302030203" pitchFamily="66" charset="0"/>
            </a:rPr>
            <a:t>Thanks</a:t>
          </a:r>
          <a:endParaRPr lang="en-IN" sz="15000" dirty="0">
            <a:latin typeface="Bradley Hand ITC" panose="03070402050302030203" pitchFamily="66" charset="0"/>
          </a:endParaRPr>
        </a:p>
      </dgm:t>
    </dgm:pt>
    <dgm:pt modelId="{E553B21D-14AF-4AF8-8B03-34CAC8EA63EB}" type="parTrans" cxnId="{E6D307F5-7F32-4EF0-94A0-A6DFD72BDE9F}">
      <dgm:prSet/>
      <dgm:spPr/>
      <dgm:t>
        <a:bodyPr/>
        <a:lstStyle/>
        <a:p>
          <a:endParaRPr lang="en-IN"/>
        </a:p>
      </dgm:t>
    </dgm:pt>
    <dgm:pt modelId="{345C30BB-3B8A-4B6D-90B4-62786D8FC2AC}" type="sibTrans" cxnId="{E6D307F5-7F32-4EF0-94A0-A6DFD72BDE9F}">
      <dgm:prSet/>
      <dgm:spPr/>
      <dgm:t>
        <a:bodyPr/>
        <a:lstStyle/>
        <a:p>
          <a:endParaRPr lang="en-IN"/>
        </a:p>
      </dgm:t>
    </dgm:pt>
    <dgm:pt modelId="{6848A3B1-3E17-452D-B183-53EFAF4D5604}" type="pres">
      <dgm:prSet presAssocID="{5B38FC77-8CA7-4A7A-8B5D-2FCA56353A66}" presName="linear" presStyleCnt="0">
        <dgm:presLayoutVars>
          <dgm:animLvl val="lvl"/>
          <dgm:resizeHandles val="exact"/>
        </dgm:presLayoutVars>
      </dgm:prSet>
      <dgm:spPr/>
    </dgm:pt>
    <dgm:pt modelId="{C655B1F4-728B-4A8A-B938-D78ECB17F796}" type="pres">
      <dgm:prSet presAssocID="{A539934F-E3C8-4F50-AAE5-2B06892DA01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D17AA85-9E51-4577-B79F-8EF39E796BDF}" type="presOf" srcId="{A539934F-E3C8-4F50-AAE5-2B06892DA019}" destId="{C655B1F4-728B-4A8A-B938-D78ECB17F796}" srcOrd="0" destOrd="0" presId="urn:microsoft.com/office/officeart/2005/8/layout/vList2"/>
    <dgm:cxn modelId="{026D0DE2-DA6A-4419-8183-C74E70D7841A}" type="presOf" srcId="{5B38FC77-8CA7-4A7A-8B5D-2FCA56353A66}" destId="{6848A3B1-3E17-452D-B183-53EFAF4D5604}" srcOrd="0" destOrd="0" presId="urn:microsoft.com/office/officeart/2005/8/layout/vList2"/>
    <dgm:cxn modelId="{E6D307F5-7F32-4EF0-94A0-A6DFD72BDE9F}" srcId="{5B38FC77-8CA7-4A7A-8B5D-2FCA56353A66}" destId="{A539934F-E3C8-4F50-AAE5-2B06892DA019}" srcOrd="0" destOrd="0" parTransId="{E553B21D-14AF-4AF8-8B03-34CAC8EA63EB}" sibTransId="{345C30BB-3B8A-4B6D-90B4-62786D8FC2AC}"/>
    <dgm:cxn modelId="{74980E4E-E0A6-4F21-93A0-DDC3E5159AB2}" type="presParOf" srcId="{6848A3B1-3E17-452D-B183-53EFAF4D5604}" destId="{C655B1F4-728B-4A8A-B938-D78ECB17F79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5B1F4-728B-4A8A-B938-D78ECB17F796}">
      <dsp:nvSpPr>
        <dsp:cNvPr id="0" name=""/>
        <dsp:cNvSpPr/>
      </dsp:nvSpPr>
      <dsp:spPr>
        <a:xfrm>
          <a:off x="0" y="1276056"/>
          <a:ext cx="10515600" cy="37264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0" tIns="571500" rIns="571500" bIns="571500" numCol="1" spcCol="1270" anchor="ctr" anchorCtr="0">
          <a:noAutofit/>
        </a:bodyPr>
        <a:lstStyle/>
        <a:p>
          <a:pPr marL="0" lvl="0" indent="0" algn="ctr" defTabSz="6667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0" b="0" i="0" kern="1200" dirty="0">
              <a:latin typeface="Bradley Hand ITC" panose="03070402050302030203" pitchFamily="66" charset="0"/>
            </a:rPr>
            <a:t>Thanks</a:t>
          </a:r>
          <a:endParaRPr lang="en-IN" sz="15000" kern="1200" dirty="0">
            <a:latin typeface="Bradley Hand ITC" panose="03070402050302030203" pitchFamily="66" charset="0"/>
          </a:endParaRPr>
        </a:p>
      </dsp:txBody>
      <dsp:txXfrm>
        <a:off x="181910" y="1457966"/>
        <a:ext cx="10151780" cy="3362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D6021-8BD8-4E08-9E24-677A4BDE7CDD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35FE8-E895-4116-B845-464180A5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4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https://diamondage.com/2017/06/03/what-does-it-mean-to-fit-a-model-anyway/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35FE8-E895-4116-B845-464180A59F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35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3D7E-7A72-4139-B315-7D83C7275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ECC36-EB68-489E-8B1A-9E31E5EB4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8DF80-F740-4E9C-8B4D-6D1E8136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C358-D6A0-44DF-B31F-34329003C72B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10482-6D3A-4FF6-879C-CDC6B452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Bias vs Variance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207C1-B2B4-4C29-926C-50DA4CBC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0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A39D-9D1B-43D5-BC2D-949CCDB8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C7AF2-1E40-4B81-AA70-E16CA39BD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12E28-EA53-4DAF-853F-59CA1ABF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63FF-9A02-45B5-A1E9-A455ECEC3947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87F12-01A9-451C-8AFD-E48232C1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Bias vs Variance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F84F5-DF9D-4B09-90F3-2DA31976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8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0CC1F-0A2A-4553-AE92-0FDCE4AD1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10600" y="1738648"/>
            <a:ext cx="2897746" cy="443831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D8752-770F-4368-9A1A-88A06FE9A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3152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E030E-17B3-4AF6-92B9-12224331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3D7-E6FE-4BE0-9B28-3EE012B86E2F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20F64-98A4-4B11-AB8C-64A9B1FA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Bias vs Variance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A806-2416-46AF-AD24-78933A9C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9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4BE1A-E941-41F3-81FD-75189D5D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14BBE-94E8-4B9F-BCF3-FB731D2B0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97763-F096-4331-8AF8-9A526F41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0E48-5980-418F-804C-98C426EEEB13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7F52A-BC01-47D6-920D-906CC07A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Bias vs Variance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5DA96-7638-44BE-8663-99D03A76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9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4FC3-C570-4204-AC46-4B48D10E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CF7CC-882A-4C6F-88B3-9C9921371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BCF41-F377-4F81-9B63-D7E533D5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D9D7-F90D-4C1C-9E09-0BAC2D547610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A7119-1CCF-4219-BCAB-7DC17D2E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Bias vs Variance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AD15-AAB4-4996-A6C6-4F7F2A34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1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273F-DAE6-466A-9E10-4F13E042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98A98-50C9-4685-A4B5-F08A20876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4EFF7-569C-4316-B138-6797D8965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45600-5C75-4BCA-8E01-05AC72B2C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C1B3-C35A-441B-9450-DB08DD57C513}" type="datetime3">
              <a:rPr lang="en-US" smtClean="0"/>
              <a:t>15 August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74898-983C-42E3-ACE2-77FC7451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Bias vs Variance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1BDE7-71F7-4A76-9AEE-A1002B85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8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45B9-3387-4663-B2F5-4DE2B836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7943604" cy="11493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A0ED9-F9E2-4EC8-87F5-D8576C891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D2657-CDEA-4E67-A1D6-B99D779A8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50232-662B-4D33-8572-AF00D7AF1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E2E6D-0432-4917-8114-DD7AD5EDD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36DB0-F687-4081-9C40-6D2B2459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515C-1E00-4EB0-8CE4-F00FB06FE1B7}" type="datetime3">
              <a:rPr lang="en-US" smtClean="0"/>
              <a:t>15 August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0BD9F-D0E8-4394-9CA5-5342F23D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Bias vs Variance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B0C69-EA34-4195-977E-56DE3427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5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2134-0B93-47D8-A955-3BF49BC8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AEA28-F640-4684-A489-51166001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7B74-54FF-402B-8C01-D3053ACC7050}" type="datetime3">
              <a:rPr lang="en-US" smtClean="0"/>
              <a:t>15 August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6278D-1856-4EBB-B8CF-41071ED0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Bias vs Variance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B7135-5777-402C-9170-382FD26C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42179-733F-4C25-B139-B86CEC3C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1D1A-DE53-47A5-8CCB-6F2D2C932E81}" type="datetime3">
              <a:rPr lang="en-US" smtClean="0"/>
              <a:t>15 August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3DBEC-89AC-408D-A353-3CFE351A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Bias vs 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81AB4-23B2-4231-A1FB-9620301D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1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DE2A-94B2-432A-B372-D07F1492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477D8-9AE0-45B8-A976-9D8675934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9707"/>
            <a:ext cx="6172200" cy="43413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F26C0-3D72-481C-A6D2-686198942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FE857-F7ED-4855-A7C1-8D61CE5B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EC22-B33A-4D19-B431-742E2EA7AD06}" type="datetime3">
              <a:rPr lang="en-US" smtClean="0"/>
              <a:t>15 August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C69A9-006A-490E-B7D6-48D2DBB9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Bias vs Variance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F98A1-5435-45FF-A01C-B12952B9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4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72BD-48E0-4560-A511-5AFBEC50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8BCE4-AE7A-44A4-A758-69ED7354C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545465"/>
            <a:ext cx="6172200" cy="43155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EF296-4524-4049-AA60-A124C4B46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73EB3-08F6-472E-9260-75D496FF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14D9-EDC7-4B74-99E6-4ACCDF765060}" type="datetime3">
              <a:rPr lang="en-US" smtClean="0"/>
              <a:t>15 August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89AC4-E62E-43F2-BBAA-D9AF9F98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Bias vs Variance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9C623-A397-40C8-8AB5-8E50B7A5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7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27EDA8-19EF-41A0-AFDA-69386BC9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2" y="1"/>
            <a:ext cx="11828206" cy="530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67FE6-B3FC-4134-8A89-6C8C7832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982" y="627643"/>
            <a:ext cx="11828206" cy="5549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24448-119C-48B8-B200-EAE1C1E54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7857A-23B7-449E-BC98-B9C6A008373D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E971D-0E59-4657-8506-1A44FBB0C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Bias vs Variance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F5FBA-60D5-41E0-B0E5-EF28A9050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0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89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Bias vs Variance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Whenever we discuss model prediction, it’s important to understand prediction errors:</a:t>
            </a:r>
          </a:p>
          <a:p>
            <a:pPr lvl="1"/>
            <a:r>
              <a:rPr lang="en-US" dirty="0"/>
              <a:t>bias and </a:t>
            </a:r>
          </a:p>
          <a:p>
            <a:pPr lvl="2"/>
            <a:r>
              <a:rPr lang="en-US" dirty="0"/>
              <a:t>Difference between the average prediction of our model and the correct value which we are trying to predict.</a:t>
            </a:r>
          </a:p>
          <a:p>
            <a:pPr lvl="1"/>
            <a:r>
              <a:rPr lang="en-US" dirty="0"/>
              <a:t>Variance</a:t>
            </a:r>
          </a:p>
          <a:p>
            <a:pPr lvl="2"/>
            <a:r>
              <a:rPr lang="en-US" dirty="0"/>
              <a:t>Variance is the algorithm’s tendency to learn random things irrespective of the real signal.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9F14-9543-4C8A-B673-A302B3B46FF4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Bias vs Variance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54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TRADE-OFF?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our model is too simple and has very few parameters then it may have high bias and low variance. </a:t>
            </a:r>
          </a:p>
          <a:p>
            <a:r>
              <a:rPr lang="en-US" dirty="0"/>
              <a:t>On the other hand if our model has large number of parameters then it’s going to have high variance and low bias. </a:t>
            </a:r>
          </a:p>
          <a:p>
            <a:r>
              <a:rPr lang="en-US" dirty="0"/>
              <a:t>So we need to find the right/good balance without overfitting and </a:t>
            </a:r>
            <a:r>
              <a:rPr lang="en-US" dirty="0" err="1"/>
              <a:t>underfitting</a:t>
            </a:r>
            <a:r>
              <a:rPr lang="en-US" dirty="0"/>
              <a:t> the data.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0E48-5980-418F-804C-98C426EEEB13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Bias vs Variance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https://cdn-images-1.medium.com/max/1000/1*9hPX9pAO3jqLrzt0IE3Jz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4" b="31092"/>
          <a:stretch/>
        </p:blipFill>
        <p:spPr bwMode="auto">
          <a:xfrm>
            <a:off x="1787772" y="3424844"/>
            <a:ext cx="10093948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78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Bias and variance using bulls-eye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982" y="627643"/>
            <a:ext cx="7542771" cy="5549320"/>
          </a:xfrm>
        </p:spPr>
        <p:txBody>
          <a:bodyPr>
            <a:normAutofit/>
          </a:bodyPr>
          <a:lstStyle/>
          <a:p>
            <a:r>
              <a:rPr lang="en-US" dirty="0"/>
              <a:t>In the diagram, center of the target is a model that perfectly predicts correct values. </a:t>
            </a:r>
          </a:p>
          <a:p>
            <a:r>
              <a:rPr lang="en-US" dirty="0"/>
              <a:t>As we move away from the bulls-eye our predictions become get worse and worse. </a:t>
            </a:r>
          </a:p>
          <a:p>
            <a:r>
              <a:rPr lang="en-US" dirty="0"/>
              <a:t>Underfitting happens when a model unable to capture the underlying pattern of the data. </a:t>
            </a:r>
          </a:p>
          <a:p>
            <a:r>
              <a:rPr lang="en-US" dirty="0"/>
              <a:t>Overfitting happens when our model captures the noise along with the underlying pattern in data. It happens when we train our model a lot over noisy dataset.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0E48-5980-418F-804C-98C426EEEB13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Bias vs Variance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https://cdn-images-1.medium.com/max/800/1*xwtSpR_zg7j7zusa4IDHN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5" t="5650" r="14328" b="5253"/>
          <a:stretch/>
        </p:blipFill>
        <p:spPr bwMode="auto">
          <a:xfrm>
            <a:off x="7719753" y="914400"/>
            <a:ext cx="4472247" cy="452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959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Total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good model, we need to find a good balance between bias and variance such that it minimizes the total error.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0E48-5980-418F-804C-98C426EEEB13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Bias vs Variance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 descr="https://cdn-images-1.medium.com/max/800/1*RQ6ICt_FBSx6mkAsGVwx8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383" y="1470472"/>
            <a:ext cx="7805115" cy="481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89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you have HIGH VARIANCE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get more training examples because a larger the dataset is more probable to get a higher predictions.</a:t>
            </a:r>
          </a:p>
          <a:p>
            <a:r>
              <a:rPr lang="en-US" dirty="0"/>
              <a:t>Try smaller sets of features (because you are overfitting)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0E48-5980-418F-804C-98C426EEEB13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Bias vs Variance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9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you have HIGH BIAS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getting additional features, you are generalizing the datasets.</a:t>
            </a:r>
          </a:p>
          <a:p>
            <a:r>
              <a:rPr lang="en-US" dirty="0"/>
              <a:t>Try adding polynomial features, make the model more complicated.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0E48-5980-418F-804C-98C426EEEB13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Bias vs Variance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6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D7E2C3C-689C-59A9-4F8D-9685A1541600}"/>
              </a:ext>
            </a:extLst>
          </p:cNvPr>
          <p:cNvGraphicFramePr/>
          <p:nvPr/>
        </p:nvGraphicFramePr>
        <p:xfrm>
          <a:off x="838200" y="365125"/>
          <a:ext cx="10515600" cy="6278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2" name="Google Shape;19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22-10-2018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340</Words>
  <Application>Microsoft Office PowerPoint</Application>
  <PresentationFormat>Widescreen</PresentationFormat>
  <Paragraphs>48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Bradley Hand ITC</vt:lpstr>
      <vt:lpstr>Calibri</vt:lpstr>
      <vt:lpstr>Calibri Light</vt:lpstr>
      <vt:lpstr>1_Office Theme</vt:lpstr>
      <vt:lpstr>Logistic regression</vt:lpstr>
      <vt:lpstr>Bias vs Variance</vt:lpstr>
      <vt:lpstr>What is the TRADE-OFF?</vt:lpstr>
      <vt:lpstr>Bias and variance using bulls-eye diagram</vt:lpstr>
      <vt:lpstr>Total Error</vt:lpstr>
      <vt:lpstr>If you have HIGH VARIANCE PROBLEM</vt:lpstr>
      <vt:lpstr>If you have HIGH BIAS PROBLEM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Atin</dc:creator>
  <cp:lastModifiedBy>Atin Gupta</cp:lastModifiedBy>
  <cp:revision>122</cp:revision>
  <dcterms:created xsi:type="dcterms:W3CDTF">2019-03-20T08:28:43Z</dcterms:created>
  <dcterms:modified xsi:type="dcterms:W3CDTF">2023-08-15T07:18:32Z</dcterms:modified>
</cp:coreProperties>
</file>