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64" r:id="rId5"/>
    <p:sldId id="265" r:id="rId6"/>
    <p:sldId id="266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https://diamondage.com/2017/06/03/what-does-it-mean-to-fit-a-model-anyway/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683-8456-4D74-8A86-7F051B52B532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D95-9677-439A-AA43-8790392D23A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F5A-1DC7-482C-AE58-F83243082BF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2CD6-8088-4F87-B330-BB1A42DDF14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3D8-CA66-41D8-959F-23853B05024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9CE5-EC45-4DD7-8FDA-A6DF317AF99B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7D6-9F31-43EA-9B25-D5B2BEC1B484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C6F-051D-4D07-A340-DE48495B272C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3AE6-41D0-4169-938A-F0525880174D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2F5D-D0AE-44D3-965F-B904C4A1081D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6A95-A60C-4D06-952A-FECD27D71113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5CA-5690-445D-A181-463BC9C1318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E4FD-0B67-49A0-8661-4799259E01E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is used when the dependent variable(target) is categorical.</a:t>
            </a:r>
          </a:p>
          <a:p>
            <a:pPr lvl="1"/>
            <a:r>
              <a:rPr lang="en-US" dirty="0"/>
              <a:t>Email: Spam / Not Spam?</a:t>
            </a:r>
          </a:p>
          <a:p>
            <a:pPr lvl="1"/>
            <a:r>
              <a:rPr lang="en-US" dirty="0"/>
              <a:t>Online Transactions: Fraudulent (Yes / No)?</a:t>
            </a:r>
          </a:p>
          <a:p>
            <a:pPr lvl="1"/>
            <a:r>
              <a:rPr lang="en-US" dirty="0"/>
              <a:t>Tumor: Malignant / Benign ?</a:t>
            </a:r>
          </a:p>
          <a:p>
            <a:r>
              <a:rPr lang="en-US" dirty="0"/>
              <a:t>0: “Negative Class” (e.g., benign tumor)</a:t>
            </a:r>
          </a:p>
          <a:p>
            <a:r>
              <a:rPr lang="en-US" dirty="0"/>
              <a:t>1: “Positive Class” (e.g., malignant tumor)</a:t>
            </a:r>
          </a:p>
          <a:p>
            <a:endParaRPr lang="en-US" dirty="0"/>
          </a:p>
          <a:p>
            <a:r>
              <a:rPr lang="en-US" dirty="0"/>
              <a:t>The output from the hypothesis is the estimated probability. </a:t>
            </a:r>
          </a:p>
          <a:p>
            <a:r>
              <a:rPr lang="en-US" dirty="0"/>
              <a:t>This is used to infer how confident can predicted value be actual value when given an input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5544-24E4-4786-B89A-FEB7E36FD8E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4" y="2371276"/>
            <a:ext cx="3062268" cy="7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2CD6-8088-4F87-B330-BB1A42DDF14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cdn-images-1.medium.com/max/800/1*eDeJCcodhj72njIo0x5j0A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3175"/>
          <a:stretch/>
        </p:blipFill>
        <p:spPr bwMode="auto">
          <a:xfrm>
            <a:off x="2686777" y="1029501"/>
            <a:ext cx="7118327" cy="51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  <a:p>
            <a:pPr lvl="1"/>
            <a:r>
              <a:rPr lang="en-US" dirty="0"/>
              <a:t>The categorical response has only two 2 possible outcomes. Example: Spam or Not</a:t>
            </a:r>
          </a:p>
          <a:p>
            <a:r>
              <a:rPr lang="en-US" dirty="0"/>
              <a:t>Multinomial Logistic Regression</a:t>
            </a:r>
          </a:p>
          <a:p>
            <a:pPr lvl="1"/>
            <a:r>
              <a:rPr lang="en-US" dirty="0"/>
              <a:t>Three or more categories. Example: Predicting which food is preferred more (Veg, Non-Veg, Vegan)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20FB-2BA4-467E-B986-09B418599C5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which class a data belongs, a threshold can be set. </a:t>
            </a:r>
          </a:p>
          <a:p>
            <a:r>
              <a:rPr lang="en-US" dirty="0"/>
              <a:t>Based upon this threshold, the obtained estimated probability is classified into classes.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712-A34F-44AE-B0B3-ADEE503495C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https://www.jeremyjordan.me/content/images/2017/06/Screen-Shot-2017-06-10-at-9.41.25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82" y="1962180"/>
            <a:ext cx="4310503" cy="3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1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Logistic Regression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assumes that the dependent variable follows a binomial distribution:</a:t>
            </a:r>
          </a:p>
          <a:p>
            <a:pPr lvl="1"/>
            <a:r>
              <a:rPr lang="en-US" dirty="0"/>
              <a:t>Each trial can have only two outcomes; i.e., the response variable can have only two unique categories.</a:t>
            </a:r>
          </a:p>
          <a:p>
            <a:pPr lvl="1"/>
            <a:r>
              <a:rPr lang="en-US" dirty="0"/>
              <a:t>The probability of success (p) and failure (q) should be the same for each trial.</a:t>
            </a:r>
          </a:p>
          <a:p>
            <a:r>
              <a:rPr lang="en-US" dirty="0"/>
              <a:t>For Linear Regression, we write the equation as:</a:t>
            </a:r>
          </a:p>
          <a:p>
            <a:pPr lvl="1"/>
            <a:r>
              <a:rPr lang="en-US" sz="3600" dirty="0">
                <a:solidFill>
                  <a:schemeClr val="accent2"/>
                </a:solidFill>
              </a:rPr>
              <a:t>`Y = </a:t>
            </a:r>
            <a:r>
              <a:rPr lang="el-GR" sz="3600" dirty="0">
                <a:solidFill>
                  <a:schemeClr val="accent2"/>
                </a:solidFill>
              </a:rPr>
              <a:t>β</a:t>
            </a:r>
            <a:r>
              <a:rPr lang="en-US" sz="3600" dirty="0">
                <a:solidFill>
                  <a:schemeClr val="accent2"/>
                </a:solidFill>
              </a:rPr>
              <a:t>o + </a:t>
            </a:r>
            <a:r>
              <a:rPr lang="el-GR" sz="3600" dirty="0">
                <a:solidFill>
                  <a:schemeClr val="accent2"/>
                </a:solidFill>
              </a:rPr>
              <a:t>β1</a:t>
            </a:r>
            <a:r>
              <a:rPr lang="en-US" sz="3600" dirty="0">
                <a:solidFill>
                  <a:schemeClr val="accent2"/>
                </a:solidFill>
              </a:rPr>
              <a:t>X + ∈`</a:t>
            </a:r>
          </a:p>
          <a:p>
            <a:r>
              <a:rPr lang="en-US" dirty="0"/>
              <a:t>In Logistic Regression, we use the same equation but with some modifications made to Y.</a:t>
            </a:r>
          </a:p>
          <a:p>
            <a:r>
              <a:rPr lang="en-US" dirty="0"/>
              <a:t>In Logistic Regression, we calculate probability of the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9D3B-F4C2-425C-AEB9-CF892744B94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Sigmoid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0155-87F6-4D20-9576-192494C48541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ttps://www.hackerearth.com/blog/wp-content/uploads/2017/01/SigmoidPlot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45" y="530942"/>
            <a:ext cx="7973842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82" y="1828799"/>
            <a:ext cx="3854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 help of Sigmoid function, we transform the output from linear equation to the probability scale (0-1).</a:t>
            </a:r>
          </a:p>
        </p:txBody>
      </p:sp>
    </p:spTree>
    <p:extLst>
      <p:ext uri="{BB962C8B-B14F-4D97-AF65-F5344CB8AC3E}">
        <p14:creationId xmlns:p14="http://schemas.microsoft.com/office/powerpoint/2010/main" val="202912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is commonly used to evaluate classification models. </a:t>
            </a:r>
          </a:p>
          <a:p>
            <a:r>
              <a:rPr lang="en-US" dirty="0"/>
              <a:t>It's quite confusing but make sure you understand it by heart.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504-01BB-4345-BB78-1554B17EF4D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confusion matrix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09" y="1745674"/>
            <a:ext cx="6190863" cy="397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378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1_Office Theme</vt:lpstr>
      <vt:lpstr>Logistic regression</vt:lpstr>
      <vt:lpstr>Logistic regression</vt:lpstr>
      <vt:lpstr>Logistic regression</vt:lpstr>
      <vt:lpstr>Types of Logistic Regression</vt:lpstr>
      <vt:lpstr>Decision Boundary</vt:lpstr>
      <vt:lpstr>How does Logistic Regression work?</vt:lpstr>
      <vt:lpstr>The Sigmoid Function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106</cp:revision>
  <dcterms:created xsi:type="dcterms:W3CDTF">2019-03-20T08:28:43Z</dcterms:created>
  <dcterms:modified xsi:type="dcterms:W3CDTF">2023-08-15T07:18:46Z</dcterms:modified>
</cp:coreProperties>
</file>