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4" r:id="rId3"/>
    <p:sldId id="274" r:id="rId4"/>
    <p:sldId id="275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9197" autoAdjust="0"/>
  </p:normalViewPr>
  <p:slideViewPr>
    <p:cSldViewPr snapToGrid="0">
      <p:cViewPr varScale="1">
        <p:scale>
          <a:sx n="68" d="100"/>
          <a:sy n="68" d="100"/>
        </p:scale>
        <p:origin x="12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8FC77-8CA7-4A7A-8B5D-2FCA56353A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539934F-E3C8-4F50-AAE5-2B06892DA019}">
      <dgm:prSet custT="1"/>
      <dgm:spPr/>
      <dgm:t>
        <a:bodyPr/>
        <a:lstStyle/>
        <a:p>
          <a:pPr algn="ctr"/>
          <a:r>
            <a:rPr lang="en-US" sz="15000" b="0" i="0" dirty="0">
              <a:latin typeface="Bradley Hand ITC" panose="03070402050302030203" pitchFamily="66" charset="0"/>
            </a:rPr>
            <a:t>Thanks</a:t>
          </a:r>
          <a:endParaRPr lang="en-IN" sz="15000" dirty="0">
            <a:latin typeface="Bradley Hand ITC" panose="03070402050302030203" pitchFamily="66" charset="0"/>
          </a:endParaRPr>
        </a:p>
      </dgm:t>
    </dgm:pt>
    <dgm:pt modelId="{E553B21D-14AF-4AF8-8B03-34CAC8EA63EB}" type="parTrans" cxnId="{E6D307F5-7F32-4EF0-94A0-A6DFD72BDE9F}">
      <dgm:prSet/>
      <dgm:spPr/>
      <dgm:t>
        <a:bodyPr/>
        <a:lstStyle/>
        <a:p>
          <a:endParaRPr lang="en-IN"/>
        </a:p>
      </dgm:t>
    </dgm:pt>
    <dgm:pt modelId="{345C30BB-3B8A-4B6D-90B4-62786D8FC2AC}" type="sibTrans" cxnId="{E6D307F5-7F32-4EF0-94A0-A6DFD72BDE9F}">
      <dgm:prSet/>
      <dgm:spPr/>
      <dgm:t>
        <a:bodyPr/>
        <a:lstStyle/>
        <a:p>
          <a:endParaRPr lang="en-IN"/>
        </a:p>
      </dgm:t>
    </dgm:pt>
    <dgm:pt modelId="{6848A3B1-3E17-452D-B183-53EFAF4D5604}" type="pres">
      <dgm:prSet presAssocID="{5B38FC77-8CA7-4A7A-8B5D-2FCA56353A66}" presName="linear" presStyleCnt="0">
        <dgm:presLayoutVars>
          <dgm:animLvl val="lvl"/>
          <dgm:resizeHandles val="exact"/>
        </dgm:presLayoutVars>
      </dgm:prSet>
      <dgm:spPr/>
    </dgm:pt>
    <dgm:pt modelId="{C655B1F4-728B-4A8A-B938-D78ECB17F796}" type="pres">
      <dgm:prSet presAssocID="{A539934F-E3C8-4F50-AAE5-2B06892DA0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17AA85-9E51-4577-B79F-8EF39E796BDF}" type="presOf" srcId="{A539934F-E3C8-4F50-AAE5-2B06892DA019}" destId="{C655B1F4-728B-4A8A-B938-D78ECB17F796}" srcOrd="0" destOrd="0" presId="urn:microsoft.com/office/officeart/2005/8/layout/vList2"/>
    <dgm:cxn modelId="{026D0DE2-DA6A-4419-8183-C74E70D7841A}" type="presOf" srcId="{5B38FC77-8CA7-4A7A-8B5D-2FCA56353A66}" destId="{6848A3B1-3E17-452D-B183-53EFAF4D5604}" srcOrd="0" destOrd="0" presId="urn:microsoft.com/office/officeart/2005/8/layout/vList2"/>
    <dgm:cxn modelId="{E6D307F5-7F32-4EF0-94A0-A6DFD72BDE9F}" srcId="{5B38FC77-8CA7-4A7A-8B5D-2FCA56353A66}" destId="{A539934F-E3C8-4F50-AAE5-2B06892DA019}" srcOrd="0" destOrd="0" parTransId="{E553B21D-14AF-4AF8-8B03-34CAC8EA63EB}" sibTransId="{345C30BB-3B8A-4B6D-90B4-62786D8FC2AC}"/>
    <dgm:cxn modelId="{74980E4E-E0A6-4F21-93A0-DDC3E5159AB2}" type="presParOf" srcId="{6848A3B1-3E17-452D-B183-53EFAF4D5604}" destId="{C655B1F4-728B-4A8A-B938-D78ECB17F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B1F4-728B-4A8A-B938-D78ECB17F796}">
      <dsp:nvSpPr>
        <dsp:cNvPr id="0" name=""/>
        <dsp:cNvSpPr/>
      </dsp:nvSpPr>
      <dsp:spPr>
        <a:xfrm>
          <a:off x="0" y="1276056"/>
          <a:ext cx="10515600" cy="3726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0" tIns="571500" rIns="571500" bIns="571500" numCol="1" spcCol="1270" anchor="ctr" anchorCtr="0">
          <a:noAutofit/>
        </a:bodyPr>
        <a:lstStyle/>
        <a:p>
          <a:pPr marL="0" lvl="0" indent="0" algn="ctr" defTabSz="6667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0" b="0" i="0" kern="1200" dirty="0">
              <a:latin typeface="Bradley Hand ITC" panose="03070402050302030203" pitchFamily="66" charset="0"/>
            </a:rPr>
            <a:t>Thanks</a:t>
          </a:r>
          <a:endParaRPr lang="en-IN" sz="15000" kern="1200" dirty="0">
            <a:latin typeface="Bradley Hand ITC" panose="03070402050302030203" pitchFamily="66" charset="0"/>
          </a:endParaRPr>
        </a:p>
      </dsp:txBody>
      <dsp:txXfrm>
        <a:off x="181910" y="1457966"/>
        <a:ext cx="10151780" cy="336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D6021-8BD8-4E08-9E24-677A4BDE7CD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35FE8-E895-4116-B845-464180A5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https://towardsdatascience.com/a-tour-of-the-top-10-algorithms-for-machine-learning-newbies-dde4edffae11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35FE8-E895-4116-B845-464180A59F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4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6D9A-F7E6-4548-913B-ED9D64E26F5B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A2C0-8BA6-422B-9133-9F00C2DD51EA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3D01-943F-497E-A7AD-66653F517AF2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E1A-E941-41F3-81FD-75189D5D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4BBE-94E8-4B9F-BCF3-FB731D2B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7763-F096-4331-8AF8-9A526F41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FE60-DA68-483D-AC19-762C042C8F7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F52A-BC01-47D6-920D-906CC07A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DA96-7638-44BE-8663-99D03A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A521-115A-42ED-AF99-47145AF6B72A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07F7-4378-4945-8632-7C5BA2D49878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CAD5-DE68-43B5-B4C0-5A827F9CBBFE}" type="datetime3">
              <a:rPr lang="en-US" smtClean="0"/>
              <a:t>15 August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40E5-FEC3-4B17-ADCF-FFFAFDA42331}" type="datetime3">
              <a:rPr lang="en-US" smtClean="0"/>
              <a:t>15 August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4597-C289-4F22-BC3F-12C273053108}" type="datetime3">
              <a:rPr lang="en-US" smtClean="0"/>
              <a:t>15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20E6-0874-4A16-8395-3A286B58C6FD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A9F-EEA0-48AF-883B-215EEC39F045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7D77-20A5-49D1-BBDC-71A68EC464B2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Decision tree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06D4-0674-4B99-8A97-14AD62058B3C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9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table, other people would be able to use your intuition to decide whether they should play tennis.</a:t>
            </a:r>
          </a:p>
          <a:p>
            <a:r>
              <a:rPr lang="en-US" dirty="0"/>
              <a:t>A decision tree would be a great way to represent data like this.</a:t>
            </a:r>
          </a:p>
          <a:p>
            <a:r>
              <a:rPr lang="en-US" dirty="0"/>
              <a:t>A decision tree for this data allows you to make a decision by following a graph, rather than by looking up your particular situation in a table.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FE60-DA68-483D-AC19-762C042C8F7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12" y="2824536"/>
            <a:ext cx="4978657" cy="362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7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split the data in table using the input variable that gives maximum information gain.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FE60-DA68-483D-AC19-762C042C8F7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https://cdn-images-1.medium.com/max/1200/1*Mx2phJstqR85sCv50FZMv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3" r="4956"/>
          <a:stretch/>
        </p:blipFill>
        <p:spPr bwMode="auto">
          <a:xfrm>
            <a:off x="349135" y="2024156"/>
            <a:ext cx="6093304" cy="307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3-ap-southeast-1.amazonaws.com/he-public-data/Information%20Gainf53f0c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r="3470"/>
          <a:stretch/>
        </p:blipFill>
        <p:spPr bwMode="auto">
          <a:xfrm>
            <a:off x="7199627" y="2024156"/>
            <a:ext cx="4645938" cy="321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09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gain is a statistical property that measures how well a given attribute separates the training examples according to their target classification.</a:t>
            </a:r>
          </a:p>
          <a:p>
            <a:r>
              <a:rPr lang="en-US" dirty="0"/>
              <a:t>We can see that an attribute with low information gain splits the data such that it doesn’t bring us any closer to a decision.</a:t>
            </a:r>
          </a:p>
          <a:p>
            <a:r>
              <a:rPr lang="en-US" dirty="0"/>
              <a:t>Whereas, an attribute with high information gain splits the data such that it helps in separating the two from each other.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FE60-DA68-483D-AC19-762C042C8F7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 descr="https://cdn-images-1.medium.com/max/1200/1*Mx2phJstqR85sCv50FZMv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3" r="4956"/>
          <a:stretch/>
        </p:blipFill>
        <p:spPr bwMode="auto">
          <a:xfrm>
            <a:off x="3807229" y="3819705"/>
            <a:ext cx="4663682" cy="235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11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 is the measure of homogeneity in the data. Its value is ranges from 0 to 1.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FE60-DA68-483D-AC19-762C042C8F7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13</a:t>
            </a:fld>
            <a:endParaRPr lang="en-US"/>
          </a:p>
        </p:txBody>
      </p:sp>
      <p:pic>
        <p:nvPicPr>
          <p:cNvPr id="5122" name="Picture 2" descr="https://www.saedsayad.com/images/Entr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49" y="1814897"/>
            <a:ext cx="5231072" cy="445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52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7E2C3C-689C-59A9-4F8D-9685A1541600}"/>
              </a:ext>
            </a:extLst>
          </p:cNvPr>
          <p:cNvGraphicFramePr/>
          <p:nvPr/>
        </p:nvGraphicFramePr>
        <p:xfrm>
          <a:off x="838200" y="365125"/>
          <a:ext cx="10515600" cy="627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is a type of supervised learning algorithm that is mostly used in classification problems.</a:t>
            </a:r>
          </a:p>
          <a:p>
            <a:r>
              <a:rPr lang="en-US" dirty="0"/>
              <a:t>Decision tress often mimic the human level thinking </a:t>
            </a:r>
          </a:p>
          <a:p>
            <a:pPr marL="0" indent="0">
              <a:buNone/>
            </a:pPr>
            <a:r>
              <a:rPr lang="en-US" dirty="0"/>
              <a:t>   so its so simple to understand the data and make </a:t>
            </a:r>
          </a:p>
          <a:p>
            <a:pPr marL="0" indent="0">
              <a:buNone/>
            </a:pPr>
            <a:r>
              <a:rPr lang="en-US" dirty="0"/>
              <a:t>   some good interpretations.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5000-C615-4A48-8BB6-A1BCD7C90840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d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418" y="1285268"/>
            <a:ext cx="3352396" cy="264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70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5000-C615-4A48-8BB6-A1BCD7C90840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2" descr="https://cdn-images-1.medium.com/max/1000/1*S10T4ah3_JqdQ-eY6Hau0Q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44" y="773113"/>
            <a:ext cx="9525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28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FE60-DA68-483D-AC19-762C042C8F7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s://s3-ap-southeast-1.amazonaws.com/he-public-data/Decision-Tree-Boundary5b6c641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4" y="1200252"/>
            <a:ext cx="11586931" cy="451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36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Node: It represents entire population or sample</a:t>
            </a:r>
          </a:p>
          <a:p>
            <a:r>
              <a:rPr lang="en-US" dirty="0"/>
              <a:t>Splitting: It is a process of dividing a node into two or more sub-nodes.</a:t>
            </a:r>
          </a:p>
          <a:p>
            <a:r>
              <a:rPr lang="en-US" dirty="0"/>
              <a:t>Decision Node: When a sub-node splits into further sub-nodes, then it is called decision node.</a:t>
            </a:r>
          </a:p>
          <a:p>
            <a:r>
              <a:rPr lang="en-US" dirty="0"/>
              <a:t>Leaf/ Terminal Node: Nodes do not split is called Leaf or Terminal node.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FE60-DA68-483D-AC19-762C042C8F7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Decision Tree Terminology, Root Node, Branch, Splitting, Pru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541" y="3250995"/>
            <a:ext cx="56388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43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bank loan application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FE60-DA68-483D-AC19-762C042C8F7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https://cdn-images-1.medium.com/max/600/1*2jnsFCe0YmRjb8EvVAo93w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516" y="1069467"/>
            <a:ext cx="8434661" cy="477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96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Restaurent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FE60-DA68-483D-AC19-762C042C8F7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565" y="948813"/>
            <a:ext cx="4003320" cy="49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4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Suppose, you like to play tennis. </a:t>
            </a:r>
          </a:p>
          <a:p>
            <a:r>
              <a:rPr lang="en-US" dirty="0"/>
              <a:t>On a particular day how would you decide whether or not you would play? </a:t>
            </a:r>
          </a:p>
          <a:p>
            <a:r>
              <a:rPr lang="en-US" dirty="0"/>
              <a:t>Perhaps you would look outside and check to see if it’s cloudy or raining.</a:t>
            </a:r>
          </a:p>
          <a:p>
            <a:r>
              <a:rPr lang="en-US" dirty="0"/>
              <a:t>Maybe also see how hot (or cold) it is. </a:t>
            </a:r>
          </a:p>
          <a:p>
            <a:r>
              <a:rPr lang="en-US" dirty="0"/>
              <a:t>Then, you’d use all of this information to inform your decision. </a:t>
            </a:r>
          </a:p>
          <a:p>
            <a:r>
              <a:rPr lang="en-US" dirty="0"/>
              <a:t>Suppose you recorded the choices you made on different days into a table like the one in next slide: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FE60-DA68-483D-AC19-762C042C8F7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7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it works?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437" y="856548"/>
            <a:ext cx="5563295" cy="517399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FE60-DA68-483D-AC19-762C042C8F7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36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455</Words>
  <Application>Microsoft Office PowerPoint</Application>
  <PresentationFormat>Widescreen</PresentationFormat>
  <Paragraphs>80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Bradley Hand ITC</vt:lpstr>
      <vt:lpstr>Calibri</vt:lpstr>
      <vt:lpstr>Calibri Light</vt:lpstr>
      <vt:lpstr>1_Office Theme</vt:lpstr>
      <vt:lpstr>Decision tree</vt:lpstr>
      <vt:lpstr>Decision tree</vt:lpstr>
      <vt:lpstr>Decision tree</vt:lpstr>
      <vt:lpstr>Decision tree</vt:lpstr>
      <vt:lpstr>Important Terminology</vt:lpstr>
      <vt:lpstr>Example: bank loan application </vt:lpstr>
      <vt:lpstr>Example: Restaurent</vt:lpstr>
      <vt:lpstr>How it works?</vt:lpstr>
      <vt:lpstr>How it works?</vt:lpstr>
      <vt:lpstr>How it works?</vt:lpstr>
      <vt:lpstr>Information Gain</vt:lpstr>
      <vt:lpstr>Calculating information gain</vt:lpstr>
      <vt:lpstr>Entropy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133</cp:revision>
  <dcterms:created xsi:type="dcterms:W3CDTF">2019-03-20T08:28:43Z</dcterms:created>
  <dcterms:modified xsi:type="dcterms:W3CDTF">2023-08-15T07:19:00Z</dcterms:modified>
</cp:coreProperties>
</file>