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6" r:id="rId2"/>
    <p:sldId id="265" r:id="rId3"/>
    <p:sldId id="266" r:id="rId4"/>
    <p:sldId id="267" r:id="rId5"/>
    <p:sldId id="268" r:id="rId6"/>
    <p:sldId id="269" r:id="rId7"/>
    <p:sldId id="282" r:id="rId8"/>
    <p:sldId id="283" r:id="rId9"/>
    <p:sldId id="286" r:id="rId10"/>
    <p:sldId id="284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70" r:id="rId20"/>
    <p:sldId id="28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73723" autoAdjust="0"/>
  </p:normalViewPr>
  <p:slideViewPr>
    <p:cSldViewPr snapToGrid="0">
      <p:cViewPr varScale="1">
        <p:scale>
          <a:sx n="63" d="100"/>
          <a:sy n="63" d="100"/>
        </p:scale>
        <p:origin x="14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38FC77-8CA7-4A7A-8B5D-2FCA56353A66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A539934F-E3C8-4F50-AAE5-2B06892DA019}">
      <dgm:prSet custT="1"/>
      <dgm:spPr/>
      <dgm:t>
        <a:bodyPr/>
        <a:lstStyle/>
        <a:p>
          <a:pPr algn="ctr"/>
          <a:r>
            <a:rPr lang="en-US" sz="15000" b="0" i="0" dirty="0">
              <a:latin typeface="Bradley Hand ITC" panose="03070402050302030203" pitchFamily="66" charset="0"/>
            </a:rPr>
            <a:t>Thanks</a:t>
          </a:r>
          <a:endParaRPr lang="en-IN" sz="15000" dirty="0">
            <a:latin typeface="Bradley Hand ITC" panose="03070402050302030203" pitchFamily="66" charset="0"/>
          </a:endParaRPr>
        </a:p>
      </dgm:t>
    </dgm:pt>
    <dgm:pt modelId="{E553B21D-14AF-4AF8-8B03-34CAC8EA63EB}" type="parTrans" cxnId="{E6D307F5-7F32-4EF0-94A0-A6DFD72BDE9F}">
      <dgm:prSet/>
      <dgm:spPr/>
      <dgm:t>
        <a:bodyPr/>
        <a:lstStyle/>
        <a:p>
          <a:endParaRPr lang="en-IN"/>
        </a:p>
      </dgm:t>
    </dgm:pt>
    <dgm:pt modelId="{345C30BB-3B8A-4B6D-90B4-62786D8FC2AC}" type="sibTrans" cxnId="{E6D307F5-7F32-4EF0-94A0-A6DFD72BDE9F}">
      <dgm:prSet/>
      <dgm:spPr/>
      <dgm:t>
        <a:bodyPr/>
        <a:lstStyle/>
        <a:p>
          <a:endParaRPr lang="en-IN"/>
        </a:p>
      </dgm:t>
    </dgm:pt>
    <dgm:pt modelId="{6848A3B1-3E17-452D-B183-53EFAF4D5604}" type="pres">
      <dgm:prSet presAssocID="{5B38FC77-8CA7-4A7A-8B5D-2FCA56353A66}" presName="linear" presStyleCnt="0">
        <dgm:presLayoutVars>
          <dgm:animLvl val="lvl"/>
          <dgm:resizeHandles val="exact"/>
        </dgm:presLayoutVars>
      </dgm:prSet>
      <dgm:spPr/>
    </dgm:pt>
    <dgm:pt modelId="{C655B1F4-728B-4A8A-B938-D78ECB17F796}" type="pres">
      <dgm:prSet presAssocID="{A539934F-E3C8-4F50-AAE5-2B06892DA01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D17AA85-9E51-4577-B79F-8EF39E796BDF}" type="presOf" srcId="{A539934F-E3C8-4F50-AAE5-2B06892DA019}" destId="{C655B1F4-728B-4A8A-B938-D78ECB17F796}" srcOrd="0" destOrd="0" presId="urn:microsoft.com/office/officeart/2005/8/layout/vList2"/>
    <dgm:cxn modelId="{026D0DE2-DA6A-4419-8183-C74E70D7841A}" type="presOf" srcId="{5B38FC77-8CA7-4A7A-8B5D-2FCA56353A66}" destId="{6848A3B1-3E17-452D-B183-53EFAF4D5604}" srcOrd="0" destOrd="0" presId="urn:microsoft.com/office/officeart/2005/8/layout/vList2"/>
    <dgm:cxn modelId="{E6D307F5-7F32-4EF0-94A0-A6DFD72BDE9F}" srcId="{5B38FC77-8CA7-4A7A-8B5D-2FCA56353A66}" destId="{A539934F-E3C8-4F50-AAE5-2B06892DA019}" srcOrd="0" destOrd="0" parTransId="{E553B21D-14AF-4AF8-8B03-34CAC8EA63EB}" sibTransId="{345C30BB-3B8A-4B6D-90B4-62786D8FC2AC}"/>
    <dgm:cxn modelId="{74980E4E-E0A6-4F21-93A0-DDC3E5159AB2}" type="presParOf" srcId="{6848A3B1-3E17-452D-B183-53EFAF4D5604}" destId="{C655B1F4-728B-4A8A-B938-D78ECB17F79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55B1F4-728B-4A8A-B938-D78ECB17F796}">
      <dsp:nvSpPr>
        <dsp:cNvPr id="0" name=""/>
        <dsp:cNvSpPr/>
      </dsp:nvSpPr>
      <dsp:spPr>
        <a:xfrm>
          <a:off x="0" y="1276056"/>
          <a:ext cx="10515600" cy="37264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0" tIns="571500" rIns="571500" bIns="571500" numCol="1" spcCol="1270" anchor="ctr" anchorCtr="0">
          <a:noAutofit/>
        </a:bodyPr>
        <a:lstStyle/>
        <a:p>
          <a:pPr marL="0" lvl="0" indent="0" algn="ctr" defTabSz="6667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0" b="0" i="0" kern="1200" dirty="0">
              <a:latin typeface="Bradley Hand ITC" panose="03070402050302030203" pitchFamily="66" charset="0"/>
            </a:rPr>
            <a:t>Thanks</a:t>
          </a:r>
          <a:endParaRPr lang="en-IN" sz="15000" kern="1200" dirty="0">
            <a:latin typeface="Bradley Hand ITC" panose="03070402050302030203" pitchFamily="66" charset="0"/>
          </a:endParaRPr>
        </a:p>
      </dsp:txBody>
      <dsp:txXfrm>
        <a:off x="181910" y="1457966"/>
        <a:ext cx="10151780" cy="33626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D6021-8BD8-4E08-9E24-677A4BDE7CDD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35FE8-E895-4116-B845-464180A5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40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https://blog.statsbot.co/support-vector-machines-tutorial-c1618e635e93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35FE8-E895-4116-B845-464180A59F6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21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F3D7E-7A72-4139-B315-7D83C7275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8ECC36-EB68-489E-8B1A-9E31E5EB4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8DF80-F740-4E9C-8B4D-6D1E8136F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AC46F-0C0C-43DE-BC5F-EFE62694A3F6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10482-6D3A-4FF6-879C-CDC6B4521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Support Vector Machine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207C1-B2B4-4C29-926C-50DA4CBC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0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9A39D-9D1B-43D5-BC2D-949CCDB8B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C7AF2-1E40-4B81-AA70-E16CA39BD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12E28-EA53-4DAF-853F-59CA1ABF7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7AA0-5D1F-4850-845E-145382444AEA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87F12-01A9-451C-8AFD-E48232C1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Support Vector Machine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F84F5-DF9D-4B09-90F3-2DA319769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38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D0CC1F-0A2A-4553-AE92-0FDCE4AD14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10600" y="1738648"/>
            <a:ext cx="2897746" cy="443831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D8752-770F-4368-9A1A-88A06FE9A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315200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E030E-17B3-4AF6-92B9-122243318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D1CA4-ADBF-4BD9-A107-54B8F7D5B8C2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20F64-98A4-4B11-AB8C-64A9B1FAE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Support Vector Machine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A806-2416-46AF-AD24-78933A9C2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92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4BE1A-E941-41F3-81FD-75189D5D2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14BBE-94E8-4B9F-BCF3-FB731D2B0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97763-F096-4331-8AF8-9A526F415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41FA-29AC-44DB-8CD4-086E93AB41E5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7F52A-BC01-47D6-920D-906CC07AA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Support Vector Machine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5DA96-7638-44BE-8663-99D03A76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92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14FC3-C570-4204-AC46-4B48D10EA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CF7CC-882A-4C6F-88B3-9C9921371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BCF41-F377-4F81-9B63-D7E533D5D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1F2D-48B2-4519-A8C2-597BE61B7069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A7119-1CCF-4219-BCAB-7DC17D2E0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Support Vector Machine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5AD15-AAB4-4996-A6C6-4F7F2A34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12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A273F-DAE6-466A-9E10-4F13E0422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98A98-50C9-4685-A4B5-F08A20876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4EFF7-569C-4316-B138-6797D8965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45600-5C75-4BCA-8E01-05AC72B2C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4C7ED-E60B-4E29-BE5B-00A433946AAE}" type="datetime3">
              <a:rPr lang="en-US" smtClean="0"/>
              <a:t>15 August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74898-983C-42E3-ACE2-77FC7451B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Support Vector Machine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1BDE7-71F7-4A76-9AEE-A1002B85F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89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445B9-3387-4663-B2F5-4DE2B8362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7943604" cy="114935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A0ED9-F9E2-4EC8-87F5-D8576C891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7D2657-CDEA-4E67-A1D6-B99D779A8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50232-662B-4D33-8572-AF00D7AF1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3E2E6D-0432-4917-8114-DD7AD5EDD1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636DB0-F687-4081-9C40-6D2B2459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C4E5-5546-4025-8515-2CAC52F62A0A}" type="datetime3">
              <a:rPr lang="en-US" smtClean="0"/>
              <a:t>15 August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70BD9F-D0E8-4394-9CA5-5342F23D7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Support Vector Machine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DB0C69-EA34-4195-977E-56DE34272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58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A2134-0B93-47D8-A955-3BF49BC8F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DAEA28-F640-4684-A489-511660010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ACA1-AFBE-4B04-A060-2E631C781D24}" type="datetime3">
              <a:rPr lang="en-US" smtClean="0"/>
              <a:t>15 August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6278D-1856-4EBB-B8CF-41071ED0E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Support Vector Machine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CB7135-5777-402C-9170-382FD26CE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9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642179-733F-4C25-B139-B86CEC3CF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F8D64-C4CE-4DDC-BBF8-41331034C764}" type="datetime3">
              <a:rPr lang="en-US" smtClean="0"/>
              <a:t>15 August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3DBEC-89AC-408D-A353-3CFE351A3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Support Vector Machine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81AB4-23B2-4231-A1FB-9620301DE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1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FDE2A-94B2-432A-B372-D07F1492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477D8-9AE0-45B8-A976-9D8675934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19707"/>
            <a:ext cx="6172200" cy="43413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F26C0-3D72-481C-A6D2-686198942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FE857-F7ED-4855-A7C1-8D61CE5BC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B161-D460-48F6-A4F8-0DC5134CCCD3}" type="datetime3">
              <a:rPr lang="en-US" smtClean="0"/>
              <a:t>15 August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C69A9-006A-490E-B7D6-48D2DBB9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Support Vector Machine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F98A1-5435-45FF-A01C-B12952B93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44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72BD-48E0-4560-A511-5AFBEC505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78BCE4-AE7A-44A4-A758-69ED7354C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545465"/>
            <a:ext cx="6172200" cy="43155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EF296-4524-4049-AA60-A124C4B46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73EB3-08F6-472E-9260-75D496FFF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8540-FF7A-4F30-AB28-A6DC24C8BA55}" type="datetime3">
              <a:rPr lang="en-US" smtClean="0"/>
              <a:t>15 August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89AC4-E62E-43F2-BBAA-D9AF9F98E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Support Vector Machine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9C623-A397-40C8-8AB5-8E50B7A5B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7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27EDA8-19EF-41A0-AFDA-69386BC9C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82" y="1"/>
            <a:ext cx="11828206" cy="530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67FE6-B3FC-4134-8A89-6C8C78321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982" y="627643"/>
            <a:ext cx="11828206" cy="5549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24448-119C-48B8-B200-EAE1C1E54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6982" y="6385437"/>
            <a:ext cx="18435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E7A95-ED19-4D5B-BBD4-49FD8E87EF55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E971D-0E59-4657-8506-1A44FBB0C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38516" y="6356350"/>
            <a:ext cx="82148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Support Vector Machine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F5FBA-60D5-41E0-B0E5-EF28A9050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71354" y="6356145"/>
            <a:ext cx="15338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00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891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Margin of Separation (d): the separation between the hyperplane and the closest data point.</a:t>
            </a:r>
          </a:p>
          <a:p>
            <a:r>
              <a:rPr lang="en-US" dirty="0"/>
              <a:t>Optimal Hyperplane (maximal margin): the particular hyperplane for which the margin of separation d is maximized.</a:t>
            </a:r>
          </a:p>
          <a:p>
            <a:r>
              <a:rPr lang="en-US" dirty="0"/>
              <a:t>We want a classifier (linear separator) with as big a margin as possible.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41FA-29AC-44DB-8CD4-086E93AB41E5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Support Vector Machine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928" y="2962496"/>
            <a:ext cx="3902448" cy="331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295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Good vs Bad Classifiers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41FA-29AC-44DB-8CD4-086E93AB41E5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Support Vector Machine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11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76982" y="627643"/>
            <a:ext cx="5112194" cy="5549320"/>
          </a:xfrm>
        </p:spPr>
        <p:txBody>
          <a:bodyPr/>
          <a:lstStyle/>
          <a:p>
            <a:r>
              <a:rPr lang="en-US" dirty="0"/>
              <a:t>In this case, finding a line that passes between the red and green clusters, is a good algorithm.</a:t>
            </a:r>
          </a:p>
        </p:txBody>
      </p:sp>
      <p:pic>
        <p:nvPicPr>
          <p:cNvPr id="1030" name="Picture 6" descr="https://cdn-images-1.medium.com/max/800/0*Jd9M5GLoD2qHsCEz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8" b="5017"/>
          <a:stretch/>
        </p:blipFill>
        <p:spPr bwMode="auto">
          <a:xfrm>
            <a:off x="5442188" y="627643"/>
            <a:ext cx="6749812" cy="537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454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Good vs Bad Classifiers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line here is our separating boundary.</a:t>
            </a:r>
          </a:p>
          <a:p>
            <a:r>
              <a:rPr lang="en-US" dirty="0"/>
              <a:t>The figure shows two possible classifiers for our problem.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41FA-29AC-44DB-8CD4-086E93AB41E5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Support Vector Machine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12</a:t>
            </a:fld>
            <a:endParaRPr lang="en-US"/>
          </a:p>
        </p:txBody>
      </p:sp>
      <p:pic>
        <p:nvPicPr>
          <p:cNvPr id="2050" name="Picture 2" descr="https://cdn-images-1.medium.com/max/1200/1*Z7Pb5_KhQkqoQkoqjLC-Rg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1" t="9638" r="5235" b="8819"/>
          <a:stretch/>
        </p:blipFill>
        <p:spPr bwMode="auto">
          <a:xfrm>
            <a:off x="325441" y="1936936"/>
            <a:ext cx="11531287" cy="4240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928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Good vs Bad Classifiers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Here’s an interesting question: both lines above separate the red and green clusters. </a:t>
            </a:r>
          </a:p>
          <a:p>
            <a:r>
              <a:rPr lang="en-US" dirty="0"/>
              <a:t>Is there a good reason to choose one over another?</a:t>
            </a:r>
          </a:p>
          <a:p>
            <a:r>
              <a:rPr lang="en-US" dirty="0"/>
              <a:t>The first line seems a bit “skewed.”</a:t>
            </a:r>
          </a:p>
          <a:p>
            <a:r>
              <a:rPr lang="en-US" dirty="0"/>
              <a:t>Sure, it separates the training data perfectly, but if it sees a test point that’s a little farther out from the clusters, there is a good chance it would get the label wrong.</a:t>
            </a:r>
          </a:p>
          <a:p>
            <a:r>
              <a:rPr lang="en-US" dirty="0"/>
              <a:t>The second line doesn’t have this problem. For example, look at the test points shown as squares and the labels assigned by the classifiers in the figure next.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41FA-29AC-44DB-8CD4-086E93AB41E5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Support Vector Machine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26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Good vs Bad Classifiers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second line stays as far away as possible from both the clusters while getting the training data separation right. </a:t>
            </a:r>
          </a:p>
          <a:p>
            <a:r>
              <a:rPr lang="en-US" dirty="0"/>
              <a:t>By being right in the middle of the two clusters, it is less “risky,” gives the data distributions for each class some scope, and thus generalizes well on test data.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41FA-29AC-44DB-8CD4-086E93AB41E5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Support Vector Machine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14</a:t>
            </a:fld>
            <a:endParaRPr lang="en-US"/>
          </a:p>
        </p:txBody>
      </p:sp>
      <p:pic>
        <p:nvPicPr>
          <p:cNvPr id="3074" name="Picture 2" descr="https://cdn-images-1.medium.com/max/1200/1*gYZ1orikXka5H9zOko8Iwg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8939" r="5077" b="8375"/>
          <a:stretch/>
        </p:blipFill>
        <p:spPr bwMode="auto">
          <a:xfrm>
            <a:off x="1009107" y="2394165"/>
            <a:ext cx="10180435" cy="378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756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Good vs Bad Classifiers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982" y="627643"/>
            <a:ext cx="5487027" cy="5549320"/>
          </a:xfrm>
        </p:spPr>
        <p:txBody>
          <a:bodyPr/>
          <a:lstStyle/>
          <a:p>
            <a:r>
              <a:rPr lang="en-US" dirty="0"/>
              <a:t>SVMs try to find the second kind of line.</a:t>
            </a:r>
          </a:p>
          <a:p>
            <a:r>
              <a:rPr lang="en-US" dirty="0"/>
              <a:t>Here’s the second line shown with the support vectors: </a:t>
            </a:r>
          </a:p>
          <a:p>
            <a:pPr lvl="1"/>
            <a:r>
              <a:rPr lang="en-US" dirty="0"/>
              <a:t>points with black edges (there are two of them) and </a:t>
            </a:r>
          </a:p>
          <a:p>
            <a:pPr lvl="1"/>
            <a:r>
              <a:rPr lang="en-US" dirty="0"/>
              <a:t>the margin (the shaded region).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41FA-29AC-44DB-8CD4-086E93AB41E5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Support Vector Machine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15</a:t>
            </a:fld>
            <a:endParaRPr lang="en-US"/>
          </a:p>
        </p:txBody>
      </p:sp>
      <p:pic>
        <p:nvPicPr>
          <p:cNvPr id="4098" name="Picture 2" descr="https://cdn-images-1.medium.com/max/800/1*csqbt5-K4GVi4i4Lrcx_e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009" y="1206394"/>
            <a:ext cx="6341178" cy="507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8547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Allowing for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982" y="627643"/>
            <a:ext cx="5766617" cy="5549320"/>
          </a:xfrm>
        </p:spPr>
        <p:txBody>
          <a:bodyPr/>
          <a:lstStyle/>
          <a:p>
            <a:r>
              <a:rPr lang="en-US" dirty="0"/>
              <a:t>We looked at the easy case of perfectly linearly separable data in the last section. </a:t>
            </a:r>
          </a:p>
          <a:p>
            <a:r>
              <a:rPr lang="en-US" dirty="0"/>
              <a:t>Real-world data is, however, typically messy. </a:t>
            </a:r>
          </a:p>
          <a:p>
            <a:r>
              <a:rPr lang="en-US" dirty="0"/>
              <a:t>You will almost always have a few instances that a linear classifier can’t get right.</a:t>
            </a:r>
          </a:p>
          <a:p>
            <a:r>
              <a:rPr lang="en-US" dirty="0"/>
              <a:t>Here’s an example of such 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41FA-29AC-44DB-8CD4-086E93AB41E5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Support Vector Machine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16</a:t>
            </a:fld>
            <a:endParaRPr lang="en-US"/>
          </a:p>
        </p:txBody>
      </p:sp>
      <p:pic>
        <p:nvPicPr>
          <p:cNvPr id="5122" name="Picture 2" descr="https://cdn-images-1.medium.com/max/800/0*LOhi9HK-AzwZlh1q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925802"/>
            <a:ext cx="6248400" cy="495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988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Allowing for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provide a parameter called “C” to your SVM; this allows you to dictate the tradeoff between</a:t>
            </a:r>
          </a:p>
          <a:p>
            <a:pPr lvl="1"/>
            <a:r>
              <a:rPr lang="en-US" dirty="0"/>
              <a:t>Having a wide margin.</a:t>
            </a:r>
          </a:p>
          <a:p>
            <a:pPr lvl="1"/>
            <a:r>
              <a:rPr lang="en-US" dirty="0"/>
              <a:t>Correctly classifying training data. A higher value of C implies you want lesser errors on the training data.</a:t>
            </a:r>
          </a:p>
          <a:p>
            <a:r>
              <a:rPr lang="en-US" dirty="0"/>
              <a:t>You get better classification of training data at the expense of a wide margin.</a:t>
            </a:r>
          </a:p>
          <a:p>
            <a:r>
              <a:rPr lang="en-US" dirty="0"/>
              <a:t>Plots on next slide show how the classifier and the margin vary as we increase the value of 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41FA-29AC-44DB-8CD4-086E93AB41E5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Support Vector Machine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97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Allowing for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982" y="627643"/>
            <a:ext cx="5244908" cy="5549320"/>
          </a:xfrm>
        </p:spPr>
        <p:txBody>
          <a:bodyPr/>
          <a:lstStyle/>
          <a:p>
            <a:r>
              <a:rPr lang="en-US" dirty="0"/>
              <a:t>Note how the line “tilts” as we increase the value of C.</a:t>
            </a:r>
          </a:p>
          <a:p>
            <a:r>
              <a:rPr lang="en-US" dirty="0"/>
              <a:t>Since this is a trade-off, note how the width of the margin shrinks as we increase the value of 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41FA-29AC-44DB-8CD4-086E93AB41E5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Support Vector Machine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18</a:t>
            </a:fld>
            <a:endParaRPr lang="en-US"/>
          </a:p>
        </p:txBody>
      </p:sp>
      <p:pic>
        <p:nvPicPr>
          <p:cNvPr id="6146" name="Picture 2" descr="https://cdn-images-1.medium.com/max/800/0*-_oXIrD3FQUA4YpW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890" y="627643"/>
            <a:ext cx="6583297" cy="5318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109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Pros &amp; Cons of Support Vector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Accuracy</a:t>
            </a:r>
          </a:p>
          <a:p>
            <a:pPr lvl="1"/>
            <a:r>
              <a:rPr lang="en-US" dirty="0"/>
              <a:t>Works well on smaller cleaner datasets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Isn’t suited to larger datasets as the training time with SVMs can be high</a:t>
            </a:r>
          </a:p>
          <a:p>
            <a:pPr lvl="1"/>
            <a:r>
              <a:rPr lang="en-US" dirty="0"/>
              <a:t>Less effective on noisier datasets with overlapping classes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41FA-29AC-44DB-8CD4-086E93AB41E5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Support Vector Machine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5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Support </a:t>
            </a:r>
            <a:r>
              <a:rPr lang="fr-FR" dirty="0" err="1"/>
              <a:t>Vector</a:t>
            </a:r>
            <a:r>
              <a:rPr lang="fr-FR" dirty="0"/>
              <a:t> Machine - Classification (SVM)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Support Vector Machine (SVM) performs classification by finding the hyperplane that maximizes the margin between the two classes. </a:t>
            </a:r>
          </a:p>
          <a:p>
            <a:r>
              <a:rPr lang="en-US" dirty="0"/>
              <a:t>The vectors (cases) that define the hyperplane are the support vectors.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41FA-29AC-44DB-8CD4-086E93AB41E5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Support Vector Machine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https://www.saedsayad.com/images/SVM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809" y="2234453"/>
            <a:ext cx="5516823" cy="3942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80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D7E2C3C-689C-59A9-4F8D-9685A1541600}"/>
              </a:ext>
            </a:extLst>
          </p:cNvPr>
          <p:cNvGraphicFramePr/>
          <p:nvPr/>
        </p:nvGraphicFramePr>
        <p:xfrm>
          <a:off x="838200" y="365125"/>
          <a:ext cx="10515600" cy="6278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2" name="Google Shape;19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22-10-2018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does SVM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imagine we have two classes: red and blue, and our data has two features: x and y.</a:t>
            </a:r>
          </a:p>
          <a:p>
            <a:r>
              <a:rPr lang="en-US" dirty="0"/>
              <a:t>We want a classifier that, given a pair of (</a:t>
            </a:r>
            <a:r>
              <a:rPr lang="en-US" dirty="0" err="1"/>
              <a:t>x,y</a:t>
            </a:r>
            <a:r>
              <a:rPr lang="en-US" dirty="0"/>
              <a:t>) coordinates, outputs if it’s either red or blue. We plot our already labeled training data on a plane: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41FA-29AC-44DB-8CD4-086E93AB41E5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Support Vector Machine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146" y="2435347"/>
            <a:ext cx="3660236" cy="386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583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does SVM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983" y="627643"/>
            <a:ext cx="4753606" cy="5549320"/>
          </a:xfrm>
        </p:spPr>
        <p:txBody>
          <a:bodyPr/>
          <a:lstStyle/>
          <a:p>
            <a:r>
              <a:rPr lang="en-US" dirty="0"/>
              <a:t>A SVM takes these data points and outputs the hyperplane that best separates the classes.</a:t>
            </a:r>
          </a:p>
          <a:p>
            <a:r>
              <a:rPr lang="en-US" dirty="0"/>
              <a:t>This line is the decision boundary: anything that falls to one side of it we will classify as blue, and anything that falls to the other as red.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41FA-29AC-44DB-8CD4-086E93AB41E5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Support Vector Machine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868" y="0"/>
            <a:ext cx="4711177" cy="595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443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does SVM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981" y="627643"/>
            <a:ext cx="6098313" cy="5549320"/>
          </a:xfrm>
        </p:spPr>
        <p:txBody>
          <a:bodyPr>
            <a:normAutofit/>
          </a:bodyPr>
          <a:lstStyle/>
          <a:p>
            <a:r>
              <a:rPr lang="en-US" dirty="0"/>
              <a:t>But, what exactly is the best hyperplane? </a:t>
            </a:r>
          </a:p>
          <a:p>
            <a:r>
              <a:rPr lang="en-US" dirty="0"/>
              <a:t>For SVM, it’s the one that maximizes the margins from both classes. </a:t>
            </a:r>
          </a:p>
          <a:p>
            <a:r>
              <a:rPr lang="en-US" dirty="0"/>
              <a:t>In other words: the hyperplane (remember it’s a line in this case) whose distance to the nearest element of each tag is the largest.</a:t>
            </a:r>
          </a:p>
          <a:p>
            <a:r>
              <a:rPr lang="en-US" dirty="0"/>
              <a:t>Support vectors are the data points nearest to the hyperplane.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41FA-29AC-44DB-8CD4-086E93AB41E5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Support Vector Machine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13927" b="8224"/>
          <a:stretch/>
        </p:blipFill>
        <p:spPr>
          <a:xfrm>
            <a:off x="6454587" y="0"/>
            <a:ext cx="4912659" cy="614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16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does SVM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think of a hyperplane as a line that linearly separates and classifies a set of data.</a:t>
            </a:r>
          </a:p>
          <a:p>
            <a:r>
              <a:rPr lang="en-US" dirty="0"/>
              <a:t>Intuitively, the further from the hyperplane our data points lie, the more confident we are that they have been correctly classified. </a:t>
            </a:r>
          </a:p>
          <a:p>
            <a:r>
              <a:rPr lang="en-US" dirty="0"/>
              <a:t>We therefore want our data points to be as far away from the hyperplane as possible.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41FA-29AC-44DB-8CD4-086E93AB41E5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Support Vector Machine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6</a:t>
            </a:fld>
            <a:endParaRPr lang="en-US"/>
          </a:p>
        </p:txBody>
      </p:sp>
      <p:pic>
        <p:nvPicPr>
          <p:cNvPr id="5122" name="Picture 2" descr="SV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191" y="2836488"/>
            <a:ext cx="6088716" cy="304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5537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does SVM work?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41FA-29AC-44DB-8CD4-086E93AB41E5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Support Vector Machine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7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2537" y="819096"/>
            <a:ext cx="9037095" cy="527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274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does SVM work?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41FA-29AC-44DB-8CD4-086E93AB41E5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Support Vector Machine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8</a:t>
            </a:fld>
            <a:endParaRPr lang="en-US"/>
          </a:p>
        </p:txBody>
      </p:sp>
      <p:pic>
        <p:nvPicPr>
          <p:cNvPr id="7170" name="Picture 2" descr="The Optimal hyperplan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029" y="1071388"/>
            <a:ext cx="4838111" cy="4773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943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does SVM work?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41FA-29AC-44DB-8CD4-086E93AB41E5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Support Vector Machine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9</a:t>
            </a:fld>
            <a:endParaRPr lang="en-US"/>
          </a:p>
        </p:txBody>
      </p:sp>
      <p:pic>
        <p:nvPicPr>
          <p:cNvPr id="2050" name="Picture 2" descr="https://torchbearer.readthedocs.io/en/latest/_images/svm_fit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181" y="599639"/>
            <a:ext cx="5687808" cy="568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92009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</TotalTime>
  <Words>935</Words>
  <Application>Microsoft Office PowerPoint</Application>
  <PresentationFormat>Widescreen</PresentationFormat>
  <Paragraphs>126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Bradley Hand ITC</vt:lpstr>
      <vt:lpstr>Calibri</vt:lpstr>
      <vt:lpstr>Calibri Light</vt:lpstr>
      <vt:lpstr>1_Office Theme</vt:lpstr>
      <vt:lpstr>Support Vector Machine</vt:lpstr>
      <vt:lpstr>Support Vector Machine - Classification (SVM)</vt:lpstr>
      <vt:lpstr>How does SVM work?</vt:lpstr>
      <vt:lpstr>How does SVM work?</vt:lpstr>
      <vt:lpstr>How does SVM work?</vt:lpstr>
      <vt:lpstr>How does SVM work?</vt:lpstr>
      <vt:lpstr>How does SVM work?</vt:lpstr>
      <vt:lpstr>How does SVM work?</vt:lpstr>
      <vt:lpstr>How does SVM work?</vt:lpstr>
      <vt:lpstr>Some definitions</vt:lpstr>
      <vt:lpstr>Good vs Bad Classifiers</vt:lpstr>
      <vt:lpstr>Good vs Bad Classifiers</vt:lpstr>
      <vt:lpstr>Good vs Bad Classifiers</vt:lpstr>
      <vt:lpstr>Good vs Bad Classifiers</vt:lpstr>
      <vt:lpstr>Good vs Bad Classifiers</vt:lpstr>
      <vt:lpstr>Allowing for Errors</vt:lpstr>
      <vt:lpstr>Allowing for Errors</vt:lpstr>
      <vt:lpstr>Allowing for Errors</vt:lpstr>
      <vt:lpstr>Pros &amp; Cons of Support Vector Machines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Atin</dc:creator>
  <cp:lastModifiedBy>Atin Gupta</cp:lastModifiedBy>
  <cp:revision>135</cp:revision>
  <dcterms:created xsi:type="dcterms:W3CDTF">2019-03-20T08:28:43Z</dcterms:created>
  <dcterms:modified xsi:type="dcterms:W3CDTF">2023-08-15T07:19:54Z</dcterms:modified>
</cp:coreProperties>
</file>