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82" r:id="rId3"/>
    <p:sldId id="283" r:id="rId4"/>
    <p:sldId id="292" r:id="rId5"/>
    <p:sldId id="284" r:id="rId6"/>
    <p:sldId id="285" r:id="rId7"/>
    <p:sldId id="289" r:id="rId8"/>
    <p:sldId id="286" r:id="rId9"/>
    <p:sldId id="28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0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04-08-2022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https://www.utdallas.edu/~scniu/OPRE-6301/documents/What_Is_Statistics.pdf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202284-B615-4261-8035-A9979552544A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D051E3-2B0D-4387-ABA2-ED8C544AE0E0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252D8-B80C-44E3-B66B-F6CFC2E62380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2F581-1022-4C52-9D55-4DB7C93A58CC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D24923-BD34-4A98-B71C-EEC76C7B90B4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C7F2AF-98EF-457F-A458-F611BF4E7C01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97C720-86D7-44D3-841F-748DD57A1F53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8253EF-7A29-4B5E-8AEA-EB9FA4EFF57F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79B630-6AA1-4596-8B98-92E07F0A3BDE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963332-4CD6-443C-8FE8-9F203D24E52C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A300-1501-4A42-8F58-B39112D7DA0D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  <a:endParaRPr lang="en-IN" dirty="0"/>
          </a:p>
        </p:txBody>
      </p:sp>
      <p:pic>
        <p:nvPicPr>
          <p:cNvPr id="1026" name="Picture 2" descr="https://i.investopedia.com/content/video/statistics_/statist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11" y="3607725"/>
            <a:ext cx="4154404" cy="268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BAA7-F2C7-4916-8D46-0EF69A92DE96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66224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“Statistics is a way to get information from data.”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Statistics is a tool for creating an understanding from a set of numbers.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07" y="1375927"/>
            <a:ext cx="613495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The population is all the individuals in a group.</a:t>
            </a:r>
          </a:p>
          <a:p>
            <a:pPr lvl="1"/>
            <a:r>
              <a:rPr lang="en-US" dirty="0"/>
              <a:t>frequently very large; sometimes infinite.</a:t>
            </a:r>
          </a:p>
          <a:p>
            <a:r>
              <a:rPr lang="en-US" dirty="0"/>
              <a:t>Sample</a:t>
            </a:r>
          </a:p>
          <a:p>
            <a:pPr lvl="1"/>
            <a:r>
              <a:rPr lang="en-US" dirty="0"/>
              <a:t>The sample is some of the individuals in a group.</a:t>
            </a:r>
          </a:p>
          <a:p>
            <a:pPr lvl="1"/>
            <a:r>
              <a:rPr lang="en-US" dirty="0"/>
              <a:t>Potentially very large, but less than the population.</a:t>
            </a:r>
          </a:p>
          <a:p>
            <a:r>
              <a:rPr lang="en-US" dirty="0"/>
              <a:t>Parameter</a:t>
            </a:r>
          </a:p>
          <a:p>
            <a:pPr lvl="1"/>
            <a:r>
              <a:rPr lang="en-US" dirty="0"/>
              <a:t>Defines a characteristic of the population.</a:t>
            </a:r>
          </a:p>
          <a:p>
            <a:r>
              <a:rPr lang="en-US" dirty="0"/>
              <a:t>Statistic</a:t>
            </a:r>
          </a:p>
          <a:p>
            <a:pPr lvl="1"/>
            <a:r>
              <a:rPr lang="en-US" dirty="0"/>
              <a:t>Defines a characteristic of the sample.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More concepts, fewer fac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r="2662" b="16043"/>
          <a:stretch/>
        </p:blipFill>
        <p:spPr bwMode="auto">
          <a:xfrm>
            <a:off x="6069323" y="3402303"/>
            <a:ext cx="5835821" cy="25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4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Statistical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Variable. </a:t>
            </a:r>
          </a:p>
          <a:p>
            <a:pPr lvl="1"/>
            <a:r>
              <a:rPr lang="en-US" dirty="0"/>
              <a:t>The variable that experimenters choose to manipulate; it is usually plotted along the x-axis of a graph.</a:t>
            </a:r>
          </a:p>
          <a:p>
            <a:r>
              <a:rPr lang="en-US" dirty="0"/>
              <a:t>Dependent Variable. </a:t>
            </a:r>
          </a:p>
          <a:p>
            <a:pPr lvl="1"/>
            <a:r>
              <a:rPr lang="en-US" dirty="0"/>
              <a:t>The dependent variable of a study is the variable that experimenters choose to measure during an experiment; it is usually plotted along the y-axis of a graph.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Population vs Sample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737" y="917376"/>
            <a:ext cx="7011269" cy="546806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8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methods of organizing, summarizing, and presenting data in a convenient and informative way.</a:t>
            </a:r>
          </a:p>
          <a:p>
            <a:pPr lvl="1"/>
            <a:r>
              <a:rPr lang="en-US" dirty="0"/>
              <a:t>Graphical Techniques</a:t>
            </a:r>
          </a:p>
          <a:p>
            <a:pPr lvl="1"/>
            <a:r>
              <a:rPr lang="en-US" dirty="0"/>
              <a:t>Numerical Techniques</a:t>
            </a:r>
          </a:p>
          <a:p>
            <a:r>
              <a:rPr lang="en-US" dirty="0"/>
              <a:t>The actual method used depends on what information we would like to extract. </a:t>
            </a:r>
          </a:p>
          <a:p>
            <a:pPr lvl="1"/>
            <a:r>
              <a:rPr lang="en-US" dirty="0"/>
              <a:t>measure(s) of central location? and/or</a:t>
            </a:r>
          </a:p>
          <a:p>
            <a:pPr lvl="2"/>
            <a:r>
              <a:rPr lang="en-US" dirty="0"/>
              <a:t>Mean/ Median/ Mode</a:t>
            </a:r>
          </a:p>
          <a:p>
            <a:pPr lvl="1"/>
            <a:r>
              <a:rPr lang="en-US" dirty="0"/>
              <a:t>measure(s) of variability (dispersion)?</a:t>
            </a:r>
          </a:p>
          <a:p>
            <a:pPr lvl="2"/>
            <a:r>
              <a:rPr lang="en-US" dirty="0"/>
              <a:t>Range/ IQR/ Variance/ Standard Deviation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9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761" r="6566" b="5921"/>
          <a:stretch/>
        </p:blipFill>
        <p:spPr>
          <a:xfrm>
            <a:off x="411926" y="1396070"/>
            <a:ext cx="11343743" cy="40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describe the data set that’s being analyzed.</a:t>
            </a:r>
          </a:p>
          <a:p>
            <a:r>
              <a:rPr lang="en-US" dirty="0"/>
              <a:t>But doesn’t allow us to draw any conclusions about the data. </a:t>
            </a:r>
          </a:p>
          <a:p>
            <a:r>
              <a:rPr lang="en-US" dirty="0"/>
              <a:t>Hence we need another branch of statistics: inferential statistics.</a:t>
            </a:r>
          </a:p>
          <a:p>
            <a:endParaRPr lang="en-US" dirty="0"/>
          </a:p>
          <a:p>
            <a:r>
              <a:rPr lang="en-US" dirty="0"/>
              <a:t>Inferential statistics is also a set of methods, </a:t>
            </a:r>
          </a:p>
          <a:p>
            <a:r>
              <a:rPr lang="en-US" dirty="0"/>
              <a:t>But it is used to draw conclusions or inferences about </a:t>
            </a:r>
          </a:p>
          <a:p>
            <a:pPr lvl="1"/>
            <a:r>
              <a:rPr lang="en-US" dirty="0"/>
              <a:t>characteristics of populations based on data from a sample.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s://cdn-images-1.medium.com/max/1600/0*o0NliEWAfYeZ0WH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77" y="2341144"/>
            <a:ext cx="3470110" cy="21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statisticaldataanalysis.net/wp-content/uploads/2015/03/inferential-statistical-analysis-300x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7" y="4109439"/>
            <a:ext cx="3445873" cy="206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9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Inference.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 is the process of making an</a:t>
            </a:r>
          </a:p>
          <a:p>
            <a:pPr lvl="1"/>
            <a:r>
              <a:rPr lang="en-US" dirty="0"/>
              <a:t>estimate, </a:t>
            </a:r>
          </a:p>
          <a:p>
            <a:pPr lvl="1"/>
            <a:r>
              <a:rPr lang="en-US" dirty="0"/>
              <a:t>prediction, or </a:t>
            </a:r>
          </a:p>
          <a:p>
            <a:pPr lvl="1"/>
            <a:r>
              <a:rPr lang="en-US" dirty="0"/>
              <a:t>decision </a:t>
            </a:r>
          </a:p>
          <a:p>
            <a:r>
              <a:rPr lang="en-US" dirty="0"/>
              <a:t>about a population based</a:t>
            </a:r>
          </a:p>
          <a:p>
            <a:pPr marL="0" indent="0">
              <a:buNone/>
            </a:pPr>
            <a:r>
              <a:rPr lang="en-US" dirty="0"/>
              <a:t>   on a sample.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statistics to make </a:t>
            </a:r>
          </a:p>
          <a:p>
            <a:pPr marL="0" indent="0">
              <a:buNone/>
            </a:pPr>
            <a:r>
              <a:rPr lang="en-US" dirty="0"/>
              <a:t>inferences about parameters.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35" y="1434790"/>
            <a:ext cx="7167452" cy="3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245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411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Introduction to Statistics and Analytics</vt:lpstr>
      <vt:lpstr>What is Statistics?</vt:lpstr>
      <vt:lpstr>Key Statistical Concepts</vt:lpstr>
      <vt:lpstr>Key Statistical Concepts</vt:lpstr>
      <vt:lpstr>Population vs Sample</vt:lpstr>
      <vt:lpstr>Descriptive Statistics</vt:lpstr>
      <vt:lpstr>Descriptive Statistics</vt:lpstr>
      <vt:lpstr>Inferential Statistics</vt:lpstr>
      <vt:lpstr>Statistical Inference. . 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66</cp:revision>
  <dcterms:created xsi:type="dcterms:W3CDTF">2019-03-20T06:45:02Z</dcterms:created>
  <dcterms:modified xsi:type="dcterms:W3CDTF">2022-08-04T03:20:08Z</dcterms:modified>
</cp:coreProperties>
</file>