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299" r:id="rId4"/>
    <p:sldId id="300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7" r:id="rId14"/>
    <p:sldId id="328" r:id="rId15"/>
    <p:sldId id="329" r:id="rId16"/>
    <p:sldId id="330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69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D2779-23CB-4AC7-AE98-DD044ED3BF6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0FEBF-FA01-4053-9EEA-7532E3F93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On what</a:t>
            </a:r>
            <a:r>
              <a:rPr lang="en-US" baseline="0" dirty="0" smtClean="0"/>
              <a:t> all platforms are can be installed?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What is the use of using ? in R?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to get help for the package in R?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 - help(package=“MASS”)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Why</a:t>
            </a:r>
            <a:r>
              <a:rPr lang="en-US" baseline="0" dirty="0" smtClean="0"/>
              <a:t> the example() command is useful in 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3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What is the benefit</a:t>
            </a:r>
            <a:r>
              <a:rPr lang="en-US" baseline="0" dirty="0" smtClean="0"/>
              <a:t> of using R Studio?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many panes are available in R Studio?</a:t>
            </a:r>
          </a:p>
          <a:p>
            <a:pPr marL="228600" indent="-2286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455BE-77C8-4EAD-AEFF-11123CFD0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F48A-1E6E-4A29-A8D5-9352A01C215B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25E3-8B02-4E5F-BDB9-4A2AE990CA18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F7F0-B250-4225-B125-8CDE21D9CE54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2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BE1A-E941-41F3-81FD-75189D5D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4BBE-94E8-4B9F-BCF3-FB731D2B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7763-F096-4331-8AF8-9A526F41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8B77-27BA-4A48-86C0-7C9E7B937ECF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F52A-BC01-47D6-920D-906CC07A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5DA96-7638-44BE-8663-99D03A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6BE8-443A-4743-92F0-6E510773163F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EB7-2FAE-4829-819D-3977DE55383B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6639-8D0A-4765-A7AF-9AAD291517CD}" type="datetime3">
              <a:rPr lang="en-US" smtClean="0"/>
              <a:t>25 March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7E61-D451-4E13-9956-77DC1D837EA5}" type="datetime3">
              <a:rPr lang="en-US" smtClean="0"/>
              <a:t>25 March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8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37BA-CBDB-43E3-A86D-6B09904B65B6}" type="datetime3">
              <a:rPr lang="en-US" smtClean="0"/>
              <a:t>25 March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DF14-81EB-48C7-A3D9-1BD82AF36B52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1573-2ECF-4A50-877A-753BB36913C4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4C6A9-DD92-4A27-8F26-FC58171CF782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wnload1.rstudio.org/RStudio-1.1.463.ex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38293E-BFFC-4996-B6C0-F4B004A93342}"/>
              </a:ext>
            </a:extLst>
          </p:cNvPr>
          <p:cNvSpPr txBox="1"/>
          <p:nvPr/>
        </p:nvSpPr>
        <p:spPr>
          <a:xfrm>
            <a:off x="1786016" y="2399780"/>
            <a:ext cx="874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Introduction </a:t>
            </a:r>
            <a:r>
              <a:rPr lang="en-US" sz="4000" dirty="0"/>
              <a:t>to ‘R’ Programming </a:t>
            </a:r>
            <a:r>
              <a:rPr lang="en-US" sz="4000" dirty="0" smtClean="0"/>
              <a:t>Interfaces: R console and R studio 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Info@stepupanalytics.com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7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7075715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7029994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534920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Packages</a:t>
            </a:r>
            <a:r>
              <a:rPr sz="2400" b="1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7081810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4977" y="1913508"/>
            <a:ext cx="2901823" cy="3231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9070" y="541020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7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0723" y="2764028"/>
            <a:ext cx="498475" cy="3145155"/>
          </a:xfrm>
          <a:custGeom>
            <a:avLst/>
            <a:gdLst/>
            <a:ahLst/>
            <a:cxnLst/>
            <a:rect l="l" t="t" r="r" b="b"/>
            <a:pathLst>
              <a:path w="498475" h="3145154">
                <a:moveTo>
                  <a:pt x="498347" y="3144608"/>
                </a:moveTo>
                <a:lnTo>
                  <a:pt x="0" y="0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78555" y="5378908"/>
            <a:ext cx="1437005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Packages tab:  </a:t>
            </a:r>
            <a:r>
              <a:rPr sz="1600" b="1" dirty="0">
                <a:latin typeface="Calibri"/>
                <a:cs typeface="Calibri"/>
              </a:rPr>
              <a:t>adding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functions  </a:t>
            </a:r>
            <a:r>
              <a:rPr sz="1600" b="1" spc="-15" dirty="0">
                <a:latin typeface="Calibri"/>
                <a:cs typeface="Calibri"/>
              </a:rPr>
              <a:t>to 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foundation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43875" y="2049017"/>
            <a:ext cx="2372995" cy="1296670"/>
          </a:xfrm>
          <a:custGeom>
            <a:avLst/>
            <a:gdLst/>
            <a:ahLst/>
            <a:cxnLst/>
            <a:rect l="l" t="t" r="r" b="b"/>
            <a:pathLst>
              <a:path w="2372995" h="1296670">
                <a:moveTo>
                  <a:pt x="0" y="216027"/>
                </a:moveTo>
                <a:lnTo>
                  <a:pt x="5705" y="166511"/>
                </a:lnTo>
                <a:lnTo>
                  <a:pt x="21955" y="121048"/>
                </a:lnTo>
                <a:lnTo>
                  <a:pt x="47456" y="80936"/>
                </a:lnTo>
                <a:lnTo>
                  <a:pt x="80909" y="47476"/>
                </a:lnTo>
                <a:lnTo>
                  <a:pt x="121020" y="21966"/>
                </a:lnTo>
                <a:lnTo>
                  <a:pt x="166491" y="5708"/>
                </a:lnTo>
                <a:lnTo>
                  <a:pt x="216027" y="0"/>
                </a:lnTo>
                <a:lnTo>
                  <a:pt x="2156599" y="0"/>
                </a:lnTo>
                <a:lnTo>
                  <a:pt x="2206115" y="5708"/>
                </a:lnTo>
                <a:lnTo>
                  <a:pt x="2251578" y="21966"/>
                </a:lnTo>
                <a:lnTo>
                  <a:pt x="2291690" y="47476"/>
                </a:lnTo>
                <a:lnTo>
                  <a:pt x="2325150" y="80936"/>
                </a:lnTo>
                <a:lnTo>
                  <a:pt x="2350659" y="121048"/>
                </a:lnTo>
                <a:lnTo>
                  <a:pt x="2366918" y="166511"/>
                </a:lnTo>
                <a:lnTo>
                  <a:pt x="2372626" y="216027"/>
                </a:lnTo>
                <a:lnTo>
                  <a:pt x="2372626" y="1080135"/>
                </a:lnTo>
                <a:lnTo>
                  <a:pt x="2366918" y="1129650"/>
                </a:lnTo>
                <a:lnTo>
                  <a:pt x="2350659" y="1175113"/>
                </a:lnTo>
                <a:lnTo>
                  <a:pt x="2325150" y="1215225"/>
                </a:lnTo>
                <a:lnTo>
                  <a:pt x="2291690" y="1248685"/>
                </a:lnTo>
                <a:lnTo>
                  <a:pt x="2251578" y="1274195"/>
                </a:lnTo>
                <a:lnTo>
                  <a:pt x="2206115" y="1290453"/>
                </a:lnTo>
                <a:lnTo>
                  <a:pt x="2156599" y="1296162"/>
                </a:lnTo>
                <a:lnTo>
                  <a:pt x="216027" y="1296162"/>
                </a:lnTo>
                <a:lnTo>
                  <a:pt x="166491" y="1290453"/>
                </a:lnTo>
                <a:lnTo>
                  <a:pt x="121020" y="1274195"/>
                </a:lnTo>
                <a:lnTo>
                  <a:pt x="80909" y="1248685"/>
                </a:lnTo>
                <a:lnTo>
                  <a:pt x="47456" y="1215225"/>
                </a:lnTo>
                <a:lnTo>
                  <a:pt x="21955" y="1175113"/>
                </a:lnTo>
                <a:lnTo>
                  <a:pt x="5705" y="1129650"/>
                </a:lnTo>
                <a:lnTo>
                  <a:pt x="0" y="1080135"/>
                </a:lnTo>
                <a:lnTo>
                  <a:pt x="0" y="216027"/>
                </a:lnTo>
                <a:close/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36591" y="1905001"/>
            <a:ext cx="1181303" cy="31103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04761" y="1905001"/>
            <a:ext cx="1224140" cy="3240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9304" y="3201161"/>
            <a:ext cx="2376297" cy="1688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790" y="1957197"/>
            <a:ext cx="2091055" cy="347980"/>
          </a:xfrm>
          <a:custGeom>
            <a:avLst/>
            <a:gdLst/>
            <a:ahLst/>
            <a:cxnLst/>
            <a:rect l="l" t="t" r="r" b="b"/>
            <a:pathLst>
              <a:path w="2091054" h="347980">
                <a:moveTo>
                  <a:pt x="1974978" y="37770"/>
                </a:moveTo>
                <a:lnTo>
                  <a:pt x="0" y="310133"/>
                </a:lnTo>
                <a:lnTo>
                  <a:pt x="5207" y="347979"/>
                </a:lnTo>
                <a:lnTo>
                  <a:pt x="1980179" y="75491"/>
                </a:lnTo>
                <a:lnTo>
                  <a:pt x="1974978" y="37770"/>
                </a:lnTo>
                <a:close/>
              </a:path>
              <a:path w="2091054" h="347980">
                <a:moveTo>
                  <a:pt x="2073564" y="35178"/>
                </a:moveTo>
                <a:lnTo>
                  <a:pt x="1993773" y="35178"/>
                </a:lnTo>
                <a:lnTo>
                  <a:pt x="1998980" y="72898"/>
                </a:lnTo>
                <a:lnTo>
                  <a:pt x="1980179" y="75491"/>
                </a:lnTo>
                <a:lnTo>
                  <a:pt x="1985390" y="113283"/>
                </a:lnTo>
                <a:lnTo>
                  <a:pt x="2090801" y="41020"/>
                </a:lnTo>
                <a:lnTo>
                  <a:pt x="2073564" y="35178"/>
                </a:lnTo>
                <a:close/>
              </a:path>
              <a:path w="2091054" h="347980">
                <a:moveTo>
                  <a:pt x="1993773" y="35178"/>
                </a:moveTo>
                <a:lnTo>
                  <a:pt x="1974978" y="37770"/>
                </a:lnTo>
                <a:lnTo>
                  <a:pt x="1980179" y="75491"/>
                </a:lnTo>
                <a:lnTo>
                  <a:pt x="1998980" y="72898"/>
                </a:lnTo>
                <a:lnTo>
                  <a:pt x="1993773" y="35178"/>
                </a:lnTo>
                <a:close/>
              </a:path>
              <a:path w="2091054" h="347980">
                <a:moveTo>
                  <a:pt x="1969770" y="0"/>
                </a:moveTo>
                <a:lnTo>
                  <a:pt x="1974978" y="37770"/>
                </a:lnTo>
                <a:lnTo>
                  <a:pt x="1993773" y="35178"/>
                </a:lnTo>
                <a:lnTo>
                  <a:pt x="2073564" y="35178"/>
                </a:lnTo>
                <a:lnTo>
                  <a:pt x="196977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7809" y="2146045"/>
            <a:ext cx="3307079" cy="354330"/>
          </a:xfrm>
          <a:custGeom>
            <a:avLst/>
            <a:gdLst/>
            <a:ahLst/>
            <a:cxnLst/>
            <a:rect l="l" t="t" r="r" b="b"/>
            <a:pathLst>
              <a:path w="3307079" h="354330">
                <a:moveTo>
                  <a:pt x="3191387" y="37981"/>
                </a:moveTo>
                <a:lnTo>
                  <a:pt x="0" y="316102"/>
                </a:lnTo>
                <a:lnTo>
                  <a:pt x="3302" y="353949"/>
                </a:lnTo>
                <a:lnTo>
                  <a:pt x="3194693" y="75953"/>
                </a:lnTo>
                <a:lnTo>
                  <a:pt x="3191387" y="37981"/>
                </a:lnTo>
                <a:close/>
              </a:path>
              <a:path w="3307079" h="354330">
                <a:moveTo>
                  <a:pt x="3279965" y="36321"/>
                </a:moveTo>
                <a:lnTo>
                  <a:pt x="3210433" y="36321"/>
                </a:lnTo>
                <a:lnTo>
                  <a:pt x="3213735" y="74294"/>
                </a:lnTo>
                <a:lnTo>
                  <a:pt x="3194693" y="75953"/>
                </a:lnTo>
                <a:lnTo>
                  <a:pt x="3197987" y="113791"/>
                </a:lnTo>
                <a:lnTo>
                  <a:pt x="3306953" y="46989"/>
                </a:lnTo>
                <a:lnTo>
                  <a:pt x="3279965" y="36321"/>
                </a:lnTo>
                <a:close/>
              </a:path>
              <a:path w="3307079" h="354330">
                <a:moveTo>
                  <a:pt x="3210433" y="36321"/>
                </a:moveTo>
                <a:lnTo>
                  <a:pt x="3191387" y="37981"/>
                </a:lnTo>
                <a:lnTo>
                  <a:pt x="3194693" y="75953"/>
                </a:lnTo>
                <a:lnTo>
                  <a:pt x="3213735" y="74294"/>
                </a:lnTo>
                <a:lnTo>
                  <a:pt x="3210433" y="36321"/>
                </a:lnTo>
                <a:close/>
              </a:path>
              <a:path w="3307079" h="354330">
                <a:moveTo>
                  <a:pt x="3188081" y="0"/>
                </a:moveTo>
                <a:lnTo>
                  <a:pt x="3191387" y="37981"/>
                </a:lnTo>
                <a:lnTo>
                  <a:pt x="3210433" y="36321"/>
                </a:lnTo>
                <a:lnTo>
                  <a:pt x="3279965" y="36321"/>
                </a:lnTo>
                <a:lnTo>
                  <a:pt x="3188081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6920" y="2678176"/>
            <a:ext cx="4842510" cy="708660"/>
          </a:xfrm>
          <a:custGeom>
            <a:avLst/>
            <a:gdLst/>
            <a:ahLst/>
            <a:cxnLst/>
            <a:rect l="l" t="t" r="r" b="b"/>
            <a:pathLst>
              <a:path w="4842509" h="708660">
                <a:moveTo>
                  <a:pt x="4726552" y="670692"/>
                </a:moveTo>
                <a:lnTo>
                  <a:pt x="4721479" y="708406"/>
                </a:lnTo>
                <a:lnTo>
                  <a:pt x="4824210" y="673226"/>
                </a:lnTo>
                <a:lnTo>
                  <a:pt x="4745482" y="673226"/>
                </a:lnTo>
                <a:lnTo>
                  <a:pt x="4726552" y="670692"/>
                </a:lnTo>
                <a:close/>
              </a:path>
              <a:path w="4842509" h="708660">
                <a:moveTo>
                  <a:pt x="4731627" y="632972"/>
                </a:moveTo>
                <a:lnTo>
                  <a:pt x="4726552" y="670692"/>
                </a:lnTo>
                <a:lnTo>
                  <a:pt x="4745482" y="673226"/>
                </a:lnTo>
                <a:lnTo>
                  <a:pt x="4750562" y="635508"/>
                </a:lnTo>
                <a:lnTo>
                  <a:pt x="4731627" y="632972"/>
                </a:lnTo>
                <a:close/>
              </a:path>
              <a:path w="4842509" h="708660">
                <a:moveTo>
                  <a:pt x="4736719" y="595122"/>
                </a:moveTo>
                <a:lnTo>
                  <a:pt x="4731627" y="632972"/>
                </a:lnTo>
                <a:lnTo>
                  <a:pt x="4750562" y="635508"/>
                </a:lnTo>
                <a:lnTo>
                  <a:pt x="4745482" y="673226"/>
                </a:lnTo>
                <a:lnTo>
                  <a:pt x="4824210" y="673226"/>
                </a:lnTo>
                <a:lnTo>
                  <a:pt x="4842383" y="667003"/>
                </a:lnTo>
                <a:lnTo>
                  <a:pt x="4736719" y="595122"/>
                </a:lnTo>
                <a:close/>
              </a:path>
              <a:path w="4842509" h="708660">
                <a:moveTo>
                  <a:pt x="5080" y="0"/>
                </a:moveTo>
                <a:lnTo>
                  <a:pt x="0" y="37846"/>
                </a:lnTo>
                <a:lnTo>
                  <a:pt x="4726552" y="670692"/>
                </a:lnTo>
                <a:lnTo>
                  <a:pt x="4731627" y="632972"/>
                </a:lnTo>
                <a:lnTo>
                  <a:pt x="508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0ED0-4517-4FC6-9AA1-AC483BD4BA93}" type="datetime3">
              <a:rPr lang="en-US" smtClean="0"/>
              <a:t>25 March 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1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7101841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7056120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573655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Windows</a:t>
            </a:r>
            <a:r>
              <a:rPr sz="24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7107936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3787" y="1828750"/>
            <a:ext cx="3730752" cy="43260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706" y="2870581"/>
            <a:ext cx="0" cy="814069"/>
          </a:xfrm>
          <a:custGeom>
            <a:avLst/>
            <a:gdLst/>
            <a:ahLst/>
            <a:cxnLst/>
            <a:rect l="l" t="t" r="r" b="b"/>
            <a:pathLst>
              <a:path h="814070">
                <a:moveTo>
                  <a:pt x="0" y="0"/>
                </a:moveTo>
                <a:lnTo>
                  <a:pt x="0" y="81356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39715" y="3175381"/>
            <a:ext cx="3221990" cy="258445"/>
          </a:xfrm>
          <a:custGeom>
            <a:avLst/>
            <a:gdLst/>
            <a:ahLst/>
            <a:cxnLst/>
            <a:rect l="l" t="t" r="r" b="b"/>
            <a:pathLst>
              <a:path w="3221990" h="258445">
                <a:moveTo>
                  <a:pt x="3221990" y="258318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34298" y="2763140"/>
            <a:ext cx="122936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Windows </a:t>
            </a:r>
            <a:r>
              <a:rPr sz="1400" b="1" spc="-10" dirty="0">
                <a:latin typeface="Calibri"/>
                <a:cs typeface="Calibri"/>
              </a:rPr>
              <a:t>tab</a:t>
            </a:r>
            <a:r>
              <a:rPr sz="1600" b="1" spc="-10" dirty="0">
                <a:latin typeface="Calibri"/>
                <a:cs typeface="Calibri"/>
              </a:rPr>
              <a:t>:  </a:t>
            </a:r>
            <a:r>
              <a:rPr sz="1600" b="1" dirty="0">
                <a:latin typeface="Calibri"/>
                <a:cs typeface="Calibri"/>
              </a:rPr>
              <a:t>usual options  </a:t>
            </a:r>
            <a:r>
              <a:rPr sz="1600" b="1" spc="-15" dirty="0">
                <a:latin typeface="Calibri"/>
                <a:cs typeface="Calibri"/>
              </a:rPr>
              <a:t>to </a:t>
            </a:r>
            <a:r>
              <a:rPr sz="1600" b="1" spc="-5" dirty="0">
                <a:latin typeface="Calibri"/>
                <a:cs typeface="Calibri"/>
              </a:rPr>
              <a:t>arrange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  </a:t>
            </a:r>
            <a:r>
              <a:rPr sz="1600" b="1" spc="-5" dirty="0">
                <a:latin typeface="Calibri"/>
                <a:cs typeface="Calibri"/>
              </a:rPr>
              <a:t>tiles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7C5D3-441B-41EC-ABD8-FA807FA9BFBD}" type="datetime3">
              <a:rPr lang="en-US" smtClean="0"/>
              <a:t>25 March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72063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7160623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5405" algn="ctr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Help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7212439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2065413"/>
            <a:ext cx="3200400" cy="367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8517" y="1890903"/>
            <a:ext cx="0" cy="622935"/>
          </a:xfrm>
          <a:custGeom>
            <a:avLst/>
            <a:gdLst/>
            <a:ahLst/>
            <a:cxnLst/>
            <a:rect l="l" t="t" r="r" b="b"/>
            <a:pathLst>
              <a:path h="622935">
                <a:moveTo>
                  <a:pt x="0" y="0"/>
                </a:moveTo>
                <a:lnTo>
                  <a:pt x="0" y="622681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2371" y="2241423"/>
            <a:ext cx="1946275" cy="451484"/>
          </a:xfrm>
          <a:custGeom>
            <a:avLst/>
            <a:gdLst/>
            <a:ahLst/>
            <a:cxnLst/>
            <a:rect l="l" t="t" r="r" b="b"/>
            <a:pathLst>
              <a:path w="1946275" h="451485">
                <a:moveTo>
                  <a:pt x="1946147" y="0"/>
                </a:moveTo>
                <a:lnTo>
                  <a:pt x="0" y="451103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5077" y="1861186"/>
            <a:ext cx="114744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Help </a:t>
            </a:r>
            <a:r>
              <a:rPr sz="1400" b="1" spc="-15" dirty="0">
                <a:latin typeface="Calibri"/>
                <a:cs typeface="Calibri"/>
              </a:rPr>
              <a:t>tab: very  important </a:t>
            </a:r>
            <a:r>
              <a:rPr sz="1400" b="1" spc="-10" dirty="0">
                <a:latin typeface="Calibri"/>
                <a:cs typeface="Calibri"/>
              </a:rPr>
              <a:t>links  </a:t>
            </a:r>
            <a:r>
              <a:rPr sz="1400" b="1" spc="-20" dirty="0">
                <a:latin typeface="Calibri"/>
                <a:cs typeface="Calibri"/>
              </a:rPr>
              <a:t>to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help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96200" y="1625727"/>
            <a:ext cx="1977390" cy="25396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24800" y="4325316"/>
            <a:ext cx="1977390" cy="10441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4800" y="5517757"/>
            <a:ext cx="1977390" cy="992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17060" y="2853818"/>
            <a:ext cx="3279140" cy="490855"/>
          </a:xfrm>
          <a:custGeom>
            <a:avLst/>
            <a:gdLst/>
            <a:ahLst/>
            <a:cxnLst/>
            <a:rect l="l" t="t" r="r" b="b"/>
            <a:pathLst>
              <a:path w="3279140" h="490854">
                <a:moveTo>
                  <a:pt x="3163319" y="37787"/>
                </a:moveTo>
                <a:lnTo>
                  <a:pt x="0" y="452628"/>
                </a:lnTo>
                <a:lnTo>
                  <a:pt x="5079" y="490347"/>
                </a:lnTo>
                <a:lnTo>
                  <a:pt x="3168266" y="75506"/>
                </a:lnTo>
                <a:lnTo>
                  <a:pt x="3163319" y="37787"/>
                </a:lnTo>
                <a:close/>
              </a:path>
              <a:path w="3279140" h="490854">
                <a:moveTo>
                  <a:pt x="3260417" y="35306"/>
                </a:moveTo>
                <a:lnTo>
                  <a:pt x="3182239" y="35306"/>
                </a:lnTo>
                <a:lnTo>
                  <a:pt x="3187191" y="73025"/>
                </a:lnTo>
                <a:lnTo>
                  <a:pt x="3168266" y="75506"/>
                </a:lnTo>
                <a:lnTo>
                  <a:pt x="3173222" y="113284"/>
                </a:lnTo>
                <a:lnTo>
                  <a:pt x="3279140" y="41783"/>
                </a:lnTo>
                <a:lnTo>
                  <a:pt x="3260417" y="35306"/>
                </a:lnTo>
                <a:close/>
              </a:path>
              <a:path w="3279140" h="490854">
                <a:moveTo>
                  <a:pt x="3182239" y="35306"/>
                </a:moveTo>
                <a:lnTo>
                  <a:pt x="3163319" y="37787"/>
                </a:lnTo>
                <a:lnTo>
                  <a:pt x="3168266" y="75506"/>
                </a:lnTo>
                <a:lnTo>
                  <a:pt x="3187191" y="73025"/>
                </a:lnTo>
                <a:lnTo>
                  <a:pt x="3182239" y="35306"/>
                </a:lnTo>
                <a:close/>
              </a:path>
              <a:path w="3279140" h="490854">
                <a:moveTo>
                  <a:pt x="3158363" y="0"/>
                </a:moveTo>
                <a:lnTo>
                  <a:pt x="3163319" y="37787"/>
                </a:lnTo>
                <a:lnTo>
                  <a:pt x="3182239" y="35306"/>
                </a:lnTo>
                <a:lnTo>
                  <a:pt x="3260417" y="35306"/>
                </a:lnTo>
                <a:lnTo>
                  <a:pt x="3158363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7193" y="3563111"/>
            <a:ext cx="3739515" cy="1108710"/>
          </a:xfrm>
          <a:custGeom>
            <a:avLst/>
            <a:gdLst/>
            <a:ahLst/>
            <a:cxnLst/>
            <a:rect l="l" t="t" r="r" b="b"/>
            <a:pathLst>
              <a:path w="3739515" h="1108710">
                <a:moveTo>
                  <a:pt x="3623860" y="1071964"/>
                </a:moveTo>
                <a:lnTo>
                  <a:pt x="3613404" y="1108583"/>
                </a:lnTo>
                <a:lnTo>
                  <a:pt x="3739007" y="1085088"/>
                </a:lnTo>
                <a:lnTo>
                  <a:pt x="3730415" y="1077214"/>
                </a:lnTo>
                <a:lnTo>
                  <a:pt x="3642233" y="1077214"/>
                </a:lnTo>
                <a:lnTo>
                  <a:pt x="3623860" y="1071964"/>
                </a:lnTo>
                <a:close/>
              </a:path>
              <a:path w="3739515" h="1108710">
                <a:moveTo>
                  <a:pt x="3634302" y="1035396"/>
                </a:moveTo>
                <a:lnTo>
                  <a:pt x="3623860" y="1071964"/>
                </a:lnTo>
                <a:lnTo>
                  <a:pt x="3642233" y="1077214"/>
                </a:lnTo>
                <a:lnTo>
                  <a:pt x="3652647" y="1040638"/>
                </a:lnTo>
                <a:lnTo>
                  <a:pt x="3634302" y="1035396"/>
                </a:lnTo>
                <a:close/>
              </a:path>
              <a:path w="3739515" h="1108710">
                <a:moveTo>
                  <a:pt x="3644773" y="998727"/>
                </a:moveTo>
                <a:lnTo>
                  <a:pt x="3634302" y="1035396"/>
                </a:lnTo>
                <a:lnTo>
                  <a:pt x="3652647" y="1040638"/>
                </a:lnTo>
                <a:lnTo>
                  <a:pt x="3642233" y="1077214"/>
                </a:lnTo>
                <a:lnTo>
                  <a:pt x="3730415" y="1077214"/>
                </a:lnTo>
                <a:lnTo>
                  <a:pt x="3644773" y="998727"/>
                </a:lnTo>
                <a:close/>
              </a:path>
              <a:path w="3739515" h="1108710">
                <a:moveTo>
                  <a:pt x="10414" y="0"/>
                </a:moveTo>
                <a:lnTo>
                  <a:pt x="0" y="36575"/>
                </a:lnTo>
                <a:lnTo>
                  <a:pt x="3623860" y="1071964"/>
                </a:lnTo>
                <a:lnTo>
                  <a:pt x="3634302" y="1035396"/>
                </a:lnTo>
                <a:lnTo>
                  <a:pt x="1041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28415" y="3716401"/>
            <a:ext cx="4252595" cy="2297430"/>
          </a:xfrm>
          <a:custGeom>
            <a:avLst/>
            <a:gdLst/>
            <a:ahLst/>
            <a:cxnLst/>
            <a:rect l="l" t="t" r="r" b="b"/>
            <a:pathLst>
              <a:path w="4252595" h="2297429">
                <a:moveTo>
                  <a:pt x="4142888" y="2260042"/>
                </a:moveTo>
                <a:lnTo>
                  <a:pt x="4124833" y="2293645"/>
                </a:lnTo>
                <a:lnTo>
                  <a:pt x="4252595" y="2297404"/>
                </a:lnTo>
                <a:lnTo>
                  <a:pt x="4232639" y="2269109"/>
                </a:lnTo>
                <a:lnTo>
                  <a:pt x="4159758" y="2269109"/>
                </a:lnTo>
                <a:lnTo>
                  <a:pt x="4142888" y="2260042"/>
                </a:lnTo>
                <a:close/>
              </a:path>
              <a:path w="4252595" h="2297429">
                <a:moveTo>
                  <a:pt x="4160924" y="2226477"/>
                </a:moveTo>
                <a:lnTo>
                  <a:pt x="4142888" y="2260042"/>
                </a:lnTo>
                <a:lnTo>
                  <a:pt x="4159758" y="2269109"/>
                </a:lnTo>
                <a:lnTo>
                  <a:pt x="4177792" y="2235542"/>
                </a:lnTo>
                <a:lnTo>
                  <a:pt x="4160924" y="2226477"/>
                </a:lnTo>
                <a:close/>
              </a:path>
              <a:path w="4252595" h="2297429">
                <a:moveTo>
                  <a:pt x="4178935" y="2192959"/>
                </a:moveTo>
                <a:lnTo>
                  <a:pt x="4160924" y="2226477"/>
                </a:lnTo>
                <a:lnTo>
                  <a:pt x="4177792" y="2235542"/>
                </a:lnTo>
                <a:lnTo>
                  <a:pt x="4159758" y="2269109"/>
                </a:lnTo>
                <a:lnTo>
                  <a:pt x="4232639" y="2269109"/>
                </a:lnTo>
                <a:lnTo>
                  <a:pt x="4178935" y="2192959"/>
                </a:lnTo>
                <a:close/>
              </a:path>
              <a:path w="4252595" h="2297429">
                <a:moveTo>
                  <a:pt x="18034" y="0"/>
                </a:moveTo>
                <a:lnTo>
                  <a:pt x="0" y="33527"/>
                </a:lnTo>
                <a:lnTo>
                  <a:pt x="4142888" y="2260042"/>
                </a:lnTo>
                <a:lnTo>
                  <a:pt x="4160924" y="2226477"/>
                </a:lnTo>
                <a:lnTo>
                  <a:pt x="1803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ABF-F677-468C-B3EC-BAE138487FF0}" type="datetime3">
              <a:rPr lang="en-US" smtClean="0"/>
              <a:t>25 March 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R Package from </a:t>
            </a:r>
          </a:p>
          <a:p>
            <a:pPr lvl="1"/>
            <a:r>
              <a:rPr lang="en-US" dirty="0">
                <a:hlinkClick r:id="rId3"/>
              </a:rPr>
              <a:t>https://cran.r-project.org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Click </a:t>
            </a:r>
            <a:r>
              <a:rPr lang="en-US" dirty="0"/>
              <a:t>on the Windows specific link and </a:t>
            </a:r>
            <a:r>
              <a:rPr lang="en-US" dirty="0" smtClean="0"/>
              <a:t>finally </a:t>
            </a:r>
            <a:r>
              <a:rPr lang="en-US" dirty="0"/>
              <a:t>the download of an executable file </a:t>
            </a:r>
            <a:r>
              <a:rPr lang="en-US" dirty="0" smtClean="0"/>
              <a:t>R-3.x.x.exe.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  <a:p>
            <a:pPr lvl="1"/>
            <a:r>
              <a:rPr lang="en-US" dirty="0"/>
              <a:t>https://cran.r-project.org/bin/windows/base/R-3.5.3-win.exe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8DF6-1092-42E1-B871-2BA1A0655AFE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get help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</a:t>
            </a:r>
            <a:r>
              <a:rPr lang="en-US" dirty="0"/>
              <a:t>includes extensive facilities for accessing documentation and searching for help. </a:t>
            </a:r>
            <a:endParaRPr lang="en-US" dirty="0" smtClean="0"/>
          </a:p>
          <a:p>
            <a:r>
              <a:rPr lang="en-US" dirty="0"/>
              <a:t>R Help: help() and 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The help() function and ? help operator in R provide access to the documentation </a:t>
            </a:r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access documentation for the standard lm (linear model) function, for example, enter the command help(lm) or help("lm"), or ?lm or ?"lm" (i.e., the quotes are optional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You may also use the help() function to access information about a package in your library — for example, help(package="MASS") — which displays an index of available help pages for the package along with some other information.</a:t>
            </a:r>
            <a:endParaRPr lang="en-US" dirty="0" smtClean="0"/>
          </a:p>
          <a:p>
            <a:r>
              <a:rPr lang="en-US" dirty="0"/>
              <a:t>Help pages for functions usually include a section with executable examples illustrating how the functions work.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execute these examples in the current R session via the example() command: e.g., example(lm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DFDD-2286-4CA9-B35F-E32C6B96A725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R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on the official website of </a:t>
            </a:r>
            <a:r>
              <a:rPr lang="en-US" dirty="0" err="1"/>
              <a:t>RStudio</a:t>
            </a:r>
            <a:r>
              <a:rPr lang="en-US" dirty="0"/>
              <a:t>  - </a:t>
            </a:r>
            <a:r>
              <a:rPr lang="en-US" dirty="0">
                <a:hlinkClick r:id="rId3"/>
              </a:rPr>
              <a:t>https://www.rstudio.com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Go to www.rstudio.com and click on the "Download </a:t>
            </a:r>
            <a:r>
              <a:rPr lang="en-US" dirty="0" err="1"/>
              <a:t>RStudio</a:t>
            </a:r>
            <a:r>
              <a:rPr lang="en-US" dirty="0"/>
              <a:t>" button.</a:t>
            </a:r>
          </a:p>
          <a:p>
            <a:r>
              <a:rPr lang="en-US" dirty="0" smtClean="0"/>
              <a:t>Click </a:t>
            </a:r>
            <a:r>
              <a:rPr lang="en-US" dirty="0"/>
              <a:t>on "Download </a:t>
            </a:r>
            <a:r>
              <a:rPr lang="en-US" dirty="0" err="1"/>
              <a:t>RStudio</a:t>
            </a:r>
            <a:r>
              <a:rPr lang="en-US" dirty="0"/>
              <a:t> Desktop."</a:t>
            </a:r>
          </a:p>
          <a:p>
            <a:r>
              <a:rPr lang="en-US" dirty="0" smtClean="0"/>
              <a:t>Windows</a:t>
            </a:r>
            <a:r>
              <a:rPr lang="en-US" dirty="0"/>
              <a:t>: Click on the version recommended for your system, or the latest Windows version, and save the executable file.  Run the .exe file and follow the installation instructions.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download1.rstudio.org/RStudio-1.1.463.exe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62EA-C359-4F6C-8661-0F7550DE51CA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RStudio</a:t>
            </a:r>
            <a:r>
              <a:rPr lang="en-US" dirty="0"/>
              <a:t> open source and commercial Integrated Development Environment is the premier IDE for the R programming language</a:t>
            </a:r>
            <a:r>
              <a:rPr lang="en-US" dirty="0" smtClean="0"/>
              <a:t>.</a:t>
            </a:r>
          </a:p>
          <a:p>
            <a:r>
              <a:rPr lang="en-US" dirty="0" err="1"/>
              <a:t>RStudio</a:t>
            </a:r>
            <a:r>
              <a:rPr lang="en-US" dirty="0"/>
              <a:t> project already provides nearly all the desired features for an </a:t>
            </a:r>
            <a:r>
              <a:rPr lang="en-US" dirty="0" smtClean="0"/>
              <a:t>IDE, </a:t>
            </a:r>
            <a:r>
              <a:rPr lang="en-US" dirty="0"/>
              <a:t>making it easier and more productive to use R</a:t>
            </a:r>
            <a:r>
              <a:rPr lang="en-US" dirty="0" smtClean="0"/>
              <a:t>.</a:t>
            </a:r>
          </a:p>
          <a:p>
            <a:r>
              <a:rPr lang="en-US" dirty="0"/>
              <a:t>The main components of an IDE are all nicely integrated into a </a:t>
            </a:r>
            <a:r>
              <a:rPr lang="en-US" dirty="0" smtClean="0"/>
              <a:t>four-pane layout</a:t>
            </a:r>
          </a:p>
          <a:p>
            <a:pPr lvl="1"/>
            <a:r>
              <a:rPr lang="en-US" dirty="0" smtClean="0"/>
              <a:t>Console </a:t>
            </a:r>
            <a:r>
              <a:rPr lang="en-US" dirty="0"/>
              <a:t>for interactive R sessions. </a:t>
            </a:r>
            <a:r>
              <a:rPr lang="en-US" dirty="0" smtClean="0"/>
              <a:t>Location </a:t>
            </a:r>
            <a:r>
              <a:rPr lang="en-US" dirty="0"/>
              <a:t>were commands are entered and the output is printed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tabbed source-code </a:t>
            </a:r>
            <a:r>
              <a:rPr lang="en-US" dirty="0" smtClean="0"/>
              <a:t>editor. Its as built-in </a:t>
            </a:r>
            <a:r>
              <a:rPr lang="en-US" dirty="0"/>
              <a:t>text </a:t>
            </a:r>
            <a:r>
              <a:rPr lang="en-US" dirty="0" smtClean="0"/>
              <a:t>editor.</a:t>
            </a:r>
          </a:p>
          <a:p>
            <a:pPr lvl="1"/>
            <a:r>
              <a:rPr lang="en-US" dirty="0"/>
              <a:t>Environment </a:t>
            </a:r>
            <a:r>
              <a:rPr lang="en-US" dirty="0" smtClean="0"/>
              <a:t>&amp; History Tab</a:t>
            </a:r>
            <a:r>
              <a:rPr lang="en-US" dirty="0"/>
              <a:t>. </a:t>
            </a:r>
            <a:r>
              <a:rPr lang="en-US" dirty="0" smtClean="0"/>
              <a:t>It’s a interactive </a:t>
            </a:r>
            <a:r>
              <a:rPr lang="en-US" dirty="0"/>
              <a:t>list of loaded R objects and </a:t>
            </a:r>
            <a:r>
              <a:rPr lang="en-US" dirty="0" smtClean="0"/>
              <a:t>shows list </a:t>
            </a:r>
            <a:r>
              <a:rPr lang="en-US" dirty="0"/>
              <a:t>of key strokes entered into the </a:t>
            </a:r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Files, Plots, Package, Help:</a:t>
            </a:r>
          </a:p>
          <a:p>
            <a:pPr lvl="2"/>
            <a:r>
              <a:rPr lang="en-US" dirty="0"/>
              <a:t>Files: </a:t>
            </a:r>
            <a:r>
              <a:rPr lang="en-US" dirty="0" smtClean="0"/>
              <a:t>File </a:t>
            </a:r>
            <a:r>
              <a:rPr lang="en-US" dirty="0"/>
              <a:t>explorer to navigate </a:t>
            </a:r>
            <a:r>
              <a:rPr lang="en-US" dirty="0" smtClean="0"/>
              <a:t>folders</a:t>
            </a:r>
          </a:p>
          <a:p>
            <a:pPr lvl="2"/>
            <a:r>
              <a:rPr lang="en-US" dirty="0" smtClean="0"/>
              <a:t>Plots: Output </a:t>
            </a:r>
            <a:r>
              <a:rPr lang="en-US" dirty="0"/>
              <a:t>location for </a:t>
            </a:r>
            <a:r>
              <a:rPr lang="en-US" dirty="0" smtClean="0"/>
              <a:t>plots</a:t>
            </a:r>
          </a:p>
          <a:p>
            <a:pPr lvl="2"/>
            <a:r>
              <a:rPr lang="en-US" dirty="0" smtClean="0"/>
              <a:t>Packages: List </a:t>
            </a:r>
            <a:r>
              <a:rPr lang="en-US" dirty="0"/>
              <a:t>of installed </a:t>
            </a:r>
            <a:r>
              <a:rPr lang="en-US" dirty="0" smtClean="0"/>
              <a:t>packages</a:t>
            </a:r>
          </a:p>
          <a:p>
            <a:pPr lvl="2"/>
            <a:r>
              <a:rPr lang="en-US" dirty="0"/>
              <a:t>Help: </a:t>
            </a:r>
            <a:r>
              <a:rPr lang="en-US" dirty="0" smtClean="0"/>
              <a:t>Output </a:t>
            </a:r>
            <a:r>
              <a:rPr lang="en-US" dirty="0"/>
              <a:t>location for help commands and help search window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E355-0255-464A-8871-62FAAC5AF277}" type="datetime3">
              <a:rPr lang="en-US" smtClean="0"/>
              <a:t>25 March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CE1D-C2DE-4E81-BC70-2ED60AD7501B}" type="datetime3">
              <a:rPr lang="en-US" smtClean="0"/>
              <a:t>25 March 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415843"/>
            <a:ext cx="5084954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A</a:t>
            </a:r>
            <a:r>
              <a:rPr spc="-10" dirty="0"/>
              <a:t>GE</a:t>
            </a:r>
            <a:r>
              <a:rPr dirty="0"/>
              <a:t>N</a:t>
            </a:r>
            <a:r>
              <a:rPr spc="-75" dirty="0"/>
              <a:t>D</a:t>
            </a:r>
            <a:r>
              <a:rPr spc="-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10515600" cy="149528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pc="-15" dirty="0">
                <a:cs typeface="Calibri"/>
              </a:rPr>
              <a:t>History </a:t>
            </a:r>
            <a:r>
              <a:rPr lang="en-US" spc="-5" dirty="0">
                <a:cs typeface="Calibri"/>
              </a:rPr>
              <a:t>and </a:t>
            </a:r>
            <a:r>
              <a:rPr lang="en-US" spc="-10" dirty="0">
                <a:cs typeface="Calibri"/>
              </a:rPr>
              <a:t>evolution </a:t>
            </a:r>
            <a:r>
              <a:rPr lang="en-US" spc="-5" dirty="0">
                <a:cs typeface="Calibri"/>
              </a:rPr>
              <a:t>of</a:t>
            </a:r>
            <a:r>
              <a:rPr lang="en-US" spc="6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R</a:t>
            </a:r>
            <a:endParaRPr lang="en-US" dirty="0"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 smtClean="0"/>
              <a:t>Description </a:t>
            </a:r>
            <a:r>
              <a:rPr spc="-5" dirty="0"/>
              <a:t>of R</a:t>
            </a:r>
            <a:r>
              <a:rPr spc="25" dirty="0"/>
              <a:t> </a:t>
            </a:r>
            <a:r>
              <a:rPr spc="-15" dirty="0" smtClean="0"/>
              <a:t>interface</a:t>
            </a:r>
            <a:endParaRPr lang="en-US" spc="-15" dirty="0" smtClean="0"/>
          </a:p>
          <a:p>
            <a:pPr marL="356870" indent="-34417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spc="-10" dirty="0"/>
              <a:t>Description </a:t>
            </a:r>
            <a:r>
              <a:rPr lang="en-US" spc="-5" dirty="0"/>
              <a:t>of R</a:t>
            </a:r>
            <a:r>
              <a:rPr lang="en-US" spc="25" dirty="0"/>
              <a:t> </a:t>
            </a:r>
            <a:r>
              <a:rPr lang="en-US" spc="25" dirty="0" smtClean="0"/>
              <a:t>Studio </a:t>
            </a:r>
            <a:r>
              <a:rPr lang="en-US" spc="-15" dirty="0" smtClean="0"/>
              <a:t>interface</a:t>
            </a:r>
            <a:endParaRPr lang="en-US" spc="-15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7F9C-7237-4617-AA9F-44DF2E13C748}" type="datetime3">
              <a:rPr lang="en-US" smtClean="0"/>
              <a:t>25 March 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142974"/>
            <a:ext cx="7082246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76120">
              <a:spcBef>
                <a:spcPts val="185"/>
              </a:spcBef>
            </a:pP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Origin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Bell Labs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in the</a:t>
            </a:r>
            <a:r>
              <a:rPr sz="2400" b="1" spc="-1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F487C"/>
                </a:solidFill>
                <a:latin typeface="Calibri"/>
                <a:cs typeface="Calibri"/>
              </a:rPr>
              <a:t>1970’s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1099" y="504267"/>
            <a:ext cx="5287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35" dirty="0">
                <a:latin typeface="Calibri"/>
                <a:cs typeface="Calibri"/>
              </a:rPr>
              <a:t>HISTORY </a:t>
            </a:r>
            <a:r>
              <a:rPr sz="3200" b="1" spc="-5" dirty="0">
                <a:latin typeface="Calibri"/>
                <a:cs typeface="Calibri"/>
              </a:rPr>
              <a:t>AND </a:t>
            </a:r>
            <a:r>
              <a:rPr sz="3200" b="1" spc="-25" dirty="0">
                <a:latin typeface="Calibri"/>
                <a:cs typeface="Calibri"/>
              </a:rPr>
              <a:t>EVOLUTION </a:t>
            </a:r>
            <a:r>
              <a:rPr sz="3200" b="1" spc="-10" dirty="0">
                <a:latin typeface="Calibri"/>
                <a:cs typeface="Calibri"/>
              </a:rPr>
              <a:t>OF</a:t>
            </a:r>
            <a:r>
              <a:rPr sz="3200" b="1" spc="9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3184" y="1115568"/>
            <a:ext cx="722550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5793" y="2667000"/>
            <a:ext cx="2996818" cy="2357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44057" y="2895600"/>
            <a:ext cx="444500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34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1142974"/>
            <a:ext cx="6833744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851660">
              <a:spcBef>
                <a:spcPts val="185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 has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developed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from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the S</a:t>
            </a:r>
            <a:r>
              <a:rPr sz="2400" b="1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1099" y="504267"/>
            <a:ext cx="5287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3200" b="1" spc="-35" dirty="0">
                <a:latin typeface="Calibri"/>
                <a:cs typeface="Calibri"/>
              </a:rPr>
              <a:t>HISTORY </a:t>
            </a:r>
            <a:r>
              <a:rPr sz="3200" b="1" spc="-5" dirty="0">
                <a:latin typeface="Calibri"/>
                <a:cs typeface="Calibri"/>
              </a:rPr>
              <a:t>AND </a:t>
            </a:r>
            <a:r>
              <a:rPr sz="3200" b="1" spc="-25" dirty="0">
                <a:latin typeface="Calibri"/>
                <a:cs typeface="Calibri"/>
              </a:rPr>
              <a:t>EVOLUTION </a:t>
            </a:r>
            <a:r>
              <a:rPr sz="3200" b="1" spc="-10" dirty="0">
                <a:latin typeface="Calibri"/>
                <a:cs typeface="Calibri"/>
              </a:rPr>
              <a:t>OF</a:t>
            </a:r>
            <a:r>
              <a:rPr sz="3200" b="1" spc="9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3184" y="1115568"/>
            <a:ext cx="6885560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445" y="2154123"/>
            <a:ext cx="5808345" cy="2313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110"/>
              </a:spcBef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47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536700">
              <a:lnSpc>
                <a:spcPts val="4420"/>
              </a:lnSpc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4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137535">
              <a:lnSpc>
                <a:spcPts val="4280"/>
              </a:lnSpc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4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4580"/>
              </a:lnSpc>
            </a:pPr>
            <a:r>
              <a:rPr sz="4000" b="1" dirty="0">
                <a:latin typeface="Calibri"/>
                <a:cs typeface="Calibri"/>
              </a:rPr>
              <a:t>S</a:t>
            </a:r>
            <a:r>
              <a:rPr sz="4000" b="1" spc="-5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Version </a:t>
            </a:r>
            <a:r>
              <a:rPr sz="160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8631" y="2822448"/>
            <a:ext cx="8436864" cy="3148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3146" y="2849627"/>
            <a:ext cx="8234045" cy="2963545"/>
          </a:xfrm>
          <a:custGeom>
            <a:avLst/>
            <a:gdLst/>
            <a:ahLst/>
            <a:cxnLst/>
            <a:rect l="l" t="t" r="r" b="b"/>
            <a:pathLst>
              <a:path w="8234045" h="2963545">
                <a:moveTo>
                  <a:pt x="8161613" y="2929352"/>
                </a:moveTo>
                <a:lnTo>
                  <a:pt x="8114220" y="2938272"/>
                </a:lnTo>
                <a:lnTo>
                  <a:pt x="8109648" y="2944914"/>
                </a:lnTo>
                <a:lnTo>
                  <a:pt x="8111045" y="2951810"/>
                </a:lnTo>
                <a:lnTo>
                  <a:pt x="8112315" y="2958706"/>
                </a:lnTo>
                <a:lnTo>
                  <a:pt x="8118919" y="2963240"/>
                </a:lnTo>
                <a:lnTo>
                  <a:pt x="8214844" y="2945168"/>
                </a:lnTo>
                <a:lnTo>
                  <a:pt x="8206041" y="2945168"/>
                </a:lnTo>
                <a:lnTo>
                  <a:pt x="8161613" y="2929352"/>
                </a:lnTo>
                <a:close/>
              </a:path>
              <a:path w="8234045" h="2963545">
                <a:moveTo>
                  <a:pt x="8186409" y="2924686"/>
                </a:moveTo>
                <a:lnTo>
                  <a:pt x="8161613" y="2929352"/>
                </a:lnTo>
                <a:lnTo>
                  <a:pt x="8206041" y="2945168"/>
                </a:lnTo>
                <a:lnTo>
                  <a:pt x="8207425" y="2941332"/>
                </a:lnTo>
                <a:lnTo>
                  <a:pt x="8200453" y="2941332"/>
                </a:lnTo>
                <a:lnTo>
                  <a:pt x="8186409" y="2924686"/>
                </a:lnTo>
                <a:close/>
              </a:path>
              <a:path w="8234045" h="2963545">
                <a:moveTo>
                  <a:pt x="8150415" y="2851480"/>
                </a:moveTo>
                <a:lnTo>
                  <a:pt x="8139747" y="2860522"/>
                </a:lnTo>
                <a:lnTo>
                  <a:pt x="8139112" y="2868536"/>
                </a:lnTo>
                <a:lnTo>
                  <a:pt x="8143557" y="2873895"/>
                </a:lnTo>
                <a:lnTo>
                  <a:pt x="8170120" y="2905379"/>
                </a:lnTo>
                <a:lnTo>
                  <a:pt x="8214677" y="2921241"/>
                </a:lnTo>
                <a:lnTo>
                  <a:pt x="8206041" y="2945168"/>
                </a:lnTo>
                <a:lnTo>
                  <a:pt x="8214844" y="2945168"/>
                </a:lnTo>
                <a:lnTo>
                  <a:pt x="8233854" y="2941586"/>
                </a:lnTo>
                <a:lnTo>
                  <a:pt x="8162988" y="2857512"/>
                </a:lnTo>
                <a:lnTo>
                  <a:pt x="8158416" y="2852153"/>
                </a:lnTo>
                <a:lnTo>
                  <a:pt x="8150415" y="2851480"/>
                </a:lnTo>
                <a:close/>
              </a:path>
              <a:path w="8234045" h="2963545">
                <a:moveTo>
                  <a:pt x="8207819" y="2920657"/>
                </a:moveTo>
                <a:lnTo>
                  <a:pt x="8186409" y="2924686"/>
                </a:lnTo>
                <a:lnTo>
                  <a:pt x="8200453" y="2941332"/>
                </a:lnTo>
                <a:lnTo>
                  <a:pt x="8207819" y="2920657"/>
                </a:lnTo>
                <a:close/>
              </a:path>
              <a:path w="8234045" h="2963545">
                <a:moveTo>
                  <a:pt x="8213036" y="2920657"/>
                </a:moveTo>
                <a:lnTo>
                  <a:pt x="8207819" y="2920657"/>
                </a:lnTo>
                <a:lnTo>
                  <a:pt x="8200453" y="2941332"/>
                </a:lnTo>
                <a:lnTo>
                  <a:pt x="8207425" y="2941332"/>
                </a:lnTo>
                <a:lnTo>
                  <a:pt x="8214677" y="2921241"/>
                </a:lnTo>
                <a:lnTo>
                  <a:pt x="8213036" y="2920657"/>
                </a:lnTo>
                <a:close/>
              </a:path>
              <a:path w="8234045" h="2963545">
                <a:moveTo>
                  <a:pt x="8509" y="0"/>
                </a:moveTo>
                <a:lnTo>
                  <a:pt x="0" y="24002"/>
                </a:lnTo>
                <a:lnTo>
                  <a:pt x="8161613" y="2929352"/>
                </a:lnTo>
                <a:lnTo>
                  <a:pt x="8186409" y="2924686"/>
                </a:lnTo>
                <a:lnTo>
                  <a:pt x="8170120" y="2905379"/>
                </a:lnTo>
                <a:lnTo>
                  <a:pt x="8509" y="0"/>
                </a:lnTo>
                <a:close/>
              </a:path>
              <a:path w="8234045" h="2963545">
                <a:moveTo>
                  <a:pt x="8170120" y="2905379"/>
                </a:moveTo>
                <a:lnTo>
                  <a:pt x="8186409" y="2924686"/>
                </a:lnTo>
                <a:lnTo>
                  <a:pt x="8207819" y="2920657"/>
                </a:lnTo>
                <a:lnTo>
                  <a:pt x="8213036" y="2920657"/>
                </a:lnTo>
                <a:lnTo>
                  <a:pt x="8170120" y="2905379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41639" y="4113607"/>
            <a:ext cx="1539748" cy="1168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2170" y="4302510"/>
            <a:ext cx="3850004" cy="9404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spcBef>
                <a:spcPts val="1305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Developed 30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years ago for</a:t>
            </a:r>
            <a:r>
              <a:rPr sz="2000" b="1" spc="1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research</a:t>
            </a:r>
            <a:endParaRPr sz="2000">
              <a:latin typeface="Calibri"/>
              <a:cs typeface="Calibri"/>
            </a:endParaRPr>
          </a:p>
          <a:p>
            <a:pPr marL="12700">
              <a:spcBef>
                <a:spcPts val="1200"/>
              </a:spcBef>
            </a:pP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applied </a:t>
            </a:r>
            <a:r>
              <a:rPr sz="2000" b="1" spc="-15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high-tech</a:t>
            </a:r>
            <a:r>
              <a:rPr sz="2000" b="1" spc="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F487C"/>
                </a:solidFill>
                <a:latin typeface="Calibri"/>
                <a:cs typeface="Calibri"/>
              </a:rPr>
              <a:t>industry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8207-F314-473A-9481-B62AFC68E72F}" type="datetime3">
              <a:rPr lang="en-US" smtClean="0"/>
              <a:t>25 March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960" y="1168216"/>
            <a:ext cx="8305800" cy="397545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R="438150" algn="ctr">
              <a:spcBef>
                <a:spcPts val="220"/>
              </a:spcBef>
            </a:pP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console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3184" y="381671"/>
            <a:ext cx="6700012" cy="688650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759567" y="1093197"/>
            <a:ext cx="8409432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9903" y="1719542"/>
            <a:ext cx="8148447" cy="436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4814" y="4149852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6125" y="3704845"/>
            <a:ext cx="549275" cy="600075"/>
          </a:xfrm>
          <a:custGeom>
            <a:avLst/>
            <a:gdLst/>
            <a:ahLst/>
            <a:cxnLst/>
            <a:rect l="l" t="t" r="r" b="b"/>
            <a:pathLst>
              <a:path w="549275" h="600075">
                <a:moveTo>
                  <a:pt x="548690" y="599820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1866" y="4167885"/>
            <a:ext cx="866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desktop  shortcut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40268" y="2624454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78778" y="2931667"/>
            <a:ext cx="1261745" cy="300990"/>
          </a:xfrm>
          <a:custGeom>
            <a:avLst/>
            <a:gdLst/>
            <a:ahLst/>
            <a:cxnLst/>
            <a:rect l="l" t="t" r="r" b="b"/>
            <a:pathLst>
              <a:path w="1261745" h="300989">
                <a:moveTo>
                  <a:pt x="1261491" y="0"/>
                </a:moveTo>
                <a:lnTo>
                  <a:pt x="0" y="300736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48803" y="2641854"/>
            <a:ext cx="111696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spc="-5" dirty="0">
                <a:latin typeface="Calibri"/>
                <a:cs typeface="Calibri"/>
              </a:rPr>
              <a:t>RGui: 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basic</a:t>
            </a:r>
            <a:endParaRPr sz="1600">
              <a:latin typeface="Calibri"/>
              <a:cs typeface="Calibri"/>
            </a:endParaRPr>
          </a:p>
          <a:p>
            <a:pPr marL="12700"/>
            <a:r>
              <a:rPr sz="1600" b="1" spc="-10" dirty="0">
                <a:latin typeface="Calibri"/>
                <a:cs typeface="Calibri"/>
              </a:rPr>
              <a:t>interface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52790" y="4572762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19316" y="5026786"/>
            <a:ext cx="1133475" cy="330200"/>
          </a:xfrm>
          <a:custGeom>
            <a:avLst/>
            <a:gdLst/>
            <a:ahLst/>
            <a:cxnLst/>
            <a:rect l="l" t="t" r="r" b="b"/>
            <a:pathLst>
              <a:path w="1133475" h="330200">
                <a:moveTo>
                  <a:pt x="1133475" y="0"/>
                </a:moveTo>
                <a:lnTo>
                  <a:pt x="0" y="32981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05698" y="4491051"/>
            <a:ext cx="1144270" cy="1002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spcBef>
                <a:spcPts val="110"/>
              </a:spcBef>
            </a:pPr>
            <a:r>
              <a:rPr sz="1600" b="1" dirty="0">
                <a:latin typeface="Calibri"/>
                <a:cs typeface="Calibri"/>
              </a:rPr>
              <a:t>R command  </a:t>
            </a:r>
            <a:r>
              <a:rPr sz="1600" b="1" spc="-5" dirty="0">
                <a:latin typeface="Calibri"/>
                <a:cs typeface="Calibri"/>
              </a:rPr>
              <a:t>line </a:t>
            </a:r>
            <a:r>
              <a:rPr sz="1600" b="1" dirty="0">
                <a:latin typeface="Calibri"/>
                <a:cs typeface="Calibri"/>
              </a:rPr>
              <a:t>(space</a:t>
            </a:r>
            <a:r>
              <a:rPr sz="1600" b="1" spc="-114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  </a:t>
            </a:r>
            <a:r>
              <a:rPr sz="1600" b="1" spc="-10" dirty="0">
                <a:latin typeface="Calibri"/>
                <a:cs typeface="Calibri"/>
              </a:rPr>
              <a:t>write  </a:t>
            </a:r>
            <a:r>
              <a:rPr sz="1600" b="1" spc="-5" dirty="0">
                <a:latin typeface="Calibri"/>
                <a:cs typeface="Calibri"/>
              </a:rPr>
              <a:t>instructions)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C24BE-DCB8-4947-ACAF-327690C84BB0}" type="datetime3">
              <a:rPr lang="en-US" smtClean="0"/>
              <a:t>25 March 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8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839724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650" y="1146533"/>
            <a:ext cx="8305800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3500" algn="ctr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File</a:t>
            </a:r>
            <a:r>
              <a:rPr sz="2400" b="1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711834" y="1072451"/>
            <a:ext cx="840943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7401" y="1752550"/>
            <a:ext cx="5920359" cy="4692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8818" y="259080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3976" y="2720340"/>
            <a:ext cx="4705350" cy="368935"/>
          </a:xfrm>
          <a:custGeom>
            <a:avLst/>
            <a:gdLst/>
            <a:ahLst/>
            <a:cxnLst/>
            <a:rect l="l" t="t" r="r" b="b"/>
            <a:pathLst>
              <a:path w="4705350" h="368935">
                <a:moveTo>
                  <a:pt x="4704842" y="368935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76081" y="2558289"/>
            <a:ext cx="169037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spc="-5" dirty="0">
                <a:latin typeface="Calibri"/>
                <a:cs typeface="Calibri"/>
              </a:rPr>
              <a:t>File </a:t>
            </a:r>
            <a:r>
              <a:rPr sz="1600" b="1" spc="-10" dirty="0">
                <a:latin typeface="Calibri"/>
                <a:cs typeface="Calibri"/>
              </a:rPr>
              <a:t>tab: </a:t>
            </a:r>
            <a:r>
              <a:rPr sz="1600" b="1" dirty="0">
                <a:latin typeface="Calibri"/>
                <a:cs typeface="Calibri"/>
              </a:rPr>
              <a:t>Usual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basic  and </a:t>
            </a:r>
            <a:r>
              <a:rPr sz="1600" b="1" spc="-5" dirty="0">
                <a:latin typeface="Calibri"/>
                <a:cs typeface="Calibri"/>
              </a:rPr>
              <a:t>general  operations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9033D-681E-465D-AE8A-40E14588581F}" type="datetime3">
              <a:rPr lang="en-US" smtClean="0"/>
              <a:t>25 March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69450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6899366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4769" algn="ctr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Edit</a:t>
            </a:r>
            <a:r>
              <a:rPr sz="2400" b="1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695118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12485" y="5091494"/>
            <a:ext cx="3375279" cy="650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801" y="2050795"/>
            <a:ext cx="2000377" cy="1924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8357" y="2375407"/>
            <a:ext cx="0" cy="432434"/>
          </a:xfrm>
          <a:custGeom>
            <a:avLst/>
            <a:gdLst/>
            <a:ahLst/>
            <a:cxnLst/>
            <a:rect l="l" t="t" r="r" b="b"/>
            <a:pathLst>
              <a:path h="432435">
                <a:moveTo>
                  <a:pt x="0" y="0"/>
                </a:moveTo>
                <a:lnTo>
                  <a:pt x="0" y="432053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7796" y="2754757"/>
            <a:ext cx="941069" cy="199390"/>
          </a:xfrm>
          <a:custGeom>
            <a:avLst/>
            <a:gdLst/>
            <a:ahLst/>
            <a:cxnLst/>
            <a:rect l="l" t="t" r="r" b="b"/>
            <a:pathLst>
              <a:path w="941070" h="199389">
                <a:moveTo>
                  <a:pt x="940562" y="0"/>
                </a:moveTo>
                <a:lnTo>
                  <a:pt x="0" y="199262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95747" y="2198624"/>
            <a:ext cx="120269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600" b="1" spc="-10" dirty="0">
                <a:latin typeface="Calibri"/>
                <a:cs typeface="Calibri"/>
              </a:rPr>
              <a:t>Edit tab: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basic  and </a:t>
            </a:r>
            <a:r>
              <a:rPr sz="1600" b="1" spc="-5" dirty="0">
                <a:latin typeface="Calibri"/>
                <a:cs typeface="Calibri"/>
              </a:rPr>
              <a:t>general  editing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98359" y="2648205"/>
            <a:ext cx="2281682" cy="12404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1904" y="3235579"/>
            <a:ext cx="1308100" cy="264160"/>
          </a:xfrm>
          <a:custGeom>
            <a:avLst/>
            <a:gdLst/>
            <a:ahLst/>
            <a:cxnLst/>
            <a:rect l="l" t="t" r="r" b="b"/>
            <a:pathLst>
              <a:path w="1308100" h="264160">
                <a:moveTo>
                  <a:pt x="1176020" y="0"/>
                </a:moveTo>
                <a:lnTo>
                  <a:pt x="1176020" y="65912"/>
                </a:lnTo>
                <a:lnTo>
                  <a:pt x="0" y="65912"/>
                </a:lnTo>
                <a:lnTo>
                  <a:pt x="0" y="197993"/>
                </a:lnTo>
                <a:lnTo>
                  <a:pt x="1176020" y="197993"/>
                </a:lnTo>
                <a:lnTo>
                  <a:pt x="1176020" y="263906"/>
                </a:lnTo>
                <a:lnTo>
                  <a:pt x="1308100" y="131953"/>
                </a:lnTo>
                <a:lnTo>
                  <a:pt x="1176020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81904" y="3235579"/>
            <a:ext cx="1308100" cy="264160"/>
          </a:xfrm>
          <a:custGeom>
            <a:avLst/>
            <a:gdLst/>
            <a:ahLst/>
            <a:cxnLst/>
            <a:rect l="l" t="t" r="r" b="b"/>
            <a:pathLst>
              <a:path w="1308100" h="264160">
                <a:moveTo>
                  <a:pt x="0" y="65912"/>
                </a:moveTo>
                <a:lnTo>
                  <a:pt x="1176020" y="65912"/>
                </a:lnTo>
                <a:lnTo>
                  <a:pt x="1176020" y="0"/>
                </a:lnTo>
                <a:lnTo>
                  <a:pt x="1308100" y="131953"/>
                </a:lnTo>
                <a:lnTo>
                  <a:pt x="1176020" y="263906"/>
                </a:lnTo>
                <a:lnTo>
                  <a:pt x="1176020" y="197993"/>
                </a:lnTo>
                <a:lnTo>
                  <a:pt x="0" y="197993"/>
                </a:lnTo>
                <a:lnTo>
                  <a:pt x="0" y="65912"/>
                </a:lnTo>
                <a:close/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4735" y="5125466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10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34736" y="5411723"/>
            <a:ext cx="512445" cy="8890"/>
          </a:xfrm>
          <a:custGeom>
            <a:avLst/>
            <a:gdLst/>
            <a:ahLst/>
            <a:cxnLst/>
            <a:rect l="l" t="t" r="r" b="b"/>
            <a:pathLst>
              <a:path w="512445" h="8889">
                <a:moveTo>
                  <a:pt x="0" y="0"/>
                </a:moveTo>
                <a:lnTo>
                  <a:pt x="511937" y="8381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7639" y="5179009"/>
            <a:ext cx="10325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latin typeface="Calibri"/>
                <a:cs typeface="Calibri"/>
              </a:rPr>
              <a:t>Results of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/>
            <a:r>
              <a:rPr sz="1400" b="1" spc="-20" dirty="0">
                <a:latin typeface="Calibri"/>
                <a:cs typeface="Calibri"/>
              </a:rPr>
              <a:t>data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editor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39201" y="3975480"/>
            <a:ext cx="264160" cy="654050"/>
          </a:xfrm>
          <a:custGeom>
            <a:avLst/>
            <a:gdLst/>
            <a:ahLst/>
            <a:cxnLst/>
            <a:rect l="l" t="t" r="r" b="b"/>
            <a:pathLst>
              <a:path w="264159" h="654050">
                <a:moveTo>
                  <a:pt x="263905" y="522097"/>
                </a:moveTo>
                <a:lnTo>
                  <a:pt x="0" y="522097"/>
                </a:lnTo>
                <a:lnTo>
                  <a:pt x="131952" y="654050"/>
                </a:lnTo>
                <a:lnTo>
                  <a:pt x="263905" y="522097"/>
                </a:lnTo>
                <a:close/>
              </a:path>
              <a:path w="264159" h="654050">
                <a:moveTo>
                  <a:pt x="197993" y="0"/>
                </a:moveTo>
                <a:lnTo>
                  <a:pt x="65913" y="0"/>
                </a:lnTo>
                <a:lnTo>
                  <a:pt x="65913" y="522097"/>
                </a:lnTo>
                <a:lnTo>
                  <a:pt x="197993" y="522097"/>
                </a:lnTo>
                <a:lnTo>
                  <a:pt x="197993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9201" y="3975480"/>
            <a:ext cx="264160" cy="654050"/>
          </a:xfrm>
          <a:custGeom>
            <a:avLst/>
            <a:gdLst/>
            <a:ahLst/>
            <a:cxnLst/>
            <a:rect l="l" t="t" r="r" b="b"/>
            <a:pathLst>
              <a:path w="264159" h="654050">
                <a:moveTo>
                  <a:pt x="197993" y="0"/>
                </a:moveTo>
                <a:lnTo>
                  <a:pt x="197993" y="522097"/>
                </a:lnTo>
                <a:lnTo>
                  <a:pt x="263905" y="522097"/>
                </a:lnTo>
                <a:lnTo>
                  <a:pt x="131952" y="654050"/>
                </a:lnTo>
                <a:lnTo>
                  <a:pt x="0" y="522097"/>
                </a:lnTo>
                <a:lnTo>
                  <a:pt x="65913" y="522097"/>
                </a:lnTo>
                <a:lnTo>
                  <a:pt x="65913" y="0"/>
                </a:lnTo>
                <a:lnTo>
                  <a:pt x="197993" y="0"/>
                </a:lnTo>
                <a:close/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45193" y="1811655"/>
            <a:ext cx="0" cy="573405"/>
          </a:xfrm>
          <a:custGeom>
            <a:avLst/>
            <a:gdLst/>
            <a:ahLst/>
            <a:cxnLst/>
            <a:rect l="l" t="t" r="r" b="b"/>
            <a:pathLst>
              <a:path h="573405">
                <a:moveTo>
                  <a:pt x="0" y="0"/>
                </a:moveTo>
                <a:lnTo>
                  <a:pt x="0" y="573151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66531" y="1983740"/>
            <a:ext cx="478790" cy="1202055"/>
          </a:xfrm>
          <a:custGeom>
            <a:avLst/>
            <a:gdLst/>
            <a:ahLst/>
            <a:cxnLst/>
            <a:rect l="l" t="t" r="r" b="b"/>
            <a:pathLst>
              <a:path w="478790" h="1202055">
                <a:moveTo>
                  <a:pt x="478663" y="0"/>
                </a:moveTo>
                <a:lnTo>
                  <a:pt x="0" y="1202055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84894" y="1756995"/>
            <a:ext cx="105346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Data </a:t>
            </a:r>
            <a:r>
              <a:rPr sz="1400" b="1" spc="-15" dirty="0">
                <a:latin typeface="Calibri"/>
                <a:cs typeface="Calibri"/>
              </a:rPr>
              <a:t>editor:  entering </a:t>
            </a:r>
            <a:r>
              <a:rPr sz="1400" b="1" spc="-10" dirty="0">
                <a:latin typeface="Calibri"/>
                <a:cs typeface="Calibri"/>
              </a:rPr>
              <a:t>the  </a:t>
            </a:r>
            <a:r>
              <a:rPr sz="1400" b="1" spc="-15" dirty="0">
                <a:latin typeface="Calibri"/>
                <a:cs typeface="Calibri"/>
              </a:rPr>
              <a:t>object’s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name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C09-9EE0-4BEB-8D30-377F66195B33}" type="datetime3">
              <a:rPr lang="en-US" smtClean="0"/>
              <a:t>25 March 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677011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6724396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2230" algn="ctr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View</a:t>
            </a:r>
            <a:r>
              <a:rPr sz="24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9279" y="415843"/>
            <a:ext cx="6770117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6776212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1752549"/>
            <a:ext cx="4244340" cy="431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6990" y="2590801"/>
            <a:ext cx="0" cy="789305"/>
          </a:xfrm>
          <a:custGeom>
            <a:avLst/>
            <a:gdLst/>
            <a:ahLst/>
            <a:cxnLst/>
            <a:rect l="l" t="t" r="r" b="b"/>
            <a:pathLst>
              <a:path h="789304">
                <a:moveTo>
                  <a:pt x="0" y="0"/>
                </a:moveTo>
                <a:lnTo>
                  <a:pt x="0" y="789177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49674" y="2516633"/>
            <a:ext cx="2917825" cy="620395"/>
          </a:xfrm>
          <a:custGeom>
            <a:avLst/>
            <a:gdLst/>
            <a:ahLst/>
            <a:cxnLst/>
            <a:rect l="l" t="t" r="r" b="b"/>
            <a:pathLst>
              <a:path w="2917825" h="620394">
                <a:moveTo>
                  <a:pt x="2917316" y="620394"/>
                </a:moveTo>
                <a:lnTo>
                  <a:pt x="0" y="0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53299" y="2644598"/>
            <a:ext cx="133159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400" b="1" spc="-15" dirty="0">
                <a:latin typeface="Calibri"/>
                <a:cs typeface="Calibri"/>
              </a:rPr>
              <a:t>View tab: viewing  </a:t>
            </a:r>
            <a:r>
              <a:rPr sz="1400" b="1" spc="-25" dirty="0">
                <a:latin typeface="Calibri"/>
                <a:cs typeface="Calibri"/>
              </a:rPr>
              <a:t>Toolbar </a:t>
            </a:r>
            <a:r>
              <a:rPr sz="1400" b="1" spc="-15" dirty="0">
                <a:latin typeface="Calibri"/>
                <a:cs typeface="Calibri"/>
              </a:rPr>
              <a:t>and/or  Status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07F2-CF3B-4419-A53B-60D191B47BE6}" type="datetime3">
              <a:rPr lang="en-US" smtClean="0"/>
              <a:t>25 March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9279" y="1039367"/>
            <a:ext cx="7163435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5000" y="1142974"/>
            <a:ext cx="7065898" cy="393056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66040" algn="ctr">
              <a:spcBef>
                <a:spcPts val="185"/>
              </a:spcBef>
            </a:pP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RGui </a:t>
            </a:r>
            <a:r>
              <a:rPr sz="2400" b="1" spc="-5" dirty="0">
                <a:solidFill>
                  <a:srgbClr val="1F487C"/>
                </a:solidFill>
                <a:latin typeface="Calibri"/>
                <a:cs typeface="Calibri"/>
              </a:rPr>
              <a:t>menu: Misc</a:t>
            </a:r>
            <a:r>
              <a:rPr sz="24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487C"/>
                </a:solidFill>
                <a:latin typeface="Calibri"/>
                <a:cs typeface="Calibri"/>
              </a:rPr>
              <a:t>tab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8903" y="415843"/>
            <a:ext cx="6730493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DESCRIPTION OF </a:t>
            </a:r>
            <a:r>
              <a:rPr spc="-5" dirty="0"/>
              <a:t>R</a:t>
            </a:r>
            <a:r>
              <a:rPr spc="-10" dirty="0"/>
              <a:t> </a:t>
            </a:r>
            <a:r>
              <a:rPr spc="-3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1853184" y="1115568"/>
            <a:ext cx="7117714" cy="563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1184" y="1732293"/>
            <a:ext cx="4677791" cy="4099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070" y="2308733"/>
            <a:ext cx="0" cy="723265"/>
          </a:xfrm>
          <a:custGeom>
            <a:avLst/>
            <a:gdLst/>
            <a:ahLst/>
            <a:cxnLst/>
            <a:rect l="l" t="t" r="r" b="b"/>
            <a:pathLst>
              <a:path h="723264">
                <a:moveTo>
                  <a:pt x="0" y="0"/>
                </a:moveTo>
                <a:lnTo>
                  <a:pt x="0" y="723138"/>
                </a:lnTo>
              </a:path>
            </a:pathLst>
          </a:custGeom>
          <a:ln w="25400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97548" y="2627884"/>
            <a:ext cx="1764030" cy="111125"/>
          </a:xfrm>
          <a:custGeom>
            <a:avLst/>
            <a:gdLst/>
            <a:ahLst/>
            <a:cxnLst/>
            <a:rect l="l" t="t" r="r" b="b"/>
            <a:pathLst>
              <a:path w="1764029" h="111125">
                <a:moveTo>
                  <a:pt x="1763522" y="0"/>
                </a:moveTo>
                <a:lnTo>
                  <a:pt x="0" y="110998"/>
                </a:lnTo>
              </a:path>
            </a:pathLst>
          </a:custGeom>
          <a:ln w="25399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58098" y="2329434"/>
            <a:ext cx="81280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sz="1400" b="1" spc="-10" dirty="0">
                <a:latin typeface="Calibri"/>
                <a:cs typeface="Calibri"/>
              </a:rPr>
              <a:t>Misc </a:t>
            </a:r>
            <a:r>
              <a:rPr sz="1400" b="1" spc="-15" dirty="0">
                <a:latin typeface="Calibri"/>
                <a:cs typeface="Calibri"/>
              </a:rPr>
              <a:t>tab:  </a:t>
            </a:r>
            <a:r>
              <a:rPr sz="1400" b="1" spc="-20" dirty="0">
                <a:latin typeface="Calibri"/>
                <a:cs typeface="Calibri"/>
              </a:rPr>
              <a:t>diverse  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spc="-20" dirty="0">
                <a:latin typeface="Calibri"/>
                <a:cs typeface="Calibri"/>
              </a:rPr>
              <a:t>ra</a:t>
            </a:r>
            <a:r>
              <a:rPr sz="1400" b="1" spc="-5" dirty="0">
                <a:latin typeface="Calibri"/>
                <a:cs typeface="Calibri"/>
              </a:rPr>
              <a:t>t</a:t>
            </a:r>
            <a:r>
              <a:rPr sz="1400" b="1" spc="-15" dirty="0">
                <a:latin typeface="Calibri"/>
                <a:cs typeface="Calibri"/>
              </a:rPr>
              <a:t>i</a:t>
            </a:r>
            <a:r>
              <a:rPr sz="1400" b="1" spc="-10" dirty="0">
                <a:latin typeface="Calibri"/>
                <a:cs typeface="Calibri"/>
              </a:rPr>
              <a:t>o</a:t>
            </a:r>
            <a:r>
              <a:rPr sz="1400" b="1" spc="-5" dirty="0">
                <a:latin typeface="Calibri"/>
                <a:cs typeface="Calibri"/>
              </a:rPr>
              <a:t>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7447-DB8A-4B0B-896E-40E067CD0C8E}" type="datetime3">
              <a:rPr lang="en-US" smtClean="0"/>
              <a:t>25 March 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2098</TotalTime>
  <Words>780</Words>
  <Application>Microsoft Office PowerPoint</Application>
  <PresentationFormat>Widescreen</PresentationFormat>
  <Paragraphs>143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DESCRIPTION OF R INTERFACE</vt:lpstr>
      <vt:lpstr>Installing R</vt:lpstr>
      <vt:lpstr>How to get help in R</vt:lpstr>
      <vt:lpstr>Installing R Studio</vt:lpstr>
      <vt:lpstr>R Studio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</dc:creator>
  <cp:lastModifiedBy>Atin</cp:lastModifiedBy>
  <cp:revision>193</cp:revision>
  <dcterms:created xsi:type="dcterms:W3CDTF">2017-07-06T18:01:39Z</dcterms:created>
  <dcterms:modified xsi:type="dcterms:W3CDTF">2019-03-25T14:15:41Z</dcterms:modified>
</cp:coreProperties>
</file>