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98" r:id="rId2"/>
    <p:sldId id="333" r:id="rId3"/>
    <p:sldId id="334" r:id="rId4"/>
    <p:sldId id="305" r:id="rId5"/>
    <p:sldId id="312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29" r:id="rId19"/>
    <p:sldId id="31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CEB75-A7B7-44FB-AE2F-A7B25015532F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422A9-9893-4257-BBD9-1C1883760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56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Can a Variable</a:t>
            </a:r>
            <a:r>
              <a:rPr lang="en-US" baseline="0" dirty="0" smtClean="0"/>
              <a:t> name in R be started with a number?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How many ways are there in R to store a value in a variable?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What is the basic difference between Print and Cat function?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455BE-77C8-4EAD-AEFF-11123CFD04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80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Which parameter is</a:t>
            </a:r>
            <a:r>
              <a:rPr lang="en-US" baseline="0" dirty="0" smtClean="0"/>
              <a:t> used to assign the ID variable to Row Names?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What will be behavior if we do not specify the ID variable while importing from the CSV file?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What is the function to write the data frame to CSV file?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455BE-77C8-4EAD-AEFF-11123CFD04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73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Which package we need to install before reading</a:t>
            </a:r>
            <a:r>
              <a:rPr lang="en-US" baseline="0" dirty="0" smtClean="0"/>
              <a:t> data from the excel file?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How to install and import the package?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What is the function to set the current working directory?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An excel file has multiple sheets, when we import from an excel file, how it will figure out from which sheet the data is to be imported? Specify both the ways.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455BE-77C8-4EAD-AEFF-11123CFD04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27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Which 2 functions </a:t>
            </a:r>
            <a:r>
              <a:rPr lang="en-US" baseline="0" dirty="0" smtClean="0"/>
              <a:t> can be used to specify the column names of the data frame?</a:t>
            </a:r>
          </a:p>
          <a:p>
            <a:pPr marL="228600" indent="-228600">
              <a:buFont typeface="+mj-lt"/>
              <a:buAutoNum type="arabicPeriod"/>
            </a:pPr>
            <a:endParaRPr lang="en-US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Which function</a:t>
            </a:r>
            <a:r>
              <a:rPr lang="en-US" baseline="0" dirty="0" smtClean="0"/>
              <a:t> can be used to specify the row names of the data frame?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455BE-77C8-4EAD-AEFF-11123CFD04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66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How to get first and second row and all columns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How to get second Row and 2nd and third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455BE-77C8-4EAD-AEFF-11123CFD04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81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455BE-77C8-4EAD-AEFF-11123CFD04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82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Can we create a vector of logical values?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455BE-77C8-4EAD-AEFF-11123CFD04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21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In vector we</a:t>
            </a:r>
            <a:r>
              <a:rPr lang="en-US" baseline="0" dirty="0" smtClean="0"/>
              <a:t> can use only index position number to access the values? True/ False?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What command is used to assign the labels to the vector’s individual values?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455BE-77C8-4EAD-AEFF-11123CFD04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32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In Matrix we can store data of different</a:t>
            </a:r>
            <a:r>
              <a:rPr lang="en-US" baseline="0" dirty="0" smtClean="0"/>
              <a:t> data type. True / False?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What is the use of </a:t>
            </a:r>
            <a:r>
              <a:rPr lang="en-US" dirty="0" err="1" smtClean="0"/>
              <a:t>nrow</a:t>
            </a:r>
            <a:r>
              <a:rPr lang="en-US" dirty="0" smtClean="0"/>
              <a:t> parameter in Matrix?</a:t>
            </a:r>
          </a:p>
          <a:p>
            <a:pPr marL="228600" indent="-228600">
              <a:buFont typeface="+mj-lt"/>
              <a:buAutoNum type="arabicPeriod"/>
            </a:pPr>
            <a:endParaRPr lang="en-US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What is the use of </a:t>
            </a:r>
            <a:r>
              <a:rPr lang="en-US" dirty="0" err="1" smtClean="0"/>
              <a:t>byrow</a:t>
            </a:r>
            <a:r>
              <a:rPr lang="en-US" dirty="0" smtClean="0"/>
              <a:t> parameter in Matrix?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455BE-77C8-4EAD-AEFF-11123CFD04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74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In matrix named Mat,</a:t>
            </a:r>
            <a:r>
              <a:rPr lang="en-US" baseline="0" dirty="0" smtClean="0"/>
              <a:t> how to access the component at 3</a:t>
            </a:r>
            <a:r>
              <a:rPr lang="en-US" baseline="30000" dirty="0" smtClean="0"/>
              <a:t>rd</a:t>
            </a:r>
            <a:r>
              <a:rPr lang="en-US" baseline="0" dirty="0" smtClean="0"/>
              <a:t> row, 6 column?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In matrix named Mat,</a:t>
            </a:r>
            <a:r>
              <a:rPr lang="en-US" baseline="0" dirty="0" smtClean="0"/>
              <a:t> how to access the entire 3</a:t>
            </a:r>
            <a:r>
              <a:rPr lang="en-US" baseline="30000" dirty="0" smtClean="0"/>
              <a:t>rd</a:t>
            </a:r>
            <a:r>
              <a:rPr lang="en-US" baseline="0" dirty="0" smtClean="0"/>
              <a:t> row?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In matrix named Mat,</a:t>
            </a:r>
            <a:r>
              <a:rPr lang="en-US" baseline="0" dirty="0" smtClean="0"/>
              <a:t> how to access the entire 4th col?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455BE-77C8-4EAD-AEFF-11123CFD04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29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err="1" smtClean="0"/>
              <a:t>Data</a:t>
            </a:r>
            <a:r>
              <a:rPr lang="en-US" baseline="0" dirty="0" err="1" smtClean="0"/>
              <a:t>frame</a:t>
            </a:r>
            <a:r>
              <a:rPr lang="en-US" baseline="0" dirty="0" smtClean="0"/>
              <a:t> in R can contain only the same data type. True/ False?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Which is closest match of </a:t>
            </a:r>
            <a:r>
              <a:rPr lang="en-US" baseline="0" dirty="0" err="1" smtClean="0"/>
              <a:t>Dataframe</a:t>
            </a:r>
            <a:r>
              <a:rPr lang="en-US" baseline="0" dirty="0" smtClean="0"/>
              <a:t>? Vector/ List/ Matrix?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What is the syntax/function to create a data frame?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Can we assign the names to rows of the data frame?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What is the syntax to assign the column names in the data frame?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455BE-77C8-4EAD-AEFF-11123CFD04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01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Extracting components from data</a:t>
            </a:r>
            <a:r>
              <a:rPr lang="en-US" baseline="0" dirty="0" smtClean="0"/>
              <a:t> frame is similar to: List / Vector / Matrix?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What are the various ways to extract the entire column from the data frame?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455BE-77C8-4EAD-AEFF-11123CFD04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07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</a:t>
            </a:r>
            <a:r>
              <a:rPr lang="en-US" baseline="0" dirty="0" smtClean="0"/>
              <a:t> there any restriction regarding data type the lists can support?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455BE-77C8-4EAD-AEFF-11123CFD04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15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3D7E-7A72-4139-B315-7D83C7275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ECC36-EB68-489E-8B1A-9E31E5EB4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8DF80-F740-4E9C-8B4D-6D1E8136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16C926-AB71-488A-AF32-9C0F98CF00A3}" type="datetime3">
              <a:rPr lang="en-US" smtClean="0"/>
              <a:t>25 March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10482-6D3A-4FF6-879C-CDC6B452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Understanding data types, reading data in R &amp; data manipulation techniques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207C1-B2B4-4C29-926C-50DA4CBC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8FB9D6-AAA7-40C7-A0CD-4EFA9508EA3D}"/>
              </a:ext>
            </a:extLst>
          </p:cNvPr>
          <p:cNvSpPr txBox="1"/>
          <p:nvPr userDrawn="1"/>
        </p:nvSpPr>
        <p:spPr>
          <a:xfrm>
            <a:off x="9176374" y="6488668"/>
            <a:ext cx="301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Info@stepupanalytics.com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46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A39D-9D1B-43D5-BC2D-949CCDB8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96707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C7AF2-1E40-4B81-AA70-E16CA39BD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2E28-EA53-4DAF-853F-59CA1ABF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D2B57D-AA0A-448B-8DAD-78323912B71B}" type="datetime3">
              <a:rPr lang="en-US" smtClean="0"/>
              <a:t>25 March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87F12-01A9-451C-8AFD-E48232C1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Understanding data types, reading data in R &amp; data manipulation techniques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F84F5-DF9D-4B09-90F3-2DA31976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4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0CC1F-0A2A-4553-AE92-0FDCE4AD1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10600" y="1738648"/>
            <a:ext cx="2897746" cy="4438315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D8752-770F-4368-9A1A-88A06FE9A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3152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E030E-17B3-4AF6-92B9-12224331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337627-7512-44E4-962F-051353CA94A8}" type="datetime3">
              <a:rPr lang="en-US" smtClean="0"/>
              <a:t>25 March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20F64-98A4-4B11-AB8C-64A9B1FA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Understanding data types, reading data in R &amp; data manipulation techniques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A806-2416-46AF-AD24-78933A9C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2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210286" y="6447690"/>
            <a:ext cx="3859795" cy="304801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Understanding data types, reading data in R &amp; data manipulation techniques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0286" y="6461758"/>
            <a:ext cx="1901761" cy="29073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Slide # </a:t>
            </a:r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3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C27EDA8-19EF-41A0-AFDA-69386BC9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3E67FE6-B3FC-4134-8A89-6C8C78321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82" y="627643"/>
            <a:ext cx="11828206" cy="554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4C24448-119C-48B8-B200-EAE1C1E54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CA085-483F-47A1-B42E-5218A6D1873D}" type="datetime3">
              <a:rPr lang="en-US" smtClean="0"/>
              <a:t>25 March 2019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FDE971D-0E59-4657-8506-1A44FBB0C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Understanding data types, reading data in R &amp; data manipulation techniques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37F5FBA-60D5-41E0-B0E5-EF28A9050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7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4FC3-C570-4204-AC46-4B48D10E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CF7CC-882A-4C6F-88B3-9C9921371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BCF41-F377-4F81-9B63-D7E533D5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7BF2A7-438A-4222-8475-79D76DD2638C}" type="datetime3">
              <a:rPr lang="en-US" smtClean="0"/>
              <a:t>25 March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A7119-1CCF-4219-BCAB-7DC17D2E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Understanding data types, reading data in R &amp; data manipulation techniques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AD15-AAB4-4996-A6C6-4F7F2A34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5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273F-DAE6-466A-9E10-4F13E042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96707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98A98-50C9-4685-A4B5-F08A20876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4EFF7-569C-4316-B138-6797D8965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45600-5C75-4BCA-8E01-05AC72B2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C0FD37-321D-4467-9C7D-E7A2DEABEF40}" type="datetime3">
              <a:rPr lang="en-US" smtClean="0"/>
              <a:t>25 March 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74898-983C-42E3-ACE2-77FC7451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Understanding data types, reading data in R &amp; data manipulation techniques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1BDE7-71F7-4A76-9AEE-A1002B85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4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45B9-3387-4663-B2F5-4DE2B836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7943604" cy="114935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A0ED9-F9E2-4EC8-87F5-D8576C891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D2657-CDEA-4E67-A1D6-B99D779A8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50232-662B-4D33-8572-AF00D7AF1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E2E6D-0432-4917-8114-DD7AD5EDD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36DB0-F687-4081-9C40-6D2B2459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E5E759-6040-4607-BC5C-9AC4610C63A2}" type="datetime3">
              <a:rPr lang="en-US" smtClean="0"/>
              <a:t>25 March 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0BD9F-D0E8-4394-9CA5-5342F23D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Understanding data types, reading data in R &amp; data manipulation techniques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B0C69-EA34-4195-977E-56DE3427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9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2134-0B93-47D8-A955-3BF49BC8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96707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AEA28-F640-4684-A489-51166001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1EB46C-6026-4A26-B351-12E1D5413060}" type="datetime3">
              <a:rPr lang="en-US" smtClean="0"/>
              <a:t>25 March 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6278D-1856-4EBB-B8CF-41071ED0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Understanding data types, reading data in R &amp; data manipulation techniques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B7135-5777-402C-9170-382FD26C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8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42179-733F-4C25-B139-B86CEC3C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1F1EED-4704-41CB-AE69-40526A5FE992}" type="datetime3">
              <a:rPr lang="en-US" smtClean="0"/>
              <a:t>25 March 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3DBEC-89AC-408D-A353-3CFE351A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Understanding data types, reading data in R &amp; data manipulation techniques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81AB4-23B2-4231-A1FB-9620301D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2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DE2A-94B2-432A-B372-D07F1492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477D8-9AE0-45B8-A976-9D8675934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9707"/>
            <a:ext cx="6172200" cy="43413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F26C0-3D72-481C-A6D2-686198942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FE857-F7ED-4855-A7C1-8D61CE5B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FC980A-D8A3-4751-BC36-D5F565B0DC25}" type="datetime3">
              <a:rPr lang="en-US" smtClean="0"/>
              <a:t>25 March 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C69A9-006A-490E-B7D6-48D2DBB9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Understanding data types, reading data in R &amp; data manipulation techniques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F98A1-5435-45FF-A01C-B12952B9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7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72BD-48E0-4560-A511-5AFBEC50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8BCE4-AE7A-44A4-A758-69ED7354C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545465"/>
            <a:ext cx="6172200" cy="43155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EF296-4524-4049-AA60-A124C4B46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73EB3-08F6-472E-9260-75D496FF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267FBE-188F-4FB8-BA86-7F516C635067}" type="datetime3">
              <a:rPr lang="en-US" smtClean="0"/>
              <a:t>25 March 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89AC4-E62E-43F2-BBAA-D9AF9F98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Understanding data types, reading data in R &amp; data manipulation techniques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9C623-A397-40C8-8AB5-8E50B7A5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2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1C27EDA8-19EF-41A0-AFDA-69386BC9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3E67FE6-B3FC-4134-8A89-6C8C7832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982" y="627643"/>
            <a:ext cx="11828206" cy="554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4C24448-119C-48B8-B200-EAE1C1E54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1CF3C-5510-4F9F-A096-5F3A4F8709AA}" type="datetime3">
              <a:rPr lang="en-US" smtClean="0"/>
              <a:t>25 March 2019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FDE971D-0E59-4657-8506-1A44FBB0C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Understanding data types, reading data in R &amp; data manipulation techniques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37F5FBA-60D5-41E0-B0E5-EF28A9050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0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0073" y="1739901"/>
            <a:ext cx="49479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z="3200" b="1" dirty="0" smtClean="0">
                <a:latin typeface="Arial"/>
                <a:cs typeface="Arial"/>
              </a:rPr>
              <a:t>R</a:t>
            </a:r>
            <a:r>
              <a:rPr sz="3200" b="1" spc="-95" dirty="0" smtClean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Programming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8427" y="4100576"/>
            <a:ext cx="1123827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600" dirty="0" smtClean="0">
                <a:latin typeface="Arial"/>
                <a:cs typeface="Arial"/>
              </a:rPr>
              <a:t>Understanding </a:t>
            </a:r>
            <a:r>
              <a:rPr lang="en-US" sz="3600" dirty="0">
                <a:latin typeface="Arial"/>
                <a:cs typeface="Arial"/>
              </a:rPr>
              <a:t>data types, reading data in R, data manipulation techniques 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32AAF5C-82CF-4014-9CFE-D22EB9CFC31E}" type="datetime3">
              <a:rPr lang="en-US" smtClean="0"/>
              <a:t>25 March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Understanding data types, reading data in R &amp; data manipulation techniques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4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</a:t>
            </a:r>
            <a:r>
              <a:rPr lang="en-US" dirty="0" smtClean="0"/>
              <a:t>frames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Understanding data types, reading data in R &amp; data manipulation techniques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737419"/>
            <a:ext cx="10515600" cy="5439544"/>
          </a:xfrm>
        </p:spPr>
        <p:txBody>
          <a:bodyPr>
            <a:normAutofit/>
          </a:bodyPr>
          <a:lstStyle/>
          <a:p>
            <a:r>
              <a:rPr lang="en-US" dirty="0"/>
              <a:t>A data frame is more general than a matrix, in that different columns can have different basic data types. </a:t>
            </a:r>
            <a:endParaRPr lang="en-US" dirty="0" smtClean="0"/>
          </a:p>
          <a:p>
            <a:pPr lvl="1"/>
            <a:r>
              <a:rPr lang="en-US" dirty="0"/>
              <a:t>&gt; d &lt;- c(1,2,3,4)</a:t>
            </a:r>
          </a:p>
          <a:p>
            <a:pPr lvl="1"/>
            <a:r>
              <a:rPr lang="en-US" dirty="0"/>
              <a:t>&gt; e &lt;- c("red", "white", "red", NA)</a:t>
            </a:r>
          </a:p>
          <a:p>
            <a:pPr lvl="1"/>
            <a:r>
              <a:rPr lang="en-US" dirty="0"/>
              <a:t>&gt; f &lt;- c(TRUE,TRUE,TRUE,FALSE)</a:t>
            </a:r>
          </a:p>
          <a:p>
            <a:pPr lvl="1"/>
            <a:r>
              <a:rPr lang="en-US" dirty="0"/>
              <a:t>&gt; </a:t>
            </a:r>
            <a:r>
              <a:rPr lang="en-US" dirty="0" err="1"/>
              <a:t>mydata</a:t>
            </a:r>
            <a:r>
              <a:rPr lang="en-US" dirty="0"/>
              <a:t> &lt;- </a:t>
            </a:r>
            <a:r>
              <a:rPr lang="en-US" dirty="0" err="1"/>
              <a:t>data.frame</a:t>
            </a:r>
            <a:r>
              <a:rPr lang="en-US" dirty="0"/>
              <a:t>(</a:t>
            </a:r>
            <a:r>
              <a:rPr lang="en-US" dirty="0" err="1"/>
              <a:t>d,e,f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&gt; names(</a:t>
            </a:r>
            <a:r>
              <a:rPr lang="en-US" dirty="0" err="1"/>
              <a:t>mydata</a:t>
            </a:r>
            <a:r>
              <a:rPr lang="en-US" dirty="0"/>
              <a:t>) &lt;- c("</a:t>
            </a:r>
            <a:r>
              <a:rPr lang="en-US" dirty="0" err="1"/>
              <a:t>ID","Color","Passed</a:t>
            </a:r>
            <a:r>
              <a:rPr lang="en-US" dirty="0"/>
              <a:t>")      # variable names</a:t>
            </a:r>
          </a:p>
          <a:p>
            <a:pPr lvl="1"/>
            <a:r>
              <a:rPr lang="en-US" dirty="0"/>
              <a:t>&gt; </a:t>
            </a:r>
            <a:r>
              <a:rPr lang="en-US" dirty="0" err="1"/>
              <a:t>mydata</a:t>
            </a:r>
            <a:endParaRPr lang="en-US" dirty="0"/>
          </a:p>
          <a:p>
            <a:pPr lvl="1"/>
            <a:r>
              <a:rPr lang="en-US" dirty="0"/>
              <a:t>  ID Color Passed</a:t>
            </a:r>
          </a:p>
          <a:p>
            <a:pPr lvl="1"/>
            <a:r>
              <a:rPr lang="en-US" dirty="0"/>
              <a:t>1  1   red   TRUE</a:t>
            </a:r>
          </a:p>
          <a:p>
            <a:pPr lvl="1"/>
            <a:r>
              <a:rPr lang="en-US" dirty="0"/>
              <a:t>2  2 white   TRUE</a:t>
            </a:r>
          </a:p>
          <a:p>
            <a:pPr lvl="1"/>
            <a:r>
              <a:rPr lang="en-US" dirty="0"/>
              <a:t>3  3   red   TRUE</a:t>
            </a:r>
          </a:p>
          <a:p>
            <a:pPr lvl="1"/>
            <a:r>
              <a:rPr lang="en-US" dirty="0"/>
              <a:t>4  4  &lt;NA&gt;  FALSE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2" descr="https://devopedia.org/images/article/46/9213.152612596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974" y="4034972"/>
            <a:ext cx="4578626" cy="219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D5C951-68B7-4B6B-BFE7-CC72F6979040}" type="datetime3">
              <a:rPr lang="en-US" smtClean="0"/>
              <a:t>25 March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3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</a:t>
            </a:r>
            <a:r>
              <a:rPr lang="en-US" dirty="0" smtClean="0"/>
              <a:t>frames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Understanding data types, reading data in R &amp; data manipulation techniques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648929"/>
            <a:ext cx="10515600" cy="55280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Extracting components from data frames is somehow similar to what we did for matrices, but after assigning names to each column (variable), it becomes more flexible.</a:t>
            </a:r>
          </a:p>
          <a:p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mydata$ID</a:t>
            </a:r>
            <a:r>
              <a:rPr lang="en-US" dirty="0"/>
              <a:t>                       # try </a:t>
            </a:r>
            <a:r>
              <a:rPr lang="en-US" dirty="0" err="1"/>
              <a:t>mydata</a:t>
            </a:r>
            <a:r>
              <a:rPr lang="en-US" dirty="0"/>
              <a:t>["ID"] or </a:t>
            </a:r>
            <a:r>
              <a:rPr lang="en-US" dirty="0" err="1"/>
              <a:t>mydata</a:t>
            </a:r>
            <a:r>
              <a:rPr lang="en-US" dirty="0"/>
              <a:t>[1]</a:t>
            </a:r>
          </a:p>
          <a:p>
            <a:r>
              <a:rPr lang="en-US" dirty="0"/>
              <a:t>[1] 1 2 3 4</a:t>
            </a:r>
          </a:p>
          <a:p>
            <a:r>
              <a:rPr lang="en-US" dirty="0"/>
              <a:t>&gt; </a:t>
            </a:r>
            <a:r>
              <a:rPr lang="en-US" dirty="0" err="1"/>
              <a:t>mydata$ID</a:t>
            </a:r>
            <a:r>
              <a:rPr lang="en-US" dirty="0"/>
              <a:t>[3]                    # try </a:t>
            </a:r>
            <a:r>
              <a:rPr lang="en-US" dirty="0" err="1"/>
              <a:t>mydata</a:t>
            </a:r>
            <a:r>
              <a:rPr lang="en-US" dirty="0"/>
              <a:t>[3,"ID"] or </a:t>
            </a:r>
            <a:r>
              <a:rPr lang="en-US" dirty="0" err="1"/>
              <a:t>mydata</a:t>
            </a:r>
            <a:r>
              <a:rPr lang="en-US" dirty="0"/>
              <a:t>[3,1]</a:t>
            </a:r>
          </a:p>
          <a:p>
            <a:r>
              <a:rPr lang="en-US" dirty="0"/>
              <a:t>[1] 3</a:t>
            </a:r>
          </a:p>
          <a:p>
            <a:r>
              <a:rPr lang="en-US" dirty="0"/>
              <a:t>&gt; </a:t>
            </a:r>
            <a:r>
              <a:rPr lang="en-US" dirty="0" err="1"/>
              <a:t>mydata</a:t>
            </a:r>
            <a:r>
              <a:rPr lang="en-US" dirty="0"/>
              <a:t>[1:2,]                    # first two records</a:t>
            </a:r>
          </a:p>
          <a:p>
            <a:r>
              <a:rPr lang="en-US" dirty="0"/>
              <a:t>  ID Color Passed</a:t>
            </a:r>
          </a:p>
          <a:p>
            <a:r>
              <a:rPr lang="en-US" dirty="0"/>
              <a:t>1  1   red   TRUE</a:t>
            </a:r>
          </a:p>
          <a:p>
            <a:r>
              <a:rPr lang="en-US" dirty="0"/>
              <a:t>2  2 white   TRUE</a:t>
            </a:r>
          </a:p>
        </p:txBody>
      </p:sp>
      <p:pic>
        <p:nvPicPr>
          <p:cNvPr id="7" name="Picture 2" descr="https://devopedia.org/images/article/46/9213.152612596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472" y="4447332"/>
            <a:ext cx="3719127" cy="178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9867BAC-86D7-4AC9-83E1-8F4CBFEE7164}" type="datetime3">
              <a:rPr lang="en-US" smtClean="0"/>
              <a:t>25 March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5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Understanding data types, reading data in R &amp; data manipulation techniques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530942"/>
            <a:ext cx="10515600" cy="564602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list is a generic vector containing other objects.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no restriction on data types or length of the components. </a:t>
            </a:r>
            <a:endParaRPr lang="en-US" dirty="0" smtClean="0"/>
          </a:p>
          <a:p>
            <a:pPr lvl="1"/>
            <a:r>
              <a:rPr lang="en-US" dirty="0"/>
              <a:t># a list with a vector, a matrix, a data frame defined earlier and a scalar</a:t>
            </a:r>
            <a:endParaRPr lang="en-US" dirty="0" smtClean="0"/>
          </a:p>
          <a:p>
            <a:pPr lvl="1"/>
            <a:r>
              <a:rPr lang="en-US" dirty="0" smtClean="0"/>
              <a:t>&gt; p=c</a:t>
            </a:r>
            <a:r>
              <a:rPr lang="en-US" dirty="0"/>
              <a:t>("one", "two", "three", "four", "five", "six")</a:t>
            </a:r>
          </a:p>
          <a:p>
            <a:pPr lvl="1"/>
            <a:r>
              <a:rPr lang="en-US" dirty="0" smtClean="0"/>
              <a:t>&gt; </a:t>
            </a:r>
            <a:r>
              <a:rPr lang="en-US" dirty="0"/>
              <a:t>l &lt;-list(</a:t>
            </a:r>
            <a:r>
              <a:rPr lang="en-US" dirty="0" err="1"/>
              <a:t>vec</a:t>
            </a:r>
            <a:r>
              <a:rPr lang="en-US" dirty="0"/>
              <a:t>=p, mat=t, </a:t>
            </a:r>
            <a:r>
              <a:rPr lang="en-US" dirty="0" err="1"/>
              <a:t>fra</a:t>
            </a:r>
            <a:r>
              <a:rPr lang="en-US" dirty="0"/>
              <a:t>=</a:t>
            </a:r>
            <a:r>
              <a:rPr lang="en-US" dirty="0" err="1"/>
              <a:t>mydata</a:t>
            </a:r>
            <a:r>
              <a:rPr lang="en-US" dirty="0"/>
              <a:t>, count=3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&gt; l</a:t>
            </a:r>
          </a:p>
          <a:p>
            <a:pPr lvl="1"/>
            <a:r>
              <a:rPr lang="en-US" dirty="0" err="1" smtClean="0"/>
              <a:t>l$vec</a:t>
            </a:r>
            <a:endParaRPr lang="en-US" dirty="0"/>
          </a:p>
          <a:p>
            <a:pPr lvl="1"/>
            <a:r>
              <a:rPr lang="en-US" dirty="0"/>
              <a:t>[1] "one"   "two"   "three" "four"  "five"  "six"  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l$mat</a:t>
            </a:r>
            <a:endParaRPr lang="en-US" dirty="0"/>
          </a:p>
          <a:p>
            <a:pPr lvl="1"/>
            <a:r>
              <a:rPr lang="en-US" dirty="0"/>
              <a:t>     [,1] [,2] [,3]</a:t>
            </a:r>
          </a:p>
          <a:p>
            <a:pPr lvl="1"/>
            <a:r>
              <a:rPr lang="en-US" dirty="0"/>
              <a:t>[1,]    1    5    9</a:t>
            </a:r>
          </a:p>
          <a:p>
            <a:pPr lvl="1"/>
            <a:r>
              <a:rPr lang="en-US" dirty="0"/>
              <a:t>[2,]    2    6   10</a:t>
            </a:r>
          </a:p>
          <a:p>
            <a:pPr lvl="1"/>
            <a:r>
              <a:rPr lang="en-US" dirty="0"/>
              <a:t>[3,]    3    7   11</a:t>
            </a:r>
          </a:p>
          <a:p>
            <a:pPr lvl="1"/>
            <a:r>
              <a:rPr lang="en-US" dirty="0"/>
              <a:t>[4,]    4    8   </a:t>
            </a:r>
            <a:r>
              <a:rPr lang="en-US" dirty="0" smtClean="0"/>
              <a:t>12</a:t>
            </a:r>
          </a:p>
        </p:txBody>
      </p:sp>
      <p:pic>
        <p:nvPicPr>
          <p:cNvPr id="7" name="Picture 2" descr="https://devopedia.org/images/article/46/9213.152612596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646" y="3614058"/>
            <a:ext cx="5455953" cy="261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9FB984-9B8A-4943-BF5D-1E599272FBE8}" type="datetime3">
              <a:rPr lang="en-US" smtClean="0"/>
              <a:t>25 March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4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Understanding data types, reading data in R &amp; data manipulation techniques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7714" y="648929"/>
            <a:ext cx="10515600" cy="5528034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l</a:t>
            </a:r>
            <a:r>
              <a:rPr lang="en-US" dirty="0" err="1" smtClean="0"/>
              <a:t>$fra</a:t>
            </a:r>
            <a:endParaRPr lang="en-US" dirty="0"/>
          </a:p>
          <a:p>
            <a:r>
              <a:rPr lang="en-US" dirty="0"/>
              <a:t>  ID Color Passed</a:t>
            </a:r>
          </a:p>
          <a:p>
            <a:r>
              <a:rPr lang="en-US" dirty="0"/>
              <a:t>1  1   red   TRUE</a:t>
            </a:r>
          </a:p>
          <a:p>
            <a:r>
              <a:rPr lang="en-US" dirty="0"/>
              <a:t>2  2 white   TRUE</a:t>
            </a:r>
          </a:p>
          <a:p>
            <a:r>
              <a:rPr lang="en-US" dirty="0"/>
              <a:t>3  3   red   TRUE</a:t>
            </a:r>
          </a:p>
          <a:p>
            <a:r>
              <a:rPr lang="en-US" dirty="0"/>
              <a:t>4  4  &lt;NA&gt;  FALSE</a:t>
            </a:r>
          </a:p>
          <a:p>
            <a:endParaRPr lang="en-US" dirty="0"/>
          </a:p>
          <a:p>
            <a:r>
              <a:rPr lang="en-US" dirty="0" err="1" smtClean="0"/>
              <a:t>l$count</a:t>
            </a:r>
            <a:endParaRPr lang="en-US" dirty="0"/>
          </a:p>
          <a:p>
            <a:r>
              <a:rPr lang="en-US" dirty="0"/>
              <a:t>[1] 3</a:t>
            </a:r>
          </a:p>
          <a:p>
            <a:r>
              <a:rPr lang="en-US" dirty="0"/>
              <a:t>&gt; </a:t>
            </a:r>
            <a:r>
              <a:rPr lang="en-US" dirty="0" err="1"/>
              <a:t>l$vec</a:t>
            </a:r>
            <a:r>
              <a:rPr lang="en-US" dirty="0"/>
              <a:t>   </a:t>
            </a:r>
            <a:r>
              <a:rPr lang="en-US" dirty="0" smtClean="0"/>
              <a:t>    </a:t>
            </a:r>
            <a:r>
              <a:rPr lang="en-US" dirty="0"/>
              <a:t># extract components from list</a:t>
            </a:r>
          </a:p>
          <a:p>
            <a:r>
              <a:rPr lang="en-US" dirty="0"/>
              <a:t>[1] "one"   "two"   "three" "four"  "five"  "six"  </a:t>
            </a:r>
          </a:p>
          <a:p>
            <a:r>
              <a:rPr lang="en-US" dirty="0"/>
              <a:t>&gt; </a:t>
            </a:r>
            <a:r>
              <a:rPr lang="en-US" dirty="0" err="1"/>
              <a:t>l$mat</a:t>
            </a:r>
            <a:r>
              <a:rPr lang="en-US" dirty="0"/>
              <a:t>[2,3]</a:t>
            </a:r>
          </a:p>
          <a:p>
            <a:r>
              <a:rPr lang="en-US" dirty="0"/>
              <a:t>[1] 10</a:t>
            </a:r>
          </a:p>
          <a:p>
            <a:r>
              <a:rPr lang="en-US" dirty="0"/>
              <a:t>&gt; </a:t>
            </a:r>
            <a:r>
              <a:rPr lang="en-US" dirty="0" err="1"/>
              <a:t>l$fra$Color</a:t>
            </a:r>
            <a:endParaRPr lang="en-US" dirty="0"/>
          </a:p>
          <a:p>
            <a:r>
              <a:rPr lang="en-US" dirty="0"/>
              <a:t>[1] red   white red   &lt;NA&gt; 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Levels: red white</a:t>
            </a:r>
          </a:p>
        </p:txBody>
      </p:sp>
      <p:pic>
        <p:nvPicPr>
          <p:cNvPr id="7" name="Picture 2" descr="https://devopedia.org/images/article/46/9213.15261259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890" y="3817258"/>
            <a:ext cx="4918423" cy="235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05266C1-16E6-40AE-8816-6ECA9CBC2D37}" type="datetime3">
              <a:rPr lang="en-US" smtClean="0"/>
              <a:t>25 March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6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Reading and writing </a:t>
            </a:r>
            <a:r>
              <a:rPr lang="en-US" dirty="0"/>
              <a:t>CSV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of importing </a:t>
            </a:r>
            <a:r>
              <a:rPr lang="en-US" dirty="0" smtClean="0"/>
              <a:t>CSV data </a:t>
            </a:r>
            <a:r>
              <a:rPr lang="en-US" dirty="0"/>
              <a:t>are provided below.</a:t>
            </a:r>
          </a:p>
          <a:p>
            <a:r>
              <a:rPr lang="en-US" dirty="0" smtClean="0"/>
              <a:t>Read from a Comma </a:t>
            </a:r>
            <a:r>
              <a:rPr lang="en-US" dirty="0"/>
              <a:t>Delimited Text File</a:t>
            </a:r>
          </a:p>
          <a:p>
            <a:pPr lvl="1"/>
            <a:r>
              <a:rPr lang="en-US" dirty="0"/>
              <a:t># first row contains variable </a:t>
            </a:r>
            <a:r>
              <a:rPr lang="en-US" dirty="0" smtClean="0"/>
              <a:t>names</a:t>
            </a:r>
            <a:endParaRPr lang="en-US" dirty="0"/>
          </a:p>
          <a:p>
            <a:pPr lvl="1"/>
            <a:r>
              <a:rPr lang="en-US" dirty="0"/>
              <a:t># </a:t>
            </a:r>
            <a:r>
              <a:rPr lang="en-US" dirty="0" smtClean="0"/>
              <a:t>“</a:t>
            </a:r>
            <a:r>
              <a:rPr lang="en-US" dirty="0" err="1" smtClean="0"/>
              <a:t>row.names</a:t>
            </a:r>
            <a:r>
              <a:rPr lang="en-US" dirty="0" smtClean="0"/>
              <a:t>” assigns </a:t>
            </a:r>
            <a:r>
              <a:rPr lang="en-US" dirty="0"/>
              <a:t>the variable id to row </a:t>
            </a:r>
            <a:r>
              <a:rPr lang="en-US" dirty="0" smtClean="0"/>
              <a:t>names</a:t>
            </a:r>
          </a:p>
          <a:p>
            <a:pPr lvl="1"/>
            <a:r>
              <a:rPr lang="en-US" dirty="0" smtClean="0"/>
              <a:t># If we do not specify </a:t>
            </a:r>
            <a:r>
              <a:rPr lang="en-US" dirty="0" err="1" smtClean="0"/>
              <a:t>row.names</a:t>
            </a:r>
            <a:r>
              <a:rPr lang="en-US" dirty="0" smtClean="0"/>
              <a:t> then it would create another running serial number to it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mydata</a:t>
            </a:r>
            <a:r>
              <a:rPr lang="en-US" dirty="0"/>
              <a:t> &lt;- read.csv("empdata.csv", header=TRUE, </a:t>
            </a:r>
            <a:r>
              <a:rPr lang="en-US" dirty="0" err="1"/>
              <a:t>row.names</a:t>
            </a:r>
            <a:r>
              <a:rPr lang="en-US" dirty="0"/>
              <a:t>="</a:t>
            </a:r>
            <a:r>
              <a:rPr lang="en-US" dirty="0" err="1"/>
              <a:t>Employee_ID</a:t>
            </a:r>
            <a:r>
              <a:rPr lang="en-US" dirty="0" smtClean="0"/>
              <a:t>")</a:t>
            </a:r>
          </a:p>
          <a:p>
            <a:pPr lvl="1"/>
            <a:r>
              <a:rPr lang="en-US" dirty="0" err="1"/>
              <a:t>mydata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to </a:t>
            </a:r>
            <a:r>
              <a:rPr lang="en-US" dirty="0"/>
              <a:t>Comma Delimited Text File</a:t>
            </a:r>
          </a:p>
          <a:p>
            <a:pPr lvl="1"/>
            <a:r>
              <a:rPr lang="en-US" dirty="0" smtClean="0"/>
              <a:t>write.csv(</a:t>
            </a:r>
            <a:r>
              <a:rPr lang="en-US" dirty="0" err="1" smtClean="0"/>
              <a:t>mydata</a:t>
            </a:r>
            <a:r>
              <a:rPr lang="en-US" dirty="0"/>
              <a:t>, "MyEmpData.csv")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Understanding data types, reading data in R &amp; data manipulation techniques</a:t>
            </a:r>
            <a:endParaRPr lang="en-US" dirty="0"/>
          </a:p>
        </p:txBody>
      </p:sp>
      <p:pic>
        <p:nvPicPr>
          <p:cNvPr id="4098" name="Picture 2" descr="http://www.sthda.com/sthda/RDoc/images/import-txt-csv-into-r-base-function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72"/>
          <a:stretch/>
        </p:blipFill>
        <p:spPr bwMode="auto">
          <a:xfrm>
            <a:off x="7703004" y="4206648"/>
            <a:ext cx="3810000" cy="161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36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Importing data from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982" y="627643"/>
            <a:ext cx="11828206" cy="5549320"/>
          </a:xfrm>
        </p:spPr>
        <p:txBody>
          <a:bodyPr/>
          <a:lstStyle/>
          <a:p>
            <a:r>
              <a:rPr lang="en-US" dirty="0"/>
              <a:t>From Excel</a:t>
            </a:r>
          </a:p>
          <a:p>
            <a:pPr lvl="1"/>
            <a:r>
              <a:rPr lang="en-US" dirty="0"/>
              <a:t>You can use the </a:t>
            </a:r>
            <a:r>
              <a:rPr lang="en-US" dirty="0" err="1"/>
              <a:t>xlsx</a:t>
            </a:r>
            <a:r>
              <a:rPr lang="en-US" dirty="0"/>
              <a:t> package to access Excel files. The first row should contain variable/column names.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install.packages</a:t>
            </a:r>
            <a:r>
              <a:rPr lang="en-US" dirty="0"/>
              <a:t>("</a:t>
            </a:r>
            <a:r>
              <a:rPr lang="en-US" dirty="0" err="1"/>
              <a:t>xlsx</a:t>
            </a:r>
            <a:r>
              <a:rPr lang="en-US" dirty="0"/>
              <a:t>")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xlsx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write.xlsx(</a:t>
            </a:r>
            <a:r>
              <a:rPr lang="en-US" dirty="0" err="1" smtClean="0"/>
              <a:t>mydata</a:t>
            </a:r>
            <a:r>
              <a:rPr lang="en-US" dirty="0" smtClean="0"/>
              <a:t>, "EmployeeSales.xlsx", </a:t>
            </a:r>
            <a:r>
              <a:rPr lang="en-US" dirty="0" err="1" smtClean="0"/>
              <a:t>row.names</a:t>
            </a:r>
            <a:r>
              <a:rPr lang="en-US" dirty="0" smtClean="0"/>
              <a:t>= F)</a:t>
            </a:r>
          </a:p>
          <a:p>
            <a:pPr lvl="1"/>
            <a:r>
              <a:rPr lang="en-US" dirty="0" err="1" smtClean="0"/>
              <a:t>mydata</a:t>
            </a:r>
            <a:r>
              <a:rPr lang="en-US" dirty="0" smtClean="0"/>
              <a:t> </a:t>
            </a:r>
            <a:r>
              <a:rPr lang="en-US" dirty="0"/>
              <a:t>&lt;- read.xlsx("EmployeeSales.xlsx", 1)</a:t>
            </a:r>
          </a:p>
          <a:p>
            <a:pPr lvl="1"/>
            <a:r>
              <a:rPr lang="en-US" dirty="0" err="1" smtClean="0"/>
              <a:t>mydata</a:t>
            </a:r>
            <a:endParaRPr lang="en-US" dirty="0"/>
          </a:p>
          <a:p>
            <a:pPr lvl="1"/>
            <a:r>
              <a:rPr lang="en-US" dirty="0"/>
              <a:t># read in the worksheet named </a:t>
            </a:r>
            <a:r>
              <a:rPr lang="en-US" dirty="0" err="1"/>
              <a:t>mysheet</a:t>
            </a:r>
            <a:endParaRPr lang="en-US" dirty="0"/>
          </a:p>
          <a:p>
            <a:pPr lvl="1"/>
            <a:r>
              <a:rPr lang="en-US" dirty="0" err="1"/>
              <a:t>mydata</a:t>
            </a:r>
            <a:r>
              <a:rPr lang="en-US" dirty="0"/>
              <a:t> &lt;- read.xlsx("EmployeeSales.xlsx", </a:t>
            </a:r>
            <a:r>
              <a:rPr lang="en-US" dirty="0" err="1"/>
              <a:t>sheetName</a:t>
            </a:r>
            <a:r>
              <a:rPr lang="en-US" dirty="0"/>
              <a:t> = "</a:t>
            </a:r>
            <a:r>
              <a:rPr lang="en-US" dirty="0" smtClean="0"/>
              <a:t>Sheet1</a:t>
            </a:r>
            <a:r>
              <a:rPr lang="en-US" dirty="0"/>
              <a:t>")</a:t>
            </a:r>
          </a:p>
          <a:p>
            <a:pPr lvl="1"/>
            <a:r>
              <a:rPr lang="en-US" dirty="0" err="1"/>
              <a:t>mydata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Understanding data types, reading data in R &amp; data manipulation techniques</a:t>
            </a:r>
            <a:endParaRPr lang="en-US" dirty="0"/>
          </a:p>
        </p:txBody>
      </p:sp>
      <p:pic>
        <p:nvPicPr>
          <p:cNvPr id="13316" name="Picture 4" descr="Reading Data From Excel Files (xls|xlsx) into 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530"/>
          <a:stretch/>
        </p:blipFill>
        <p:spPr bwMode="auto">
          <a:xfrm>
            <a:off x="8195188" y="1879148"/>
            <a:ext cx="3810000" cy="147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51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Selecting rows/observations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have a data frame, </a:t>
            </a:r>
            <a:r>
              <a:rPr lang="en-US" dirty="0" err="1" smtClean="0"/>
              <a:t>df</a:t>
            </a:r>
            <a:r>
              <a:rPr lang="en-US" dirty="0"/>
              <a:t> </a:t>
            </a:r>
            <a:r>
              <a:rPr lang="en-US" dirty="0" smtClean="0"/>
              <a:t>- consisting </a:t>
            </a:r>
            <a:r>
              <a:rPr lang="en-US" dirty="0"/>
              <a:t>of three vectors that consist of information such as height, weight, age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df</a:t>
            </a:r>
            <a:r>
              <a:rPr lang="en-US" dirty="0"/>
              <a:t> &lt;- </a:t>
            </a:r>
            <a:r>
              <a:rPr lang="en-US" dirty="0" err="1"/>
              <a:t>data.frame</a:t>
            </a:r>
            <a:r>
              <a:rPr lang="en-US" dirty="0"/>
              <a:t>( c( 183, 85, 40), c( 175, 76, 35), c( 178, 79, 38 ))</a:t>
            </a:r>
          </a:p>
          <a:p>
            <a:pPr lvl="1"/>
            <a:r>
              <a:rPr lang="en-US" dirty="0"/>
              <a:t>names(</a:t>
            </a:r>
            <a:r>
              <a:rPr lang="en-US" dirty="0" err="1"/>
              <a:t>df</a:t>
            </a:r>
            <a:r>
              <a:rPr lang="en-US" dirty="0"/>
              <a:t>) &lt;- c("Height", "Weight", "Age</a:t>
            </a:r>
            <a:r>
              <a:rPr lang="en-US" dirty="0" smtClean="0"/>
              <a:t>")</a:t>
            </a:r>
          </a:p>
          <a:p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/>
              <a:t>All Rows and All Columns</a:t>
            </a:r>
          </a:p>
          <a:p>
            <a:r>
              <a:rPr lang="en-US" dirty="0" err="1"/>
              <a:t>df</a:t>
            </a:r>
            <a:r>
              <a:rPr lang="en-US" dirty="0"/>
              <a:t>[,]</a:t>
            </a:r>
          </a:p>
          <a:p>
            <a:r>
              <a:rPr lang="en-US" dirty="0"/>
              <a:t># First row and all columns</a:t>
            </a:r>
          </a:p>
          <a:p>
            <a:r>
              <a:rPr lang="en-US" dirty="0" err="1"/>
              <a:t>df</a:t>
            </a:r>
            <a:r>
              <a:rPr lang="en-US" dirty="0"/>
              <a:t>[1,]</a:t>
            </a:r>
          </a:p>
          <a:p>
            <a:r>
              <a:rPr lang="en-US" dirty="0"/>
              <a:t># First two rows and all columns</a:t>
            </a:r>
          </a:p>
          <a:p>
            <a:r>
              <a:rPr lang="en-US" dirty="0" err="1"/>
              <a:t>df</a:t>
            </a:r>
            <a:r>
              <a:rPr lang="en-US" dirty="0"/>
              <a:t>[1:2,]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Understanding data types, reading data in R &amp; data manipulation techniques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2222" b="2876"/>
          <a:stretch/>
        </p:blipFill>
        <p:spPr>
          <a:xfrm>
            <a:off x="7132960" y="2728685"/>
            <a:ext cx="3458058" cy="21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0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Selecting rows/observations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First and third row and all columns</a:t>
            </a:r>
          </a:p>
          <a:p>
            <a:r>
              <a:rPr lang="en-US" dirty="0" err="1"/>
              <a:t>df</a:t>
            </a:r>
            <a:r>
              <a:rPr lang="en-US" dirty="0"/>
              <a:t>[ c(1,3), ]</a:t>
            </a:r>
          </a:p>
          <a:p>
            <a:r>
              <a:rPr lang="en-US" dirty="0"/>
              <a:t># First Row and 2nd and third column</a:t>
            </a:r>
          </a:p>
          <a:p>
            <a:r>
              <a:rPr lang="en-US" dirty="0" err="1"/>
              <a:t>df</a:t>
            </a:r>
            <a:r>
              <a:rPr lang="en-US" dirty="0"/>
              <a:t>[1, 2:3]</a:t>
            </a:r>
          </a:p>
          <a:p>
            <a:r>
              <a:rPr lang="en-US" dirty="0"/>
              <a:t># First, Second Row and Second and Third </a:t>
            </a:r>
            <a:r>
              <a:rPr lang="en-US" dirty="0" smtClean="0"/>
              <a:t>Column</a:t>
            </a:r>
            <a:endParaRPr lang="en-US" dirty="0"/>
          </a:p>
          <a:p>
            <a:r>
              <a:rPr lang="en-US" dirty="0" err="1"/>
              <a:t>df</a:t>
            </a:r>
            <a:r>
              <a:rPr lang="en-US" dirty="0"/>
              <a:t>[1:2, 2:3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Understanding data types, reading data in R &amp; data manipulation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2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5901" y="2028571"/>
            <a:ext cx="725550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spcBef>
                <a:spcPts val="10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order() returns the element order that results in a sorted</a:t>
            </a:r>
            <a:r>
              <a:rPr sz="2000" spc="-2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vector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6982" y="-79815"/>
            <a:ext cx="11828206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lang="en-US" smtClean="0"/>
              <a:t>Order data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33040" y="5153406"/>
            <a:ext cx="54343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spcBef>
                <a:spcPts val="10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Application: </a:t>
            </a:r>
            <a:r>
              <a:rPr sz="2000" spc="-30" dirty="0">
                <a:latin typeface="Arial"/>
                <a:cs typeface="Arial"/>
              </a:rPr>
              <a:t>Very </a:t>
            </a:r>
            <a:r>
              <a:rPr sz="2000" dirty="0">
                <a:latin typeface="Arial"/>
                <a:cs typeface="Arial"/>
              </a:rPr>
              <a:t>useful for sorting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dataframes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557" y="2787633"/>
            <a:ext cx="5133513" cy="193185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321BA0F-EEF7-4124-B591-887393D62E1C}" type="datetime3">
              <a:rPr lang="en-US" smtClean="0"/>
              <a:t>25 March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Understanding data types, reading data in R &amp; data manipulation techniques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42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espares.co.uk/wp-content/uploads/sites/28/2017/02/Thanks-a-Million-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098" y="1661550"/>
            <a:ext cx="76485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C724-30F3-4549-8988-C97F570C700D}" type="datetime3">
              <a:rPr lang="en-US" smtClean="0"/>
              <a:t>25 March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19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Understanding data types, reading data in R &amp; data manipulation techniques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5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Variables in 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Understanding data types, reading data in R &amp; data manipulation techniques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1" y="530942"/>
            <a:ext cx="12005187" cy="5646021"/>
          </a:xfrm>
        </p:spPr>
        <p:txBody>
          <a:bodyPr>
            <a:normAutofit/>
          </a:bodyPr>
          <a:lstStyle/>
          <a:p>
            <a:r>
              <a:rPr lang="en-US" dirty="0"/>
              <a:t>A variable provides us with named storage that our programs can manipulate.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valid variable name consists of letters, numbers and the dot or underline characters.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variable name starts with a letter or the dot not followed by a number</a:t>
            </a:r>
            <a:r>
              <a:rPr lang="en-US" dirty="0" smtClean="0"/>
              <a:t>.</a:t>
            </a:r>
          </a:p>
          <a:p>
            <a:r>
              <a:rPr lang="en-US" dirty="0"/>
              <a:t>Variable Assignment</a:t>
            </a:r>
          </a:p>
          <a:p>
            <a:pPr lvl="1"/>
            <a:r>
              <a:rPr lang="en-US" dirty="0"/>
              <a:t>The variables can be assigned values using </a:t>
            </a:r>
            <a:r>
              <a:rPr lang="en-US" dirty="0" smtClean="0"/>
              <a:t>leftward (&lt;-), rightward (-&gt;) </a:t>
            </a:r>
            <a:r>
              <a:rPr lang="en-US" dirty="0"/>
              <a:t>and equal to (=) operator.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values of the variables can be printed using print() or cat() function.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cat() function combines multiple items into a continuous print output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749" y="4567139"/>
            <a:ext cx="3416708" cy="162433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A7B6AE-0074-45DE-931A-C92202E165C4}" type="datetime3">
              <a:rPr lang="en-US" smtClean="0"/>
              <a:t>25 March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4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Variables in 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Understanding data types, reading data in R &amp; data manipulation techniques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1" y="530942"/>
            <a:ext cx="12005187" cy="564602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# Assignment using equal operator.</a:t>
            </a:r>
          </a:p>
          <a:p>
            <a:r>
              <a:rPr lang="en-US" dirty="0"/>
              <a:t>var.1 = c(0,1,2,3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# </a:t>
            </a:r>
            <a:r>
              <a:rPr lang="en-US" dirty="0"/>
              <a:t>Assignment using leftward operator.</a:t>
            </a:r>
          </a:p>
          <a:p>
            <a:r>
              <a:rPr lang="en-US" dirty="0"/>
              <a:t>var.2 &lt;- c("</a:t>
            </a:r>
            <a:r>
              <a:rPr lang="en-US" dirty="0" err="1"/>
              <a:t>learn","R</a:t>
            </a:r>
            <a:r>
              <a:rPr lang="en-US" dirty="0"/>
              <a:t>")   </a:t>
            </a:r>
          </a:p>
          <a:p>
            <a:r>
              <a:rPr lang="en-US" dirty="0" smtClean="0"/>
              <a:t># </a:t>
            </a:r>
            <a:r>
              <a:rPr lang="en-US" dirty="0"/>
              <a:t>Assignment using rightward operator.   </a:t>
            </a:r>
          </a:p>
          <a:p>
            <a:r>
              <a:rPr lang="en-US" dirty="0"/>
              <a:t>c(TRUE,1) -&gt; var.3           </a:t>
            </a:r>
          </a:p>
          <a:p>
            <a:r>
              <a:rPr lang="en-US" dirty="0" smtClean="0"/>
              <a:t>print(var.1</a:t>
            </a:r>
            <a:r>
              <a:rPr lang="en-US" dirty="0"/>
              <a:t>)</a:t>
            </a:r>
          </a:p>
          <a:p>
            <a:r>
              <a:rPr lang="en-US" dirty="0"/>
              <a:t>cat ("var.1 is ", var.1 ,"\n")</a:t>
            </a:r>
          </a:p>
          <a:p>
            <a:r>
              <a:rPr lang="en-US" dirty="0"/>
              <a:t>cat ("var.2 is ", var.2 ,"\n")</a:t>
            </a:r>
          </a:p>
          <a:p>
            <a:r>
              <a:rPr lang="en-US" dirty="0"/>
              <a:t>cat ("var.3 is ", var.3 ,"\n</a:t>
            </a:r>
            <a:r>
              <a:rPr lang="en-US" dirty="0" smtClean="0"/>
              <a:t>")</a:t>
            </a:r>
          </a:p>
          <a:p>
            <a:endParaRPr lang="en-US" dirty="0"/>
          </a:p>
          <a:p>
            <a:r>
              <a:rPr lang="en-US" dirty="0"/>
              <a:t>When we execute the above code, it produces the following result −</a:t>
            </a:r>
          </a:p>
          <a:p>
            <a:pPr lvl="1"/>
            <a:r>
              <a:rPr lang="en-US" dirty="0" smtClean="0"/>
              <a:t>[</a:t>
            </a:r>
            <a:r>
              <a:rPr lang="en-US" dirty="0"/>
              <a:t>1] 0 1 2 3</a:t>
            </a:r>
          </a:p>
          <a:p>
            <a:pPr lvl="1"/>
            <a:r>
              <a:rPr lang="en-US" dirty="0"/>
              <a:t>var.1 is  0 1 2 3 </a:t>
            </a:r>
          </a:p>
          <a:p>
            <a:pPr lvl="1"/>
            <a:r>
              <a:rPr lang="en-US" dirty="0"/>
              <a:t>var.2 is  learn R </a:t>
            </a:r>
          </a:p>
          <a:p>
            <a:pPr lvl="1"/>
            <a:r>
              <a:rPr lang="en-US" dirty="0"/>
              <a:t>var.3 is  1 1 </a:t>
            </a:r>
          </a:p>
        </p:txBody>
      </p:sp>
      <p:pic>
        <p:nvPicPr>
          <p:cNvPr id="1026" name="Picture 2" descr="https://sydney-informatics-hub.github.io/lessonbmc/fig/Rvariablesdat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364" y="265471"/>
            <a:ext cx="6318822" cy="260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78441D9-7F39-4653-99A9-4D38C51EB838}" type="datetime3">
              <a:rPr lang="en-US" smtClean="0"/>
              <a:t>25 March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0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982" y="12517"/>
            <a:ext cx="11828206" cy="50590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/>
              <a:t>Data Structures in 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/>
            <a:r>
              <a:rPr lang="en-US" sz="2000" b="1" spc="-25" dirty="0" smtClean="0">
                <a:latin typeface="Arial"/>
                <a:cs typeface="Arial"/>
              </a:rPr>
              <a:t>Vectors</a:t>
            </a:r>
            <a:endParaRPr lang="en-US" sz="2000" dirty="0">
              <a:latin typeface="Arial"/>
              <a:cs typeface="Arial"/>
            </a:endParaRPr>
          </a:p>
          <a:p>
            <a:pPr marL="812800" indent="-342900">
              <a:buFont typeface="Wingdings"/>
              <a:buChar char=""/>
              <a:tabLst>
                <a:tab pos="813435" algn="l"/>
              </a:tabLst>
            </a:pPr>
            <a:r>
              <a:rPr lang="en-US" sz="2000" spc="-5" dirty="0">
                <a:latin typeface="Arial"/>
                <a:cs typeface="Arial"/>
              </a:rPr>
              <a:t>Most Simplest structure in</a:t>
            </a:r>
            <a:r>
              <a:rPr lang="en-US" sz="2000" spc="3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R</a:t>
            </a:r>
            <a:endParaRPr lang="en-US" sz="2000" dirty="0">
              <a:latin typeface="Arial"/>
              <a:cs typeface="Arial"/>
            </a:endParaRPr>
          </a:p>
          <a:p>
            <a:pPr marL="812800" marR="186055" indent="-342900">
              <a:buFont typeface="Wingdings"/>
              <a:buChar char=""/>
              <a:tabLst>
                <a:tab pos="813435" algn="l"/>
              </a:tabLst>
            </a:pPr>
            <a:r>
              <a:rPr lang="en-US" sz="2000" spc="-5" dirty="0" smtClean="0">
                <a:latin typeface="Arial"/>
                <a:cs typeface="Arial"/>
              </a:rPr>
              <a:t>If </a:t>
            </a:r>
            <a:r>
              <a:rPr lang="en-US" sz="2000" spc="-5" dirty="0">
                <a:latin typeface="Arial"/>
                <a:cs typeface="Arial"/>
              </a:rPr>
              <a:t>data has only one dimension, like a set of  digits, then vectors can be used to represent</a:t>
            </a:r>
            <a:r>
              <a:rPr lang="en-US" sz="2000" spc="75" dirty="0">
                <a:latin typeface="Arial"/>
                <a:cs typeface="Arial"/>
              </a:rPr>
              <a:t> </a:t>
            </a:r>
            <a:r>
              <a:rPr lang="en-US" sz="2000" spc="10" dirty="0">
                <a:latin typeface="Arial"/>
                <a:cs typeface="Arial"/>
              </a:rPr>
              <a:t>it</a:t>
            </a:r>
            <a:r>
              <a:rPr lang="en-US" sz="2000" b="1" spc="10" dirty="0">
                <a:latin typeface="Arial"/>
                <a:cs typeface="Arial"/>
              </a:rPr>
              <a:t>.</a:t>
            </a: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50"/>
              </a:spcBef>
              <a:buFont typeface="Wingdings"/>
              <a:buChar char=""/>
            </a:pPr>
            <a:endParaRPr lang="en-US" sz="2000" dirty="0">
              <a:latin typeface="Times New Roman"/>
              <a:cs typeface="Times New Roman"/>
            </a:endParaRPr>
          </a:p>
          <a:p>
            <a:pPr marL="12700"/>
            <a:r>
              <a:rPr lang="en-US" sz="2000" b="1" spc="-5" dirty="0">
                <a:latin typeface="Arial"/>
                <a:cs typeface="Arial"/>
              </a:rPr>
              <a:t>Matrices</a:t>
            </a:r>
            <a:endParaRPr lang="en-US" sz="2000" dirty="0">
              <a:latin typeface="Arial"/>
              <a:cs typeface="Arial"/>
            </a:endParaRPr>
          </a:p>
          <a:p>
            <a:pPr marL="812800" indent="-342900">
              <a:buFont typeface="Wingdings"/>
              <a:buChar char=""/>
              <a:tabLst>
                <a:tab pos="813435" algn="l"/>
              </a:tabLst>
            </a:pPr>
            <a:r>
              <a:rPr lang="en-US" sz="2000" spc="-5" dirty="0">
                <a:latin typeface="Arial"/>
                <a:cs typeface="Arial"/>
              </a:rPr>
              <a:t>Used when data is a higher dimensional</a:t>
            </a:r>
            <a:r>
              <a:rPr lang="en-US" sz="2000" spc="4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array</a:t>
            </a:r>
            <a:endParaRPr lang="en-US" sz="2000" dirty="0">
              <a:latin typeface="Arial"/>
              <a:cs typeface="Arial"/>
            </a:endParaRPr>
          </a:p>
          <a:p>
            <a:pPr marL="812800" marR="5080" indent="-342900">
              <a:buFont typeface="Wingdings"/>
              <a:buChar char=""/>
              <a:tabLst>
                <a:tab pos="813435" algn="l"/>
              </a:tabLst>
            </a:pPr>
            <a:r>
              <a:rPr lang="en-US" sz="2000" spc="-5" dirty="0" smtClean="0">
                <a:latin typeface="Arial"/>
                <a:cs typeface="Arial"/>
              </a:rPr>
              <a:t>But </a:t>
            </a:r>
            <a:r>
              <a:rPr lang="en-US" sz="2000" spc="-5" dirty="0">
                <a:latin typeface="Arial"/>
                <a:cs typeface="Arial"/>
              </a:rPr>
              <a:t>contains only data of a single class </a:t>
            </a:r>
            <a:r>
              <a:rPr lang="en-US" sz="2000" spc="-10" dirty="0" err="1">
                <a:latin typeface="Arial"/>
                <a:cs typeface="Arial"/>
              </a:rPr>
              <a:t>Eg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: only  character or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5" dirty="0" smtClean="0">
                <a:latin typeface="Arial"/>
                <a:cs typeface="Arial"/>
              </a:rPr>
              <a:t>numeric</a:t>
            </a:r>
          </a:p>
          <a:p>
            <a:pPr marL="812800" marR="5080" indent="-342900">
              <a:buFont typeface="Wingdings"/>
              <a:buChar char=""/>
              <a:tabLst>
                <a:tab pos="813435" algn="l"/>
              </a:tabLst>
            </a:pPr>
            <a:endParaRPr lang="en-US" sz="2000" dirty="0"/>
          </a:p>
        </p:txBody>
      </p:sp>
      <p:pic>
        <p:nvPicPr>
          <p:cNvPr id="3074" name="Picture 2" descr="https://devopedia.org/images/article/46/9213.15261259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986" y="3692589"/>
            <a:ext cx="5405921" cy="259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80229" y="3692589"/>
            <a:ext cx="3599542" cy="1155182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11F398-96F9-4C6D-BC3B-05470488B01B}" type="datetime3">
              <a:rPr lang="en-US" smtClean="0"/>
              <a:t>25 March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Understanding data types, reading data in R &amp; data manipulation techniques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45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/>
              <a:t>Data Structures in 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>
              <a:spcBef>
                <a:spcPts val="1365"/>
              </a:spcBef>
            </a:pPr>
            <a:r>
              <a:rPr lang="en-US" sz="2000" b="1" spc="-5" dirty="0">
                <a:latin typeface="Arial"/>
                <a:cs typeface="Arial"/>
              </a:rPr>
              <a:t>Data</a:t>
            </a:r>
            <a:r>
              <a:rPr lang="en-US" sz="2000" b="1" dirty="0">
                <a:latin typeface="Arial"/>
                <a:cs typeface="Arial"/>
              </a:rPr>
              <a:t> </a:t>
            </a:r>
            <a:r>
              <a:rPr lang="en-US" sz="2000" b="1" spc="-5" dirty="0">
                <a:latin typeface="Arial"/>
                <a:cs typeface="Arial"/>
              </a:rPr>
              <a:t>Frames</a:t>
            </a:r>
            <a:endParaRPr lang="en-US" sz="2000" dirty="0">
              <a:latin typeface="Arial"/>
              <a:cs typeface="Arial"/>
            </a:endParaRPr>
          </a:p>
          <a:p>
            <a:pPr marL="812800" indent="-342900">
              <a:buFont typeface="Wingdings"/>
              <a:buChar char=""/>
              <a:tabLst>
                <a:tab pos="813435" algn="l"/>
              </a:tabLst>
            </a:pPr>
            <a:r>
              <a:rPr lang="en-US" sz="2000" spc="-5" dirty="0">
                <a:latin typeface="Arial"/>
                <a:cs typeface="Arial"/>
              </a:rPr>
              <a:t>It is like a single table with rows and columns of</a:t>
            </a:r>
            <a:r>
              <a:rPr lang="en-US" sz="2000" spc="8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data</a:t>
            </a:r>
            <a:endParaRPr lang="en-US" sz="2000" dirty="0">
              <a:latin typeface="Arial"/>
              <a:cs typeface="Arial"/>
            </a:endParaRPr>
          </a:p>
          <a:p>
            <a:pPr marL="812800" indent="-342900">
              <a:buFont typeface="Wingdings"/>
              <a:buChar char=""/>
              <a:tabLst>
                <a:tab pos="813435" algn="l"/>
              </a:tabLst>
            </a:pPr>
            <a:r>
              <a:rPr lang="en-US" sz="2000" spc="-5" dirty="0" smtClean="0">
                <a:latin typeface="Arial"/>
                <a:cs typeface="Arial"/>
              </a:rPr>
              <a:t>Contains </a:t>
            </a:r>
            <a:r>
              <a:rPr lang="en-US" sz="2000" spc="-5" dirty="0">
                <a:latin typeface="Arial"/>
                <a:cs typeface="Arial"/>
              </a:rPr>
              <a:t>columns or lists of </a:t>
            </a:r>
            <a:r>
              <a:rPr lang="en-US" sz="2000" spc="-10" dirty="0">
                <a:latin typeface="Arial"/>
                <a:cs typeface="Arial"/>
              </a:rPr>
              <a:t>different</a:t>
            </a:r>
            <a:r>
              <a:rPr lang="en-US" sz="2000" spc="3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data</a:t>
            </a: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50"/>
              </a:spcBef>
              <a:buFont typeface="Wingdings"/>
              <a:buChar char=""/>
            </a:pPr>
            <a:endParaRPr lang="en-US" sz="2000" dirty="0">
              <a:latin typeface="Times New Roman"/>
              <a:cs typeface="Times New Roman"/>
            </a:endParaRPr>
          </a:p>
          <a:p>
            <a:pPr marL="12700"/>
            <a:r>
              <a:rPr lang="en-US" sz="2000" b="1" spc="-5" dirty="0">
                <a:latin typeface="Arial"/>
                <a:cs typeface="Arial"/>
              </a:rPr>
              <a:t>Lists</a:t>
            </a:r>
            <a:endParaRPr lang="en-US" sz="2000" dirty="0">
              <a:latin typeface="Arial"/>
              <a:cs typeface="Arial"/>
            </a:endParaRPr>
          </a:p>
          <a:p>
            <a:pPr marL="812800" marR="856615" indent="-342900">
              <a:buFont typeface="Wingdings"/>
              <a:buChar char=""/>
              <a:tabLst>
                <a:tab pos="813435" algn="l"/>
              </a:tabLst>
            </a:pPr>
            <a:r>
              <a:rPr lang="en-US" sz="2000" spc="-5" dirty="0">
                <a:latin typeface="Arial"/>
                <a:cs typeface="Arial"/>
              </a:rPr>
              <a:t>Used when data cannot be represented by data  frames</a:t>
            </a:r>
            <a:endParaRPr lang="en-US" sz="2000" dirty="0">
              <a:latin typeface="Times New Roman"/>
              <a:cs typeface="Times New Roman"/>
            </a:endParaRPr>
          </a:p>
          <a:p>
            <a:pPr marL="812800" marR="5080" indent="-342900">
              <a:buFont typeface="Wingdings"/>
              <a:buChar char=""/>
              <a:tabLst>
                <a:tab pos="813435" algn="l"/>
              </a:tabLst>
            </a:pPr>
            <a:r>
              <a:rPr lang="en-US" sz="2000" spc="-5" dirty="0">
                <a:latin typeface="Arial"/>
                <a:cs typeface="Arial"/>
              </a:rPr>
              <a:t>It contain all kinds of other objects, including other lists  or data</a:t>
            </a:r>
            <a:r>
              <a:rPr lang="en-US" sz="2000" spc="1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frames</a:t>
            </a:r>
            <a:endParaRPr lang="en-US" sz="2000" dirty="0">
              <a:latin typeface="Times New Roman"/>
              <a:cs typeface="Times New Roman"/>
            </a:endParaRPr>
          </a:p>
          <a:p>
            <a:pPr marL="812800" indent="-342900">
              <a:buFont typeface="Wingdings"/>
              <a:buChar char=""/>
              <a:tabLst>
                <a:tab pos="813435" algn="l"/>
              </a:tabLst>
            </a:pPr>
            <a:r>
              <a:rPr lang="en-US" sz="2000" spc="-35" dirty="0">
                <a:latin typeface="Arial"/>
                <a:cs typeface="Arial"/>
              </a:rPr>
              <a:t>Very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Flexible</a:t>
            </a:r>
            <a:endParaRPr lang="en-US" sz="2000" dirty="0">
              <a:latin typeface="Arial"/>
              <a:cs typeface="Arial"/>
            </a:endParaRPr>
          </a:p>
          <a:p>
            <a:endParaRPr lang="en-US" sz="2000" dirty="0"/>
          </a:p>
        </p:txBody>
      </p:sp>
      <p:pic>
        <p:nvPicPr>
          <p:cNvPr id="5" name="Picture 2" descr="https://devopedia.org/images/article/46/9213.15261259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986" y="3692589"/>
            <a:ext cx="5405921" cy="259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22172" y="5130999"/>
            <a:ext cx="5936342" cy="1155182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BDDB5E4-101B-4E89-8EBD-A5B94D8B5198}" type="datetime3">
              <a:rPr lang="en-US" smtClean="0"/>
              <a:t>25 March 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Understanding data types, reading data in R &amp; data manipulation techniques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4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Understanding data types, reading data in R &amp; data manipulation techniques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648929"/>
            <a:ext cx="10515600" cy="5528034"/>
          </a:xfrm>
        </p:spPr>
        <p:txBody>
          <a:bodyPr>
            <a:normAutofit/>
          </a:bodyPr>
          <a:lstStyle/>
          <a:p>
            <a:r>
              <a:rPr lang="en-US" dirty="0"/>
              <a:t>A vector is a sequence of data elements of the same basic type.</a:t>
            </a:r>
          </a:p>
          <a:p>
            <a:endParaRPr lang="en-US" dirty="0"/>
          </a:p>
          <a:p>
            <a:r>
              <a:rPr lang="en-US" dirty="0" smtClean="0"/>
              <a:t>o &lt;- c(1,2,5.3,6,-2,4)                             # Numeric vector</a:t>
            </a:r>
          </a:p>
          <a:p>
            <a:r>
              <a:rPr lang="en-US" dirty="0" smtClean="0"/>
              <a:t>p &lt;- c("</a:t>
            </a:r>
            <a:r>
              <a:rPr lang="en-US" dirty="0" err="1" smtClean="0"/>
              <a:t>one","two","three","four","five","six</a:t>
            </a:r>
            <a:r>
              <a:rPr lang="en-US" dirty="0" smtClean="0"/>
              <a:t>")    # Character vector</a:t>
            </a:r>
          </a:p>
          <a:p>
            <a:r>
              <a:rPr lang="en-US" dirty="0" smtClean="0"/>
              <a:t>q &lt;- c(TRUE,TRUE,FALSE,TRUE,FALSE,TRUE)            # Logical vector</a:t>
            </a:r>
          </a:p>
          <a:p>
            <a:r>
              <a:rPr lang="en-US" dirty="0" err="1" smtClean="0"/>
              <a:t>o;p;q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1]  1.0  2.0  5.3  6.0 -2.0  4.0</a:t>
            </a:r>
          </a:p>
          <a:p>
            <a:r>
              <a:rPr lang="en-US" dirty="0"/>
              <a:t>[1] "one"   "two"   "three" "four"  "five"  "six"</a:t>
            </a:r>
          </a:p>
          <a:p>
            <a:r>
              <a:rPr lang="en-US" dirty="0"/>
              <a:t>[1]  TRUE  </a:t>
            </a:r>
            <a:r>
              <a:rPr lang="en-US" dirty="0" err="1"/>
              <a:t>TRUE</a:t>
            </a:r>
            <a:r>
              <a:rPr lang="en-US" dirty="0"/>
              <a:t> FALSE  TRUE </a:t>
            </a:r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51993F-E3BE-45D7-837A-4B06315CE92E}" type="datetime3">
              <a:rPr lang="en-US" smtClean="0"/>
              <a:t>25 March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0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Understanding data types, reading data in R &amp; data manipulation techniques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663677"/>
            <a:ext cx="10515600" cy="5513286"/>
          </a:xfrm>
        </p:spPr>
        <p:txBody>
          <a:bodyPr>
            <a:normAutofit/>
          </a:bodyPr>
          <a:lstStyle/>
          <a:p>
            <a:r>
              <a:rPr lang="en-US" dirty="0" smtClean="0"/>
              <a:t>&gt; o[q</a:t>
            </a:r>
            <a:r>
              <a:rPr lang="en-US" dirty="0"/>
              <a:t>] </a:t>
            </a:r>
            <a:r>
              <a:rPr lang="en-US" dirty="0" smtClean="0"/>
              <a:t>  # </a:t>
            </a:r>
            <a:r>
              <a:rPr lang="en-US" dirty="0"/>
              <a:t>Logical vector can be used to extract vector components </a:t>
            </a:r>
          </a:p>
          <a:p>
            <a:r>
              <a:rPr lang="en-US" dirty="0"/>
              <a:t>[1] 1 2 6 4</a:t>
            </a:r>
          </a:p>
          <a:p>
            <a:r>
              <a:rPr lang="en-US" dirty="0"/>
              <a:t>&gt; names(o) &lt;- p  </a:t>
            </a:r>
            <a:r>
              <a:rPr lang="en-US" dirty="0" smtClean="0"/>
              <a:t> # </a:t>
            </a:r>
            <a:r>
              <a:rPr lang="en-US" dirty="0"/>
              <a:t>Give each component a name</a:t>
            </a:r>
          </a:p>
          <a:p>
            <a:r>
              <a:rPr lang="en-US" dirty="0"/>
              <a:t>&gt; o</a:t>
            </a:r>
          </a:p>
          <a:p>
            <a:r>
              <a:rPr lang="en-US" dirty="0"/>
              <a:t>  one   two three  four  five   six </a:t>
            </a:r>
          </a:p>
          <a:p>
            <a:r>
              <a:rPr lang="en-US" dirty="0"/>
              <a:t>  1.0   2.0   5.3   6.0  -2.0   4.0 </a:t>
            </a:r>
          </a:p>
          <a:p>
            <a:r>
              <a:rPr lang="en-US" dirty="0"/>
              <a:t>&gt; o["three"] </a:t>
            </a:r>
            <a:r>
              <a:rPr lang="en-US" dirty="0" smtClean="0"/>
              <a:t>     # </a:t>
            </a:r>
            <a:r>
              <a:rPr lang="en-US" dirty="0"/>
              <a:t>Extract your components by "calling" their names</a:t>
            </a:r>
          </a:p>
          <a:p>
            <a:r>
              <a:rPr lang="en-US" dirty="0"/>
              <a:t>three </a:t>
            </a:r>
          </a:p>
          <a:p>
            <a:r>
              <a:rPr lang="en-US" dirty="0"/>
              <a:t>  </a:t>
            </a:r>
            <a:r>
              <a:rPr lang="en-US" dirty="0" smtClean="0"/>
              <a:t>5.3</a:t>
            </a:r>
            <a:endParaRPr lang="en-US" dirty="0"/>
          </a:p>
        </p:txBody>
      </p:sp>
      <p:pic>
        <p:nvPicPr>
          <p:cNvPr id="7" name="Picture 2" descr="https://devopedia.org/images/article/46/9213.152612596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472" y="4447332"/>
            <a:ext cx="3719127" cy="178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FA58C69-61FB-41AE-AAB2-EC861A459076}" type="datetime3">
              <a:rPr lang="en-US" smtClean="0"/>
              <a:t>25 March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0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Matrices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Understanding data types, reading data in R &amp; data manipulation techniques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648929"/>
            <a:ext cx="10515600" cy="5528034"/>
          </a:xfrm>
        </p:spPr>
        <p:txBody>
          <a:bodyPr>
            <a:normAutofit/>
          </a:bodyPr>
          <a:lstStyle/>
          <a:p>
            <a:r>
              <a:rPr lang="en-US" dirty="0"/>
              <a:t>A matrix is a collection of data elements arranged in a two-dimensional rectangular </a:t>
            </a:r>
            <a:r>
              <a:rPr lang="en-US" dirty="0" smtClean="0"/>
              <a:t>layout.</a:t>
            </a:r>
          </a:p>
          <a:p>
            <a:r>
              <a:rPr lang="en-US" dirty="0" smtClean="0"/>
              <a:t>Same </a:t>
            </a:r>
            <a:r>
              <a:rPr lang="en-US" dirty="0"/>
              <a:t>as vector, the components in a matrix must be of the same basic type.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following is an example of a matrix with 4 rows and 3 columns. </a:t>
            </a:r>
            <a:endParaRPr lang="en-US" dirty="0" smtClean="0"/>
          </a:p>
          <a:p>
            <a:pPr lvl="1"/>
            <a:r>
              <a:rPr lang="en-US" dirty="0"/>
              <a:t>t &lt;- matrix(1:12,nrow=4,ncol=3,byrow = FALSE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[,</a:t>
            </a:r>
            <a:r>
              <a:rPr lang="en-US" dirty="0"/>
              <a:t>1] [,2] [,3]</a:t>
            </a:r>
          </a:p>
          <a:p>
            <a:pPr lvl="1"/>
            <a:r>
              <a:rPr lang="en-US" dirty="0"/>
              <a:t>[1,]    1    5    9</a:t>
            </a:r>
          </a:p>
          <a:p>
            <a:pPr lvl="1"/>
            <a:r>
              <a:rPr lang="en-US" dirty="0"/>
              <a:t>[2,]    2    6   10</a:t>
            </a:r>
          </a:p>
          <a:p>
            <a:pPr lvl="1"/>
            <a:r>
              <a:rPr lang="en-US" dirty="0"/>
              <a:t>[3,]    3    7   11</a:t>
            </a:r>
          </a:p>
          <a:p>
            <a:pPr lvl="1"/>
            <a:r>
              <a:rPr lang="en-US" dirty="0"/>
              <a:t>[4,]    4    8   12</a:t>
            </a:r>
          </a:p>
        </p:txBody>
      </p:sp>
      <p:pic>
        <p:nvPicPr>
          <p:cNvPr id="7" name="Picture 2" descr="https://devopedia.org/images/article/46/9213.152612596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085" y="3590073"/>
            <a:ext cx="4799660" cy="230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3876EC-0E87-4F18-AB44-6FDD737B12BB}" type="datetime3">
              <a:rPr lang="en-US" smtClean="0"/>
              <a:t>25 March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1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Matrices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Understanding data types, reading data in R &amp; data manipulation techniques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663677"/>
            <a:ext cx="10515600" cy="55132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Similar to vectors, matrices also use [] to reference elements.</a:t>
            </a:r>
          </a:p>
          <a:p>
            <a:endParaRPr lang="en-US" dirty="0"/>
          </a:p>
          <a:p>
            <a:r>
              <a:rPr lang="en-US" dirty="0"/>
              <a:t>&gt; t[2,3]                    # component at 2nd row and 3rd column</a:t>
            </a:r>
          </a:p>
          <a:p>
            <a:r>
              <a:rPr lang="en-US" dirty="0"/>
              <a:t>[1] 10</a:t>
            </a:r>
          </a:p>
          <a:p>
            <a:r>
              <a:rPr lang="en-US" dirty="0"/>
              <a:t>&gt; t[,3]                     # 3rd column of matrix</a:t>
            </a:r>
          </a:p>
          <a:p>
            <a:r>
              <a:rPr lang="en-US" dirty="0"/>
              <a:t>[1]  9 10 11 12</a:t>
            </a:r>
          </a:p>
          <a:p>
            <a:r>
              <a:rPr lang="en-US" dirty="0"/>
              <a:t>&gt; t[4,]                     # 4th row of matrix</a:t>
            </a:r>
          </a:p>
          <a:p>
            <a:r>
              <a:rPr lang="en-US" dirty="0"/>
              <a:t>[1]  4  8 12</a:t>
            </a:r>
          </a:p>
          <a:p>
            <a:r>
              <a:rPr lang="en-US" dirty="0"/>
              <a:t>&gt; t[2:4,1:3]                # rows 2,3,4 of columns 1,2,3</a:t>
            </a:r>
          </a:p>
          <a:p>
            <a:r>
              <a:rPr lang="en-US" dirty="0"/>
              <a:t>     [,1] [,2] [,3]</a:t>
            </a:r>
          </a:p>
          <a:p>
            <a:r>
              <a:rPr lang="en-US" dirty="0"/>
              <a:t>[1,]    2    6   10</a:t>
            </a:r>
          </a:p>
          <a:p>
            <a:r>
              <a:rPr lang="en-US" dirty="0"/>
              <a:t>[2,]    3    7   11</a:t>
            </a:r>
          </a:p>
          <a:p>
            <a:r>
              <a:rPr lang="en-US" dirty="0"/>
              <a:t>[3,]    4    8   12</a:t>
            </a:r>
          </a:p>
        </p:txBody>
      </p:sp>
      <p:pic>
        <p:nvPicPr>
          <p:cNvPr id="7" name="Picture 2" descr="https://devopedia.org/images/article/46/9213.152612596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472" y="4447332"/>
            <a:ext cx="3719127" cy="178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51A536-824A-436B-87A4-29CA8FC85F78}" type="datetime3">
              <a:rPr lang="en-US" smtClean="0"/>
              <a:t>25 March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3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1246</TotalTime>
  <Words>2049</Words>
  <Application>Microsoft Office PowerPoint</Application>
  <PresentationFormat>Widescreen</PresentationFormat>
  <Paragraphs>302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Variables in R</vt:lpstr>
      <vt:lpstr>Variables in R</vt:lpstr>
      <vt:lpstr>Data Structures in R</vt:lpstr>
      <vt:lpstr>Data Structures in R</vt:lpstr>
      <vt:lpstr>Vectors</vt:lpstr>
      <vt:lpstr>Vectors</vt:lpstr>
      <vt:lpstr>Matrices</vt:lpstr>
      <vt:lpstr>Matrices</vt:lpstr>
      <vt:lpstr>Data frames</vt:lpstr>
      <vt:lpstr>Data frames</vt:lpstr>
      <vt:lpstr>List</vt:lpstr>
      <vt:lpstr>List</vt:lpstr>
      <vt:lpstr>Reading and writing CSV files</vt:lpstr>
      <vt:lpstr>Importing data from excel</vt:lpstr>
      <vt:lpstr>Selecting rows/observations</vt:lpstr>
      <vt:lpstr>Selecting rows/observations</vt:lpstr>
      <vt:lpstr>Order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Reshma</dc:creator>
  <cp:lastModifiedBy>Atin</cp:lastModifiedBy>
  <cp:revision>235</cp:revision>
  <dcterms:created xsi:type="dcterms:W3CDTF">2017-07-06T18:01:39Z</dcterms:created>
  <dcterms:modified xsi:type="dcterms:W3CDTF">2019-03-25T14:16:03Z</dcterms:modified>
</cp:coreProperties>
</file>