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 id="2147483666" r:id="rId2"/>
  </p:sldMasterIdLst>
  <p:notesMasterIdLst>
    <p:notesMasterId r:id="rId42"/>
  </p:notesMasterIdLst>
  <p:sldIdLst>
    <p:sldId id="256" r:id="rId3"/>
    <p:sldId id="283" r:id="rId4"/>
    <p:sldId id="330"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313" r:id="rId33"/>
    <p:sldId id="314" r:id="rId34"/>
    <p:sldId id="315" r:id="rId35"/>
    <p:sldId id="316" r:id="rId36"/>
    <p:sldId id="317" r:id="rId37"/>
    <p:sldId id="318" r:id="rId38"/>
    <p:sldId id="319" r:id="rId39"/>
    <p:sldId id="320" r:id="rId40"/>
    <p:sldId id="329"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Century Gothic" panose="020B0502020202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4B57-6F6F-4EDA-B331-E0AD0F89311D}">
  <a:tblStyle styleId="{28FC4B57-6F6F-4EDA-B331-E0AD0F89311D}"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9.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are the 2 functions to read data from Clipboard?</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only works on windows?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Can we write numeric data to clipboard?</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type of data can be written to clipboard?</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command to write data to clipboard?</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55" name="Google Shape;455;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Which package we can use to provide more flexibility for reading/writing data to/from the clipboard?</a:t>
            </a:r>
            <a:endParaRPr/>
          </a:p>
        </p:txBody>
      </p:sp>
      <p:sp>
        <p:nvSpPr>
          <p:cNvPr id="464" name="Google Shape;46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drawback to read/write data in the text files?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solution to preserve the data structure of the data while writing it to the files?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function to save data to the RDS file format?</a:t>
            </a:r>
            <a:endParaRPr/>
          </a:p>
        </p:txBody>
      </p:sp>
      <p:sp>
        <p:nvSpPr>
          <p:cNvPr id="473" name="Google Shape;4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Can we save multiple objects to the R data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file extension which stores multiple objects?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is used to save multiple objects to the R data file?</a:t>
            </a:r>
            <a:endParaRPr sz="1200" b="0" i="0" u="none" strike="noStrike" cap="none">
              <a:solidFill>
                <a:schemeClr val="dk1"/>
              </a:solidFill>
              <a:latin typeface="Calibri"/>
              <a:ea typeface="Calibri"/>
              <a:cs typeface="Calibri"/>
              <a:sym typeface="Calibri"/>
            </a:endParaRPr>
          </a:p>
        </p:txBody>
      </p:sp>
      <p:sp>
        <p:nvSpPr>
          <p:cNvPr id="482" name="Google Shape;482;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Why we need to redirect the output from terminal to a physical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is used to redirect the output?</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is used to return the output back to the terminal?</a:t>
            </a:r>
            <a:endParaRPr/>
          </a:p>
        </p:txBody>
      </p:sp>
      <p:sp>
        <p:nvSpPr>
          <p:cNvPr id="491" name="Google Shape;49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parameter of the sink function allows to append the output to existing data?</a:t>
            </a:r>
            <a:endParaRPr sz="1200" b="0" i="0" u="none" strike="noStrike" cap="none">
              <a:solidFill>
                <a:schemeClr val="dk1"/>
              </a:solidFill>
              <a:latin typeface="Calibri"/>
              <a:ea typeface="Calibri"/>
              <a:cs typeface="Calibri"/>
              <a:sym typeface="Calibri"/>
            </a:endParaRPr>
          </a:p>
        </p:txBody>
      </p:sp>
      <p:sp>
        <p:nvSpPr>
          <p:cNvPr id="500" name="Google Shape;50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package which can use for data manipulation?</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Specify 4 functions which are provided by dplyr for data manipulation?</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To use dplyr package is very difficult. True/ False?</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09" name="Google Shape;50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we can use to select columns from Data Frame?</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we can use to group data?</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we can use to sort the data?</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18" name="Google Shape;518;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2 functions are used to get random data for sampling from the data frame?</a:t>
            </a:r>
            <a:endParaRPr/>
          </a:p>
        </p:txBody>
      </p:sp>
      <p:sp>
        <p:nvSpPr>
          <p:cNvPr id="528" name="Google Shape;52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38" name="Google Shape;538;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3" name="Google Shape;38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What is the use of specifying minus sign before a variable?</a:t>
            </a:r>
            <a:endParaRPr sz="1200" b="0" i="0" u="none" strike="noStrike" cap="none">
              <a:solidFill>
                <a:schemeClr val="dk1"/>
              </a:solidFill>
              <a:latin typeface="Calibri"/>
              <a:ea typeface="Calibri"/>
              <a:cs typeface="Calibri"/>
              <a:sym typeface="Calibri"/>
            </a:endParaRPr>
          </a:p>
        </p:txBody>
      </p:sp>
      <p:sp>
        <p:nvSpPr>
          <p:cNvPr id="547" name="Google Shape;547;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Which function we can use to rename the variable in the data frame?</a:t>
            </a:r>
            <a:endParaRPr/>
          </a:p>
        </p:txBody>
      </p:sp>
      <p:sp>
        <p:nvSpPr>
          <p:cNvPr id="556" name="Google Shape;556;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2 functions  can be used to specify the column names of the data frame?</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function can be used to specify the row names of the data frame?</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73" name="Google Shape;573;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How to get first and second row and all columns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How to get second Row and 2nd and third column</a:t>
            </a:r>
            <a:endParaRPr/>
          </a:p>
        </p:txBody>
      </p:sp>
      <p:sp>
        <p:nvSpPr>
          <p:cNvPr id="582" name="Google Shape;582;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Up to how many digits R can calculate accurately?</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In Round function which parameter is used to specify the number of digits needed after decimal places?</a:t>
            </a:r>
            <a:endParaRPr/>
          </a:p>
        </p:txBody>
      </p:sp>
      <p:sp>
        <p:nvSpPr>
          <p:cNvPr id="591" name="Google Shape;591;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00" name="Google Shape;60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09" name="Google Shape;609;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default separator is used while using paste function?</a:t>
            </a:r>
            <a:endParaRPr/>
          </a:p>
        </p:txBody>
      </p:sp>
      <p:sp>
        <p:nvSpPr>
          <p:cNvPr id="618" name="Google Shape;618;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627" name="Google Shape;627;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3" name="Google Shape;38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5479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45" name="Google Shape;645;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55" name="Google Shape;655;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64" name="Google Shape;664;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74" name="Google Shape;674;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83" name="Google Shape;683;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09" name="Google Shape;709;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arithmetic operator we can use to get only the integer value by flooring the extra decimals?</a:t>
            </a:r>
            <a:endParaRPr sz="1200" b="0" i="0" u="none" strike="noStrike" cap="none">
              <a:solidFill>
                <a:schemeClr val="dk1"/>
              </a:solidFill>
              <a:latin typeface="Calibri"/>
              <a:ea typeface="Calibri"/>
              <a:cs typeface="Calibri"/>
              <a:sym typeface="Calibri"/>
            </a:endParaRPr>
          </a:p>
        </p:txBody>
      </p:sp>
      <p:sp>
        <p:nvSpPr>
          <p:cNvPr id="718" name="Google Shape;718;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function to read table from a tab-delimited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command is used for getting the path to current working directory?</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use of specifying quote parameter in read.table function?</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Give an example of writing data to the tab delimited .txt file.</a:t>
            </a:r>
            <a:endParaRPr sz="1200" b="0" i="0" u="none" strike="noStrike" cap="none">
              <a:solidFill>
                <a:schemeClr val="dk1"/>
              </a:solidFill>
              <a:latin typeface="Calibri"/>
              <a:ea typeface="Calibri"/>
              <a:cs typeface="Calibri"/>
              <a:sym typeface="Calibri"/>
            </a:endParaRPr>
          </a:p>
        </p:txBody>
      </p:sp>
      <p:sp>
        <p:nvSpPr>
          <p:cNvPr id="401" name="Google Shape;401;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use of strip.white argument?</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If the .txt file has blank line then how we can ignore / skip those blank lines?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parameter is used to specify that the table being imported has the header?</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10" name="Google Shape;410;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19" name="Google Shape;41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parameter is used to skip the first n rows from the text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Can we change the column names while reading from the text file?</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8" name="Google Shape;428;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parameter is used to assign the ID variable to Row Names?</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will be behavior if we do not specify the ID variable while importing from the CSV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function to write the data frame to CSV file?</a:t>
            </a:r>
            <a:endParaRPr sz="1200" b="0" i="0" u="none" strike="noStrike" cap="none">
              <a:solidFill>
                <a:schemeClr val="dk1"/>
              </a:solidFill>
              <a:latin typeface="Calibri"/>
              <a:ea typeface="Calibri"/>
              <a:cs typeface="Calibri"/>
              <a:sym typeface="Calibri"/>
            </a:endParaRPr>
          </a:p>
        </p:txBody>
      </p:sp>
      <p:sp>
        <p:nvSpPr>
          <p:cNvPr id="437" name="Google Shape;437;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Which package we need to install before reading data from the excel file?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How to install and import the package?</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What is the function to set the current working directory?</a:t>
            </a:r>
            <a:endParaRPr/>
          </a:p>
          <a:p>
            <a:pPr marL="228600" marR="0" lvl="0" indent="-228600" algn="l" rtl="0">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An excel file has multiple sheets, when we import from an excel file, how it will figure out from which sheet the data is to be imported? Specify both the ways.</a:t>
            </a:r>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46" name="Google Shape;446;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7200"/>
              <a:buFont typeface="Century Gothic"/>
              <a:buNone/>
              <a:defRPr sz="7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marR="0" lvl="0" algn="l" rtl="0">
              <a:spcBef>
                <a:spcPts val="1000"/>
              </a:spcBef>
              <a:spcAft>
                <a:spcPts val="0"/>
              </a:spcAft>
              <a:buClr>
                <a:srgbClr val="BEBEBE"/>
              </a:buClr>
              <a:buSzPts val="1600"/>
              <a:buFont typeface="Noto Sans Symbols"/>
              <a:buNone/>
              <a:defRPr sz="2000" b="0" i="0" u="none" strike="noStrike" cap="none">
                <a:solidFill>
                  <a:srgbClr val="BEBEBE"/>
                </a:solidFill>
                <a:latin typeface="Century Gothic"/>
                <a:ea typeface="Century Gothic"/>
                <a:cs typeface="Century Gothic"/>
                <a:sym typeface="Century Gothic"/>
              </a:defRPr>
            </a:lvl1pPr>
            <a:lvl2pPr marR="0" lvl="1" algn="ctr" rtl="0">
              <a:spcBef>
                <a:spcPts val="1000"/>
              </a:spcBef>
              <a:spcAft>
                <a:spcPts val="0"/>
              </a:spcAft>
              <a:buClr>
                <a:srgbClr val="BEBEBE"/>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R="0" lvl="2"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R="0" lvl="4"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R="0" lvl="5"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R="0" lvl="6"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R="0" lvl="7"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R="0" lvl="8" algn="ctr"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5" name="Google Shape;75;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6" name="Google Shape;76;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2" name="Google Shape;82;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1000"/>
              </a:spcBef>
              <a:spcAft>
                <a:spcPts val="0"/>
              </a:spcAft>
              <a:buClr>
                <a:srgbClr val="BEBEBE"/>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3" name="Google Shape;83;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Google Shape;84;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Google Shape;85;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8" name="Google Shape;88;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small">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9" name="Google Shape;89;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1000"/>
              </a:spcBef>
              <a:spcAft>
                <a:spcPts val="0"/>
              </a:spcAft>
              <a:buClr>
                <a:srgbClr val="BEBEBE"/>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Google Shape;90;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Google Shape;91;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Google Shape;92;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93" name="Google Shape;93;p13"/>
          <p:cNvSpPr txBox="1"/>
          <p:nvPr/>
        </p:nvSpPr>
        <p:spPr>
          <a:xfrm>
            <a:off x="898295" y="971253"/>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BEBEBE"/>
                </a:solidFill>
                <a:latin typeface="Arial"/>
                <a:ea typeface="Arial"/>
                <a:cs typeface="Arial"/>
                <a:sym typeface="Arial"/>
              </a:rPr>
              <a:t>“</a:t>
            </a:r>
            <a:endParaRPr/>
          </a:p>
        </p:txBody>
      </p:sp>
      <p:sp>
        <p:nvSpPr>
          <p:cNvPr id="94" name="Google Shape;94;p13"/>
          <p:cNvSpPr txBox="1"/>
          <p:nvPr/>
        </p:nvSpPr>
        <p:spPr>
          <a:xfrm>
            <a:off x="9330490" y="2613787"/>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a:solidFill>
                  <a:srgbClr val="BEBEBE"/>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7" name="Google Shape;97;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600"/>
              <a:buFont typeface="Noto Sans Symbols"/>
              <a:buNone/>
              <a:defRPr sz="20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8" name="Google Shape;98;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9" name="Google Shape;99;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Google Shape;10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3" name="Google Shape;103;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4" name="Google Shape;104;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6" name="Google Shape;106;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7" name="Google Shape;107;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8" name="Google Shape;108;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09" name="Google Shape;109;p15"/>
          <p:cNvCxnSpPr/>
          <p:nvPr/>
        </p:nvCxnSpPr>
        <p:spPr>
          <a:xfrm>
            <a:off x="3726142" y="2133600"/>
            <a:ext cx="0" cy="3962400"/>
          </a:xfrm>
          <a:prstGeom prst="straightConnector1">
            <a:avLst/>
          </a:prstGeom>
          <a:noFill/>
          <a:ln w="12700" cap="flat" cmpd="sng">
            <a:solidFill>
              <a:srgbClr val="BEBEBE">
                <a:alpha val="40000"/>
              </a:srgbClr>
            </a:solidFill>
            <a:prstDash val="solid"/>
            <a:round/>
            <a:headEnd type="none" w="sm" len="sm"/>
            <a:tailEnd type="none" w="sm" len="sm"/>
          </a:ln>
        </p:spPr>
      </p:cxnSp>
      <p:cxnSp>
        <p:nvCxnSpPr>
          <p:cNvPr id="110" name="Google Shape;110;p15"/>
          <p:cNvCxnSpPr/>
          <p:nvPr/>
        </p:nvCxnSpPr>
        <p:spPr>
          <a:xfrm>
            <a:off x="6962227" y="2133600"/>
            <a:ext cx="0" cy="3966882"/>
          </a:xfrm>
          <a:prstGeom prst="straightConnector1">
            <a:avLst/>
          </a:prstGeom>
          <a:noFill/>
          <a:ln w="12700" cap="flat" cmpd="sng">
            <a:solidFill>
              <a:srgbClr val="BEBEBE">
                <a:alpha val="40000"/>
              </a:srgbClr>
            </a:solidFill>
            <a:prstDash val="solid"/>
            <a:round/>
            <a:headEnd type="none" w="sm" len="sm"/>
            <a:tailEnd type="none" w="sm" len="sm"/>
          </a:ln>
        </p:spPr>
      </p:cxnSp>
      <p:sp>
        <p:nvSpPr>
          <p:cNvPr id="111" name="Google Shape;111;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Google Shape;112;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Google Shape;113;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6" name="Google Shape;116;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8" name="Google Shape;118;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4" name="Google Shape;124;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5" name="Google Shape;125;p16"/>
          <p:cNvCxnSpPr/>
          <p:nvPr/>
        </p:nvCxnSpPr>
        <p:spPr>
          <a:xfrm>
            <a:off x="3726142" y="2133600"/>
            <a:ext cx="0" cy="3962400"/>
          </a:xfrm>
          <a:prstGeom prst="straightConnector1">
            <a:avLst/>
          </a:prstGeom>
          <a:noFill/>
          <a:ln w="12700" cap="flat" cmpd="sng">
            <a:solidFill>
              <a:srgbClr val="BEBEBE">
                <a:alpha val="40000"/>
              </a:srgbClr>
            </a:solidFill>
            <a:prstDash val="solid"/>
            <a:round/>
            <a:headEnd type="none" w="sm" len="sm"/>
            <a:tailEnd type="none" w="sm" len="sm"/>
          </a:ln>
        </p:spPr>
      </p:cxnSp>
      <p:cxnSp>
        <p:nvCxnSpPr>
          <p:cNvPr id="126" name="Google Shape;126;p16"/>
          <p:cNvCxnSpPr/>
          <p:nvPr/>
        </p:nvCxnSpPr>
        <p:spPr>
          <a:xfrm>
            <a:off x="6962227" y="2133600"/>
            <a:ext cx="0" cy="3966882"/>
          </a:xfrm>
          <a:prstGeom prst="straightConnector1">
            <a:avLst/>
          </a:prstGeom>
          <a:noFill/>
          <a:ln w="12700" cap="flat" cmpd="sng">
            <a:solidFill>
              <a:srgbClr val="BEBEBE">
                <a:alpha val="40000"/>
              </a:srgbClr>
            </a:solidFill>
            <a:prstDash val="solid"/>
            <a:round/>
            <a:headEnd type="none" w="sm" len="sm"/>
            <a:tailEnd type="none" w="sm" len="sm"/>
          </a:ln>
        </p:spPr>
      </p:cxnSp>
      <p:sp>
        <p:nvSpPr>
          <p:cNvPr id="127" name="Google Shape;127;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9" name="Google Shape;129;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2" name="Google Shape;132;p17"/>
          <p:cNvSpPr txBox="1">
            <a:spLocks noGrp="1"/>
          </p:cNvSpPr>
          <p:nvPr>
            <p:ph type="body" idx="1"/>
          </p:nvPr>
        </p:nvSpPr>
        <p:spPr>
          <a:xfrm rot="5400000">
            <a:off x="3253964" y="-2063627"/>
            <a:ext cx="5730967" cy="11901268"/>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BEBEBE"/>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3" name="Google Shape;133;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5" name="Google Shape;135;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8" name="Google Shape;138;p18"/>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BEBEBE"/>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9" name="Google Shape;139;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0" name="Google Shape;140;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1" name="Google Shape;141;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a:xfrm>
            <a:off x="838200" y="6356350"/>
            <a:ext cx="2743200" cy="365125"/>
          </a:xfrm>
          <a:prstGeom prst="rect">
            <a:avLst/>
          </a:prstGeom>
        </p:spPr>
        <p:txBody>
          <a:bodyPr/>
          <a:lstStyle/>
          <a:p>
            <a:fld id="{E5202284-B615-4261-8035-A9979552544A}" type="datetime3">
              <a:rPr lang="en-US" smtClean="0"/>
              <a:t>4 August 2022</a:t>
            </a:fld>
            <a:endParaRPr lang="en-US" dirty="0"/>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
        <p:nvSpPr>
          <p:cNvPr id="11" name="TextBox 10">
            <a:extLst>
              <a:ext uri="{FF2B5EF4-FFF2-40B4-BE49-F238E27FC236}">
                <a16:creationId xmlns:a16="http://schemas.microsoft.com/office/drawing/2014/main" id="{A08FB9D6-AAA7-40C7-A0CD-4EFA9508EA3D}"/>
              </a:ext>
            </a:extLst>
          </p:cNvPr>
          <p:cNvSpPr txBox="1"/>
          <p:nvPr userDrawn="1"/>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Tree>
    <p:extLst>
      <p:ext uri="{BB962C8B-B14F-4D97-AF65-F5344CB8AC3E}">
        <p14:creationId xmlns:p14="http://schemas.microsoft.com/office/powerpoint/2010/main" val="78219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D3E67FE6-B3FC-4134-8A89-6C8C7832101A}"/>
              </a:ext>
            </a:extLst>
          </p:cNvPr>
          <p:cNvSpPr>
            <a:spLocks noGrp="1"/>
          </p:cNvSpPr>
          <p:nvPr>
            <p:ph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110F9-5475-414D-8C23-75C8B9197B15}" type="datetime3">
              <a:rPr lang="en-US" smtClean="0"/>
              <a:t>4 August 2022</a:t>
            </a:fld>
            <a:endParaRPr lang="en-US" dirty="0"/>
          </a:p>
        </p:txBody>
      </p:sp>
      <p:sp>
        <p:nvSpPr>
          <p:cNvPr id="10"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Introduction to Statistics and Analytics</a:t>
            </a:r>
          </a:p>
        </p:txBody>
      </p:sp>
      <p:sp>
        <p:nvSpPr>
          <p:cNvPr id="11"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46259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3"/>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BEBEBE"/>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Google Shape;26;p3"/>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Google Shape;27;p3"/>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r>
              <a:rPr lang="en-US"/>
              <a:t>Slide # </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a:xfrm>
            <a:off x="838200" y="6356350"/>
            <a:ext cx="2743200" cy="365125"/>
          </a:xfrm>
          <a:prstGeom prst="rect">
            <a:avLst/>
          </a:prstGeom>
        </p:spPr>
        <p:txBody>
          <a:bodyPr/>
          <a:lstStyle/>
          <a:p>
            <a:fld id="{0E32F581-1022-4C52-9D55-4DB7C93A58CC}" type="datetime3">
              <a:rPr lang="en-US" smtClean="0"/>
              <a:t>4 August 2022</a:t>
            </a:fld>
            <a:endParaRPr lang="en-US" dirty="0"/>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946895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a:xfrm>
            <a:off x="838200" y="6356350"/>
            <a:ext cx="2743200" cy="365125"/>
          </a:xfrm>
          <a:prstGeom prst="rect">
            <a:avLst/>
          </a:prstGeom>
        </p:spPr>
        <p:txBody>
          <a:bodyPr/>
          <a:lstStyle/>
          <a:p>
            <a:fld id="{7FD24923-BD34-4A98-B71C-EEC76C7B90B4}" type="datetime3">
              <a:rPr lang="en-US" smtClean="0"/>
              <a:t>4 August 2022</a:t>
            </a:fld>
            <a:endParaRPr lang="en-US" dirty="0"/>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3537574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a:prstGeom prst="rect">
            <a:avLst/>
          </a:prstGeo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a:xfrm>
            <a:off x="838200" y="6356350"/>
            <a:ext cx="2743200" cy="365125"/>
          </a:xfrm>
          <a:prstGeom prst="rect">
            <a:avLst/>
          </a:prstGeom>
        </p:spPr>
        <p:txBody>
          <a:bodyPr/>
          <a:lstStyle/>
          <a:p>
            <a:fld id="{73C7F2AF-98EF-457F-A458-F611BF4E7C01}" type="datetime3">
              <a:rPr lang="en-US" smtClean="0"/>
              <a:t>4 August 2022</a:t>
            </a:fld>
            <a:endParaRPr lang="en-US" dirty="0"/>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519444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a:xfrm>
            <a:off x="838200" y="6356350"/>
            <a:ext cx="2743200" cy="365125"/>
          </a:xfrm>
          <a:prstGeom prst="rect">
            <a:avLst/>
          </a:prstGeom>
        </p:spPr>
        <p:txBody>
          <a:bodyPr/>
          <a:lstStyle/>
          <a:p>
            <a:fld id="{0597C720-86D7-44D3-841F-748DD57A1F53}" type="datetime3">
              <a:rPr lang="en-US" smtClean="0"/>
              <a:t>4 August 2022</a:t>
            </a:fld>
            <a:endParaRPr lang="en-US" dirty="0"/>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294465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a:xfrm>
            <a:off x="838200" y="6356350"/>
            <a:ext cx="2743200" cy="365125"/>
          </a:xfrm>
          <a:prstGeom prst="rect">
            <a:avLst/>
          </a:prstGeom>
        </p:spPr>
        <p:txBody>
          <a:bodyPr/>
          <a:lstStyle/>
          <a:p>
            <a:fld id="{BC8253EF-7A29-4B5E-8AEA-EB9FA4EFF57F}" type="datetime3">
              <a:rPr lang="en-US" smtClean="0"/>
              <a:t>4 August 2022</a:t>
            </a:fld>
            <a:endParaRPr lang="en-US" dirty="0"/>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081550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a:xfrm>
            <a:off x="838200" y="6356350"/>
            <a:ext cx="2743200" cy="365125"/>
          </a:xfrm>
          <a:prstGeom prst="rect">
            <a:avLst/>
          </a:prstGeom>
        </p:spPr>
        <p:txBody>
          <a:bodyPr/>
          <a:lstStyle/>
          <a:p>
            <a:fld id="{EA79B630-6AA1-4596-8B98-92E07F0A3BDE}" type="datetime3">
              <a:rPr lang="en-US" smtClean="0"/>
              <a:t>4 August 2022</a:t>
            </a:fld>
            <a:endParaRPr lang="en-US" dirty="0"/>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2315113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a:xfrm>
            <a:off x="838200" y="6356350"/>
            <a:ext cx="2743200" cy="365125"/>
          </a:xfrm>
          <a:prstGeom prst="rect">
            <a:avLst/>
          </a:prstGeom>
        </p:spPr>
        <p:txBody>
          <a:bodyPr/>
          <a:lstStyle/>
          <a:p>
            <a:fld id="{B7963332-4CD6-443C-8FE8-9F203D24E52C}" type="datetime3">
              <a:rPr lang="en-US" smtClean="0"/>
              <a:t>4 August 2022</a:t>
            </a:fld>
            <a:endParaRPr lang="en-US" dirty="0"/>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303124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a:xfrm>
            <a:off x="838200" y="6356350"/>
            <a:ext cx="2743200" cy="365125"/>
          </a:xfrm>
          <a:prstGeom prst="rect">
            <a:avLst/>
          </a:prstGeom>
        </p:spPr>
        <p:txBody>
          <a:bodyPr/>
          <a:lstStyle/>
          <a:p>
            <a:fld id="{7CD051E3-2B0D-4387-ABA2-ED8C544AE0E0}" type="datetime3">
              <a:rPr lang="en-US" smtClean="0"/>
              <a:t>4 August 2022</a:t>
            </a:fld>
            <a:endParaRPr lang="en-US" dirty="0"/>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2885177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a:xfrm>
            <a:off x="838200" y="6356350"/>
            <a:ext cx="2743200" cy="365125"/>
          </a:xfrm>
          <a:prstGeom prst="rect">
            <a:avLst/>
          </a:prstGeom>
        </p:spPr>
        <p:txBody>
          <a:bodyPr/>
          <a:lstStyle/>
          <a:p>
            <a:fld id="{4A9252D8-B80C-44E3-B66B-F6CFC2E62380}" type="datetime3">
              <a:rPr lang="en-US" smtClean="0"/>
              <a:t>4 August 2022</a:t>
            </a:fld>
            <a:endParaRPr lang="en-US" dirty="0"/>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a:xfrm>
            <a:off x="4038600" y="6356350"/>
            <a:ext cx="4114800" cy="365125"/>
          </a:xfrm>
          <a:prstGeom prst="rect">
            <a:avLst/>
          </a:prstGeom>
        </p:spPr>
        <p:txBody>
          <a:bodyPr/>
          <a:lstStyle/>
          <a:p>
            <a:r>
              <a:rPr lang="en-US" dirty="0"/>
              <a:t>Introduction to Statistics and Analytics</a:t>
            </a:r>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316037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8210286" y="6447690"/>
            <a:ext cx="3859795" cy="304801"/>
          </a:xfrm>
          <a:prstGeom prst="rect">
            <a:avLst/>
          </a:prstGeom>
        </p:spPr>
        <p:txBody>
          <a:bodyPr/>
          <a:lstStyle>
            <a:lvl1pPr algn="r">
              <a:defRPr/>
            </a:lvl1pPr>
          </a:lstStyle>
          <a:p>
            <a:r>
              <a:rPr lang="en-US" dirty="0"/>
              <a:t>Introduction to Statistics and Analytics</a:t>
            </a:r>
          </a:p>
        </p:txBody>
      </p:sp>
      <p:sp>
        <p:nvSpPr>
          <p:cNvPr id="5" name="Slide Number Placeholder 5"/>
          <p:cNvSpPr>
            <a:spLocks noGrp="1"/>
          </p:cNvSpPr>
          <p:nvPr>
            <p:ph type="sldNum" sz="quarter" idx="12"/>
          </p:nvPr>
        </p:nvSpPr>
        <p:spPr>
          <a:xfrm>
            <a:off x="8210286" y="6461758"/>
            <a:ext cx="1901761" cy="290733"/>
          </a:xfrm>
          <a:prstGeom prst="rect">
            <a:avLst/>
          </a:prstGeom>
        </p:spPr>
        <p:txBody>
          <a:bodyPr/>
          <a:lstStyle/>
          <a:p>
            <a:r>
              <a:rPr lang="en-US" dirty="0"/>
              <a:t>Slide # </a:t>
            </a:r>
            <a:fld id="{D57F1E4F-1CFF-5643-939E-02111984F565}" type="slidenum">
              <a:rPr lang="en-US" smtClean="0"/>
              <a:pPr/>
              <a:t>‹#›</a:t>
            </a:fld>
            <a:endParaRPr lang="en-US" dirty="0"/>
          </a:p>
        </p:txBody>
      </p:sp>
    </p:spTree>
    <p:extLst>
      <p:ext uri="{BB962C8B-B14F-4D97-AF65-F5344CB8AC3E}">
        <p14:creationId xmlns:p14="http://schemas.microsoft.com/office/powerpoint/2010/main" val="286829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0" name="Google Shape;30;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1" name="Google Shape;31;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2" name="Google Shape;32;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5" name="Google Shape;35;p5"/>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600"/>
              <a:buFont typeface="Noto Sans Symbols"/>
              <a:buNone/>
              <a:defRPr sz="20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6" name="Google Shape;36;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Google Shape;37;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Google Shape;38;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1" name="Google Shape;41;p6"/>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2" name="Google Shape;42;p6"/>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3" name="Google Shape;43;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4" name="Google Shape;44;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5" name="Google Shape;45;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8" name="Google Shape;48;p7"/>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9" name="Google Shape;49;p7"/>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0" name="Google Shape;50;p7"/>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1000"/>
              </a:spcBef>
              <a:spcAft>
                <a:spcPts val="0"/>
              </a:spcAft>
              <a:buClr>
                <a:srgbClr val="BEBEBE"/>
              </a:buClr>
              <a:buSzPts val="1920"/>
              <a:buFont typeface="Noto Sans Symbols"/>
              <a:buNone/>
              <a:defRPr sz="2400" b="0" i="0" u="none" strike="noStrike" cap="none">
                <a:solidFill>
                  <a:srgbClr val="BEBEBE"/>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51" name="Google Shape;51;p7"/>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BEBEBE"/>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2" name="Google Shape;52;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3" name="Google Shape;53;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7" name="Google Shape;57;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Google Shape;58;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1" name="Google Shape;61;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1000"/>
              </a:spcBef>
              <a:spcAft>
                <a:spcPts val="0"/>
              </a:spcAft>
              <a:buClr>
                <a:srgbClr val="BEBEBE"/>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2" name="Google Shape;62;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3" name="Google Shape;63;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Google Shape;65;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8" name="Google Shape;68;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BEBEBE"/>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 name="Google Shape;69;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00"/>
              </a:spcBef>
              <a:spcAft>
                <a:spcPts val="0"/>
              </a:spcAft>
              <a:buClr>
                <a:srgbClr val="BEBEBE"/>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BEBEBE"/>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BEBEBE"/>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BEBEBE"/>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2" name="Google Shape;72;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11" name="Google Shape;11;p1"/>
          <p:cNvPicPr preferRelativeResize="0"/>
          <p:nvPr/>
        </p:nvPicPr>
        <p:blipFill rotWithShape="1">
          <a:blip r:embed="rId21">
            <a:alphaModFix/>
          </a:blip>
          <a:srcRect l="35640"/>
          <a:stretch/>
        </p:blipFill>
        <p:spPr>
          <a:xfrm>
            <a:off x="0" y="2892347"/>
            <a:ext cx="1522412" cy="2365453"/>
          </a:xfrm>
          <a:prstGeom prst="rect">
            <a:avLst/>
          </a:prstGeom>
          <a:noFill/>
          <a:ln>
            <a:noFill/>
          </a:ln>
        </p:spPr>
      </p:pic>
      <p:pic>
        <p:nvPicPr>
          <p:cNvPr id="12" name="Google Shape;12;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3" name="Google Shape;13;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4" name="Google Shape;14;p1"/>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5" name="Google Shape;15;p1"/>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1000"/>
              </a:spcBef>
              <a:spcAft>
                <a:spcPts val="0"/>
              </a:spcAft>
              <a:buClr>
                <a:srgbClr val="BEBEBE"/>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BEBEBE"/>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BEBEBE"/>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BEBEBE"/>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1231882" y="11098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lt1"/>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12"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EA300-1501-4A42-8F58-B39112D7DA0D}" type="datetime3">
              <a:rPr lang="en-US" smtClean="0"/>
              <a:t>4 August 2022</a:t>
            </a:fld>
            <a:endParaRPr lang="en-US" dirty="0"/>
          </a:p>
        </p:txBody>
      </p:sp>
      <p:sp>
        <p:nvSpPr>
          <p:cNvPr id="14"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Introduction to Statistics and Analytics</a:t>
            </a:r>
          </a:p>
        </p:txBody>
      </p:sp>
      <p:sp>
        <p:nvSpPr>
          <p:cNvPr id="15"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33612435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7200"/>
              <a:buFont typeface="Century Gothic"/>
              <a:buNone/>
            </a:pPr>
            <a:r>
              <a:rPr lang="en-US" sz="7200" b="0" i="0" u="none" strike="noStrike" cap="none">
                <a:solidFill>
                  <a:schemeClr val="lt2"/>
                </a:solidFill>
                <a:latin typeface="Century Gothic"/>
                <a:ea typeface="Century Gothic"/>
                <a:cs typeface="Century Gothic"/>
                <a:sym typeface="Century Gothic"/>
              </a:rPr>
              <a:t>R Programming</a:t>
            </a:r>
            <a:endParaRPr sz="7200" b="0" i="0" u="none" strike="noStrike" cap="none">
              <a:solidFill>
                <a:schemeClr val="lt2"/>
              </a:solidFill>
              <a:latin typeface="Century Gothic"/>
              <a:ea typeface="Century Gothic"/>
              <a:cs typeface="Century Gothic"/>
              <a:sym typeface="Century Gothic"/>
            </a:endParaRPr>
          </a:p>
        </p:txBody>
      </p:sp>
      <p:sp>
        <p:nvSpPr>
          <p:cNvPr id="147" name="Google Shape;147;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BEBEBE"/>
              </a:buClr>
              <a:buSzPts val="1600"/>
              <a:buFont typeface="Noto Sans Symbols"/>
              <a:buNone/>
            </a:pPr>
            <a:r>
              <a:rPr lang="en-US" sz="2000" b="0" i="0" u="none" strike="noStrike" cap="none">
                <a:solidFill>
                  <a:srgbClr val="BEBEBE"/>
                </a:solidFill>
                <a:latin typeface="Century Gothic"/>
                <a:ea typeface="Century Gothic"/>
                <a:cs typeface="Century Gothic"/>
                <a:sym typeface="Century Gothic"/>
              </a:rPr>
              <a:t>A LANGUAGE AND ENVIRONMENT FOR STATISTICAL COMPUTING AND GRAPHICS.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4"/>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Loading and storing data with clipboard</a:t>
            </a:r>
            <a:endParaRPr/>
          </a:p>
        </p:txBody>
      </p:sp>
      <p:sp>
        <p:nvSpPr>
          <p:cNvPr id="458" name="Google Shape;458;p54"/>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You can actually copy the contents to your clipboard and import them quickly into R. </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To do this, you can either use the readClipboard() or read.table() functions: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readClipboard() #Only on Windows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read.table(file="clipboard“, sep=“\t”)</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writeClipboard</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R has a function writeClipboard that does what the name implies. However, the argument to writeClipboard may need to be cast to a character type. For example the code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x &lt;- "hello world"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writeClipboard(x)</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copies the string “hello world” to the clipboard as expected. However the code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x &lt;- 3.14</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writeClipboard(x)</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produces the error message</a:t>
            </a:r>
            <a:endParaRPr/>
          </a:p>
        </p:txBody>
      </p:sp>
      <p:sp>
        <p:nvSpPr>
          <p:cNvPr id="459" name="Google Shape;459;p54"/>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10</a:t>
            </a:fld>
            <a:endParaRPr sz="1800">
              <a:solidFill>
                <a:schemeClr val="lt1"/>
              </a:solidFill>
              <a:latin typeface="Century Gothic"/>
              <a:ea typeface="Century Gothic"/>
              <a:cs typeface="Century Gothic"/>
              <a:sym typeface="Century Gothic"/>
            </a:endParaRPr>
          </a:p>
        </p:txBody>
      </p:sp>
      <p:sp>
        <p:nvSpPr>
          <p:cNvPr id="460" name="Google Shape;460;p54"/>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5"/>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Loading and storing data with clipboard</a:t>
            </a:r>
            <a:endParaRPr/>
          </a:p>
        </p:txBody>
      </p:sp>
      <p:sp>
        <p:nvSpPr>
          <p:cNvPr id="467" name="Google Shape;467;p55"/>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Here we will use a package for reading data from Clipboard</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install.packages("psych")</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library(psych)</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My_data= read.clipboard.csv(header=TRUE,sep=',')</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My_data</a:t>
            </a: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print(read.clipboard.tab(header=TRUE,sep='\t'))</a:t>
            </a:r>
            <a:endParaRPr sz="2000" b="0" i="0" u="none" strike="noStrike" cap="none">
              <a:solidFill>
                <a:schemeClr val="lt1"/>
              </a:solidFill>
              <a:latin typeface="Century Gothic"/>
              <a:ea typeface="Century Gothic"/>
              <a:cs typeface="Century Gothic"/>
              <a:sym typeface="Century Gothic"/>
            </a:endParaRPr>
          </a:p>
        </p:txBody>
      </p:sp>
      <p:sp>
        <p:nvSpPr>
          <p:cNvPr id="468" name="Google Shape;468;p55"/>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11</a:t>
            </a:fld>
            <a:endParaRPr sz="1800">
              <a:solidFill>
                <a:schemeClr val="lt1"/>
              </a:solidFill>
              <a:latin typeface="Century Gothic"/>
              <a:ea typeface="Century Gothic"/>
              <a:cs typeface="Century Gothic"/>
              <a:sym typeface="Century Gothic"/>
            </a:endParaRPr>
          </a:p>
        </p:txBody>
      </p:sp>
      <p:sp>
        <p:nvSpPr>
          <p:cNvPr id="469" name="Google Shape;469;p55"/>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Loading R data objects</a:t>
            </a:r>
            <a:endParaRPr/>
          </a:p>
        </p:txBody>
      </p:sp>
      <p:sp>
        <p:nvSpPr>
          <p:cNvPr id="476" name="Google Shape;476;p56"/>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Writing data, in csv or Excel file formats, is the best solution if you want to open these files with other analysis software, such as Excel. </a:t>
            </a:r>
            <a:endParaRPr sz="185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However this solution doesn’t preserve data structures, such as column data types (numeric, character or factor). </a:t>
            </a:r>
            <a:endParaRPr sz="185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In order to do that, the data should be written out in R data format.</a:t>
            </a:r>
            <a:endParaRPr/>
          </a:p>
          <a:p>
            <a:pPr marL="342900" marR="0" lvl="0" indent="-342900" algn="l" rtl="0">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Save one object to a file</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It’s possible to use the function saveRDS() to write a single R object to a specified file (in rds file format). </a:t>
            </a:r>
            <a:endParaRPr sz="1665"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The object can be restored back using the function readRDS().</a:t>
            </a:r>
            <a:endParaRPr/>
          </a:p>
          <a:p>
            <a:pPr marL="342900" marR="0" lvl="0" indent="-342900" algn="l" rtl="0">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The simplified syntax for saving and restoring is as follow:</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my_data= read.clipboard.csv(header=TRUE,sep=',')</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saveRDS(my_data, file = "my_data.rds")</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rm(my_data)</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my_data</a:t>
            </a:r>
            <a:endParaRPr sz="1665"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my_data = readRDS(file = "my_data.rds")</a:t>
            </a:r>
            <a:endParaRPr/>
          </a:p>
          <a:p>
            <a:pPr marL="742950" marR="0" lvl="1" indent="-285750" algn="l" rtl="0">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my_data</a:t>
            </a:r>
            <a:endParaRPr sz="1665" b="0" i="0" u="none" strike="noStrike" cap="none">
              <a:solidFill>
                <a:schemeClr val="lt1"/>
              </a:solidFill>
              <a:latin typeface="Century Gothic"/>
              <a:ea typeface="Century Gothic"/>
              <a:cs typeface="Century Gothic"/>
              <a:sym typeface="Century Gothic"/>
            </a:endParaRPr>
          </a:p>
        </p:txBody>
      </p:sp>
      <p:sp>
        <p:nvSpPr>
          <p:cNvPr id="477" name="Google Shape;477;p56"/>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12</a:t>
            </a:fld>
            <a:endParaRPr sz="1800">
              <a:solidFill>
                <a:schemeClr val="lt1"/>
              </a:solidFill>
              <a:latin typeface="Century Gothic"/>
              <a:ea typeface="Century Gothic"/>
              <a:cs typeface="Century Gothic"/>
              <a:sym typeface="Century Gothic"/>
            </a:endParaRPr>
          </a:p>
        </p:txBody>
      </p:sp>
      <p:sp>
        <p:nvSpPr>
          <p:cNvPr id="478" name="Google Shape;478;p56"/>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7"/>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Loading R data objects</a:t>
            </a:r>
            <a:endParaRPr sz="4200" b="0" i="0" u="none" strike="noStrike" cap="none">
              <a:solidFill>
                <a:schemeClr val="lt2"/>
              </a:solidFill>
              <a:latin typeface="Century Gothic"/>
              <a:ea typeface="Century Gothic"/>
              <a:cs typeface="Century Gothic"/>
              <a:sym typeface="Century Gothic"/>
            </a:endParaRPr>
          </a:p>
        </p:txBody>
      </p:sp>
      <p:sp>
        <p:nvSpPr>
          <p:cNvPr id="485" name="Google Shape;485;p57"/>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In the R code below, we’ll save the mtcars data set and restore it under different name:</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 Save a single object to a file</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saveRDS(mtcars, "mtcars.rds")</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 Restore it under a different name</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my_data &lt;- readRDS("mtcars.rds")</a:t>
            </a:r>
            <a:endParaRPr/>
          </a:p>
          <a:p>
            <a:pPr marL="342900" marR="0" lvl="0" indent="-342900" algn="l" rtl="0">
              <a:lnSpc>
                <a:spcPct val="80000"/>
              </a:lnSpc>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Save multiple objects to a file</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The function save() can be used to save one or more R objects to a specified file. </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The function can be read back from the file using the function load().</a:t>
            </a:r>
            <a:endParaRPr/>
          </a:p>
          <a:p>
            <a:pPr marL="742950" marR="0" lvl="1" indent="-201168" algn="l" rtl="0">
              <a:lnSpc>
                <a:spcPct val="80000"/>
              </a:lnSpc>
              <a:spcBef>
                <a:spcPts val="1000"/>
              </a:spcBef>
              <a:spcAft>
                <a:spcPts val="0"/>
              </a:spcAft>
              <a:buClr>
                <a:srgbClr val="BEBEBE"/>
              </a:buClr>
              <a:buSzPts val="1332"/>
              <a:buFont typeface="Noto Sans Symbols"/>
              <a:buNone/>
            </a:pPr>
            <a:endParaRPr sz="1665" b="0" i="0" u="none" strike="noStrike" cap="none">
              <a:solidFill>
                <a:schemeClr val="lt1"/>
              </a:solidFill>
              <a:latin typeface="Century Gothic"/>
              <a:ea typeface="Century Gothic"/>
              <a:cs typeface="Century Gothic"/>
              <a:sym typeface="Century Gothic"/>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a=1;b=2;c=3;d="Sumit";e=T</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a;b;c;d;e</a:t>
            </a:r>
            <a:endParaRPr sz="1665" b="0" i="0" u="none" strike="noStrike" cap="none">
              <a:solidFill>
                <a:schemeClr val="lt1"/>
              </a:solidFill>
              <a:latin typeface="Century Gothic"/>
              <a:ea typeface="Century Gothic"/>
              <a:cs typeface="Century Gothic"/>
              <a:sym typeface="Century Gothic"/>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save(a, file = "data.RData")	# Saving on object in RData format</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 Save multiple objects</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save(b,c,d,e, file = "data.RData")</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load("data.RData") # To load the data again</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a;b;c;d;e</a:t>
            </a:r>
            <a:endParaRPr sz="1665" b="0" i="0" u="none" strike="noStrike" cap="none">
              <a:solidFill>
                <a:schemeClr val="lt1"/>
              </a:solidFill>
              <a:latin typeface="Century Gothic"/>
              <a:ea typeface="Century Gothic"/>
              <a:cs typeface="Century Gothic"/>
              <a:sym typeface="Century Gothic"/>
            </a:endParaRPr>
          </a:p>
        </p:txBody>
      </p:sp>
      <p:sp>
        <p:nvSpPr>
          <p:cNvPr id="486" name="Google Shape;486;p57"/>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13</a:t>
            </a:fld>
            <a:endParaRPr sz="1800">
              <a:solidFill>
                <a:schemeClr val="lt1"/>
              </a:solidFill>
              <a:latin typeface="Century Gothic"/>
              <a:ea typeface="Century Gothic"/>
              <a:cs typeface="Century Gothic"/>
              <a:sym typeface="Century Gothic"/>
            </a:endParaRPr>
          </a:p>
        </p:txBody>
      </p:sp>
      <p:sp>
        <p:nvSpPr>
          <p:cNvPr id="487" name="Google Shape;487;p57"/>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8"/>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Writing text and output from analyses to file</a:t>
            </a:r>
            <a:endParaRPr/>
          </a:p>
        </p:txBody>
      </p:sp>
      <p:sp>
        <p:nvSpPr>
          <p:cNvPr id="494" name="Google Shape;494;p58"/>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Sometime we require to redirect our output to some physical file for later analysis.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sink() function will redirect output to a file instead of to the R terminal. </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To return output to the terminal. , call sink() without any arguments</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Start writing to an output file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sink('analysis-output.txt')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a=1;b=2;c=3;d="Sumit";e=T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a;b;c;d;e</a:t>
            </a:r>
            <a:endParaRPr sz="1800" b="0" i="0" u="none" strike="noStrike" cap="none">
              <a:solidFill>
                <a:schemeClr val="lt1"/>
              </a:solidFill>
              <a:latin typeface="Century Gothic"/>
              <a:ea typeface="Century Gothic"/>
              <a:cs typeface="Century Gothic"/>
              <a:sym typeface="Century Gothic"/>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sink() # return out back to termincal</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a;b;c;d;e</a:t>
            </a:r>
            <a:endParaRPr sz="1800" b="0" i="0" u="none" strike="noStrike" cap="none">
              <a:solidFill>
                <a:schemeClr val="lt1"/>
              </a:solidFill>
              <a:latin typeface="Century Gothic"/>
              <a:ea typeface="Century Gothic"/>
              <a:cs typeface="Century Gothic"/>
              <a:sym typeface="Century Gothic"/>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p:txBody>
      </p:sp>
      <p:sp>
        <p:nvSpPr>
          <p:cNvPr id="495" name="Google Shape;495;p58"/>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14</a:t>
            </a:fld>
            <a:endParaRPr sz="1800">
              <a:solidFill>
                <a:schemeClr val="lt1"/>
              </a:solidFill>
              <a:latin typeface="Century Gothic"/>
              <a:ea typeface="Century Gothic"/>
              <a:cs typeface="Century Gothic"/>
              <a:sym typeface="Century Gothic"/>
            </a:endParaRPr>
          </a:p>
        </p:txBody>
      </p:sp>
      <p:sp>
        <p:nvSpPr>
          <p:cNvPr id="496" name="Google Shape;496;p58"/>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9"/>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Writing text and output from analyses to file</a:t>
            </a:r>
            <a:endParaRPr/>
          </a:p>
        </p:txBody>
      </p:sp>
      <p:sp>
        <p:nvSpPr>
          <p:cNvPr id="503" name="Google Shape;503;p59"/>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Append to the file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sink('analysis-output.txt', append=TRUE)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cat("Some more stuff here...\n")</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sink()</a:t>
            </a:r>
            <a:endParaRPr/>
          </a:p>
        </p:txBody>
      </p:sp>
      <p:sp>
        <p:nvSpPr>
          <p:cNvPr id="504" name="Google Shape;504;p59"/>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15</a:t>
            </a:fld>
            <a:endParaRPr sz="1800">
              <a:solidFill>
                <a:schemeClr val="lt1"/>
              </a:solidFill>
              <a:latin typeface="Century Gothic"/>
              <a:ea typeface="Century Gothic"/>
              <a:cs typeface="Century Gothic"/>
              <a:sym typeface="Century Gothic"/>
            </a:endParaRPr>
          </a:p>
        </p:txBody>
      </p:sp>
      <p:sp>
        <p:nvSpPr>
          <p:cNvPr id="505" name="Google Shape;505;p59"/>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0"/>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12" name="Google Shape;512;p60"/>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dplyr package is one of the most powerful and popular package in R.</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This package was written by the most popular R programmer Hadley Wickham.</a:t>
            </a:r>
            <a:endParaRPr/>
          </a:p>
          <a:p>
            <a:pPr marL="342900" marR="0" lvl="0" indent="-342900" algn="l" rtl="0">
              <a:lnSpc>
                <a:spcPct val="90000"/>
              </a:lnSpc>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dplyr is a powerful R-package to </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manipulate,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clean and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summarize unstructured data. </a:t>
            </a:r>
            <a:endParaRPr sz="1800" b="0" i="0" u="none" strike="noStrike" cap="none">
              <a:solidFill>
                <a:schemeClr val="lt1"/>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package "dplyr" comprises many functions that perform mostly used data manipulation operations such as </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applying filter,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selecting specific columns,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sorting data,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adding or deleting columns and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aggregating data. </a:t>
            </a:r>
            <a:endParaRPr sz="1800" b="0" i="0" u="none" strike="noStrike" cap="none">
              <a:solidFill>
                <a:schemeClr val="lt1"/>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Another most important advantage of this package is that it's very easy to learn and use dplyr functions.</a:t>
            </a:r>
            <a:endParaRPr/>
          </a:p>
        </p:txBody>
      </p:sp>
      <p:sp>
        <p:nvSpPr>
          <p:cNvPr id="513" name="Google Shape;513;p60"/>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16</a:t>
            </a:fld>
            <a:endParaRPr sz="1800">
              <a:solidFill>
                <a:schemeClr val="lt1"/>
              </a:solidFill>
              <a:latin typeface="Century Gothic"/>
              <a:ea typeface="Century Gothic"/>
              <a:cs typeface="Century Gothic"/>
              <a:sym typeface="Century Gothic"/>
            </a:endParaRPr>
          </a:p>
        </p:txBody>
      </p:sp>
      <p:sp>
        <p:nvSpPr>
          <p:cNvPr id="514" name="Google Shape;514;p60"/>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1"/>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21" name="Google Shape;521;p61"/>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To install the dplyr package, type the following command.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install.packages("dplyr")</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To load dplyr package, type the command below</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library(dplyr) </a:t>
            </a:r>
            <a:endParaRPr sz="18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Important dplyr Functions to remember</a:t>
            </a: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graphicFrame>
        <p:nvGraphicFramePr>
          <p:cNvPr id="522" name="Google Shape;522;p61"/>
          <p:cNvGraphicFramePr/>
          <p:nvPr/>
        </p:nvGraphicFramePr>
        <p:xfrm>
          <a:off x="1217617" y="3191411"/>
          <a:ext cx="9383725" cy="3236040"/>
        </p:xfrm>
        <a:graphic>
          <a:graphicData uri="http://schemas.openxmlformats.org/drawingml/2006/table">
            <a:tbl>
              <a:tblPr firstRow="1" bandRow="1">
                <a:noFill/>
                <a:tableStyleId>{28FC4B57-6F6F-4EDA-B331-E0AD0F89311D}</a:tableStyleId>
              </a:tblPr>
              <a:tblGrid>
                <a:gridCol w="3127900">
                  <a:extLst>
                    <a:ext uri="{9D8B030D-6E8A-4147-A177-3AD203B41FA5}">
                      <a16:colId xmlns:a16="http://schemas.microsoft.com/office/drawing/2014/main" val="20000"/>
                    </a:ext>
                  </a:extLst>
                </a:gridCol>
                <a:gridCol w="3746775">
                  <a:extLst>
                    <a:ext uri="{9D8B030D-6E8A-4147-A177-3AD203B41FA5}">
                      <a16:colId xmlns:a16="http://schemas.microsoft.com/office/drawing/2014/main" val="20001"/>
                    </a:ext>
                  </a:extLst>
                </a:gridCol>
                <a:gridCol w="25090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dplyr Function</a:t>
                      </a:r>
                      <a:endParaRPr sz="1800"/>
                    </a:p>
                  </a:txBody>
                  <a:tcPr marL="91450" marR="91450" marT="45725" marB="45725"/>
                </a:tc>
                <a:tc>
                  <a:txBody>
                    <a:bodyPr/>
                    <a:lstStyle/>
                    <a:p>
                      <a:pPr marL="0" marR="0" lvl="0" indent="0" algn="l" rtl="0">
                        <a:spcBef>
                          <a:spcPts val="0"/>
                        </a:spcBef>
                        <a:spcAft>
                          <a:spcPts val="0"/>
                        </a:spcAft>
                        <a:buNone/>
                      </a:pPr>
                      <a:r>
                        <a:rPr lang="en-US" sz="1800"/>
                        <a:t>Description	</a:t>
                      </a:r>
                      <a:endParaRPr sz="1800"/>
                    </a:p>
                  </a:txBody>
                  <a:tcPr marL="91450" marR="91450" marT="45725" marB="45725"/>
                </a:tc>
                <a:tc>
                  <a:txBody>
                    <a:bodyPr/>
                    <a:lstStyle/>
                    <a:p>
                      <a:pPr marL="0" marR="0" lvl="0" indent="0" algn="l" rtl="0">
                        <a:spcBef>
                          <a:spcPts val="0"/>
                        </a:spcBef>
                        <a:spcAft>
                          <a:spcPts val="0"/>
                        </a:spcAft>
                        <a:buNone/>
                      </a:pPr>
                      <a:r>
                        <a:rPr lang="en-US" sz="1800"/>
                        <a:t>	Equivalent SQL</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select()</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Selecting columns (variables)</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SELECT</a:t>
                      </a:r>
                      <a:endParaRPr/>
                    </a:p>
                  </a:txBody>
                  <a:tcPr marL="47625" marR="47625" marT="28575" marB="2857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filter()</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Filter (subset) rows.</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WHERE</a:t>
                      </a:r>
                      <a:endParaRPr/>
                    </a:p>
                  </a:txBody>
                  <a:tcPr marL="47625" marR="47625" marT="28575" marB="2857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group_by()</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Group the data</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GROUP BY</a:t>
                      </a:r>
                      <a:endParaRPr/>
                    </a:p>
                  </a:txBody>
                  <a:tcPr marL="47625" marR="47625" marT="28575" marB="2857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summarise()</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Summarise (or aggregate) data</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a:t>
                      </a:r>
                      <a:endParaRPr/>
                    </a:p>
                  </a:txBody>
                  <a:tcPr marL="47625" marR="47625" marT="28575" marB="2857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arrange()</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Sort the data</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ORDER BY</a:t>
                      </a:r>
                      <a:endParaRPr/>
                    </a:p>
                  </a:txBody>
                  <a:tcPr marL="47625" marR="47625" marT="28575" marB="2857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join()</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Joining data frames (tables)</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JOIN</a:t>
                      </a:r>
                      <a:endParaRPr/>
                    </a:p>
                  </a:txBody>
                  <a:tcPr marL="47625" marR="47625" marT="28575" marB="2857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latin typeface="Arial"/>
                          <a:ea typeface="Arial"/>
                          <a:cs typeface="Arial"/>
                          <a:sym typeface="Arial"/>
                        </a:rPr>
                        <a:t>mutate()</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Creating New Variables</a:t>
                      </a:r>
                      <a:endParaRPr/>
                    </a:p>
                  </a:txBody>
                  <a:tcPr marL="47625" marR="47625" marT="28575" marB="28575"/>
                </a:tc>
                <a:tc>
                  <a:txBody>
                    <a:bodyPr/>
                    <a:lstStyle/>
                    <a:p>
                      <a:pPr marL="0" marR="0" lvl="0" indent="0" algn="l" rtl="0">
                        <a:spcBef>
                          <a:spcPts val="0"/>
                        </a:spcBef>
                        <a:spcAft>
                          <a:spcPts val="0"/>
                        </a:spcAft>
                        <a:buNone/>
                      </a:pPr>
                      <a:r>
                        <a:rPr lang="en-US" sz="1800">
                          <a:latin typeface="Arial"/>
                          <a:ea typeface="Arial"/>
                          <a:cs typeface="Arial"/>
                          <a:sym typeface="Arial"/>
                        </a:rPr>
                        <a:t>COLUMN ALIAS</a:t>
                      </a:r>
                      <a:endParaRPr/>
                    </a:p>
                  </a:txBody>
                  <a:tcPr marL="47625" marR="47625" marT="28575" marB="28575"/>
                </a:tc>
                <a:extLst>
                  <a:ext uri="{0D108BD9-81ED-4DB2-BD59-A6C34878D82A}">
                    <a16:rowId xmlns:a16="http://schemas.microsoft.com/office/drawing/2014/main" val="10007"/>
                  </a:ext>
                </a:extLst>
              </a:tr>
            </a:tbl>
          </a:graphicData>
        </a:graphic>
      </p:graphicFrame>
      <p:sp>
        <p:nvSpPr>
          <p:cNvPr id="523" name="Google Shape;523;p61"/>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17</a:t>
            </a:fld>
            <a:endParaRPr sz="1800">
              <a:solidFill>
                <a:schemeClr val="lt1"/>
              </a:solidFill>
              <a:latin typeface="Century Gothic"/>
              <a:ea typeface="Century Gothic"/>
              <a:cs typeface="Century Gothic"/>
              <a:sym typeface="Century Gothic"/>
            </a:endParaRPr>
          </a:p>
        </p:txBody>
      </p:sp>
      <p:sp>
        <p:nvSpPr>
          <p:cNvPr id="524" name="Google Shape;524;p61"/>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2"/>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31" name="Google Shape;531;p62"/>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Sample Data:</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How to load data:</a:t>
            </a:r>
            <a:endParaRPr/>
          </a:p>
          <a:p>
            <a:pPr marL="742950" marR="0" lvl="1" indent="-285750" algn="l" rtl="0">
              <a:spcBef>
                <a:spcPts val="1000"/>
              </a:spcBef>
              <a:spcAft>
                <a:spcPts val="0"/>
              </a:spcAft>
              <a:buClr>
                <a:srgbClr val="BEBEBE"/>
              </a:buClr>
              <a:buSzPts val="1440"/>
              <a:buFont typeface="Noto Sans Symbols"/>
              <a:buChar char="▶"/>
            </a:pPr>
            <a:r>
              <a:rPr lang="en-US" sz="1800" b="0" i="1" u="none" strike="noStrike" cap="none">
                <a:solidFill>
                  <a:schemeClr val="lt1"/>
                </a:solidFill>
                <a:latin typeface="Century Gothic"/>
                <a:ea typeface="Century Gothic"/>
                <a:cs typeface="Century Gothic"/>
                <a:sym typeface="Century Gothic"/>
              </a:rPr>
              <a:t>mydata = read.csv("sampledata.csv")</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sample_n function selects random rows from a data frame. The second parameter of the function tells R the number of rows to select.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sample_n(mydata,3)</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sample_frac function returns randomly N% of rows. In the example below, it returns randomly 10% of rows.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sample_frac(mydata,0.1)</a:t>
            </a:r>
            <a:endParaRPr/>
          </a:p>
        </p:txBody>
      </p:sp>
      <p:pic>
        <p:nvPicPr>
          <p:cNvPr id="532" name="Google Shape;532;p62"/>
          <p:cNvPicPr preferRelativeResize="0"/>
          <p:nvPr/>
        </p:nvPicPr>
        <p:blipFill rotWithShape="1">
          <a:blip r:embed="rId3">
            <a:alphaModFix/>
          </a:blip>
          <a:srcRect/>
          <a:stretch/>
        </p:blipFill>
        <p:spPr>
          <a:xfrm>
            <a:off x="889000" y="1643063"/>
            <a:ext cx="914400" cy="771525"/>
          </a:xfrm>
          <a:prstGeom prst="rect">
            <a:avLst/>
          </a:prstGeom>
          <a:noFill/>
          <a:ln>
            <a:noFill/>
          </a:ln>
        </p:spPr>
      </p:pic>
      <p:sp>
        <p:nvSpPr>
          <p:cNvPr id="533" name="Google Shape;533;p62"/>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18</a:t>
            </a:fld>
            <a:endParaRPr sz="1800">
              <a:solidFill>
                <a:schemeClr val="lt1"/>
              </a:solidFill>
              <a:latin typeface="Century Gothic"/>
              <a:ea typeface="Century Gothic"/>
              <a:cs typeface="Century Gothic"/>
              <a:sym typeface="Century Gothic"/>
            </a:endParaRPr>
          </a:p>
        </p:txBody>
      </p:sp>
      <p:sp>
        <p:nvSpPr>
          <p:cNvPr id="534" name="Google Shape;534;p62"/>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3"/>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41" name="Google Shape;541;p63"/>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distinct function is used to eliminate duplicates.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Remove Duplicate Rows based on all the variables (Complete Row)</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x1 = distinct(mydata)</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Remove Duplicate Rows based on a variable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.keep_all function is used to retain all other variables in the output data frame.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distinct(mydata, Index, .keep_all= TRUE)</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Suppose you are asked to select only a few variables. The code below selects variables "Index", columns from "State" to "Y2008".</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select(mydata, Index, State:Y2008)</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542" name="Google Shape;542;p63"/>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19</a:t>
            </a:fld>
            <a:endParaRPr sz="1800">
              <a:solidFill>
                <a:schemeClr val="lt1"/>
              </a:solidFill>
              <a:latin typeface="Century Gothic"/>
              <a:ea typeface="Century Gothic"/>
              <a:cs typeface="Century Gothic"/>
              <a:sym typeface="Century Gothic"/>
            </a:endParaRPr>
          </a:p>
        </p:txBody>
      </p:sp>
      <p:sp>
        <p:nvSpPr>
          <p:cNvPr id="543" name="Google Shape;543;p63"/>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dirty="0">
                <a:solidFill>
                  <a:schemeClr val="lt2"/>
                </a:solidFill>
                <a:latin typeface="Century Gothic"/>
                <a:ea typeface="Century Gothic"/>
                <a:cs typeface="Century Gothic"/>
                <a:sym typeface="Century Gothic"/>
              </a:rPr>
              <a:t>Agenda</a:t>
            </a:r>
            <a:endParaRPr sz="4200" b="0" i="0" u="none" strike="noStrike" cap="none" dirty="0">
              <a:solidFill>
                <a:schemeClr val="lt2"/>
              </a:solidFill>
              <a:latin typeface="Century Gothic"/>
              <a:ea typeface="Century Gothic"/>
              <a:cs typeface="Century Gothic"/>
              <a:sym typeface="Century Gothic"/>
            </a:endParaRPr>
          </a:p>
        </p:txBody>
      </p:sp>
      <p:sp>
        <p:nvSpPr>
          <p:cNvPr id="386" name="Google Shape;386;p46"/>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1000"/>
              </a:spcBef>
              <a:spcAft>
                <a:spcPts val="0"/>
              </a:spcAft>
              <a:buClr>
                <a:srgbClr val="BEBEBE"/>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Importing data</a:t>
            </a:r>
            <a:endParaRPr dirty="0"/>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dirty="0">
                <a:solidFill>
                  <a:schemeClr val="lt1"/>
                </a:solidFill>
                <a:latin typeface="Century Gothic"/>
                <a:ea typeface="Century Gothic"/>
                <a:cs typeface="Century Gothic"/>
                <a:sym typeface="Century Gothic"/>
              </a:rPr>
              <a:t>Reading Tabular Data files</a:t>
            </a:r>
            <a:endParaRPr dirty="0"/>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dirty="0">
                <a:solidFill>
                  <a:schemeClr val="lt1"/>
                </a:solidFill>
                <a:latin typeface="Century Gothic"/>
                <a:ea typeface="Century Gothic"/>
                <a:cs typeface="Century Gothic"/>
                <a:sym typeface="Century Gothic"/>
              </a:rPr>
              <a:t>Reading CSV files</a:t>
            </a:r>
            <a:endParaRPr dirty="0"/>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dirty="0">
                <a:solidFill>
                  <a:schemeClr val="lt1"/>
                </a:solidFill>
                <a:latin typeface="Century Gothic"/>
                <a:ea typeface="Century Gothic"/>
                <a:cs typeface="Century Gothic"/>
                <a:sym typeface="Century Gothic"/>
              </a:rPr>
              <a:t>Importing data from excel</a:t>
            </a:r>
            <a:endParaRPr dirty="0"/>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Loading and storing data with clipboard</a:t>
            </a:r>
            <a:endParaRPr dirty="0"/>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Loading R data objects</a:t>
            </a:r>
            <a:endParaRPr dirty="0"/>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Writing data to file</a:t>
            </a:r>
            <a:endParaRPr dirty="0"/>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Writing text and output from analyses to file</a:t>
            </a:r>
            <a:endParaRPr dirty="0"/>
          </a:p>
        </p:txBody>
      </p:sp>
      <p:sp>
        <p:nvSpPr>
          <p:cNvPr id="387" name="Google Shape;387;p46"/>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a:t>
            </a:fld>
            <a:endParaRPr sz="1800">
              <a:solidFill>
                <a:schemeClr val="lt1"/>
              </a:solidFill>
              <a:latin typeface="Century Gothic"/>
              <a:ea typeface="Century Gothic"/>
              <a:cs typeface="Century Gothic"/>
              <a:sym typeface="Century Gothic"/>
            </a:endParaRPr>
          </a:p>
        </p:txBody>
      </p:sp>
      <p:sp>
        <p:nvSpPr>
          <p:cNvPr id="388" name="Google Shape;388;p46"/>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4"/>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50" name="Google Shape;550;p64"/>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minus sign before a variable tells R to drop the variable.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select(mydata, -Index, -State)</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starts_with() function is used to select variables starts with an alphabet.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select(mydata, starts_with("Y"))</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Selecting Variables contain 'I' in their names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select(mydata, contains("I"))</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code below keeps variable 'State' in the front and the remaining variables follow that.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select(mydata, State, everything())</a:t>
            </a:r>
            <a:endParaRPr/>
          </a:p>
        </p:txBody>
      </p:sp>
      <p:sp>
        <p:nvSpPr>
          <p:cNvPr id="551" name="Google Shape;551;p64"/>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20</a:t>
            </a:fld>
            <a:endParaRPr sz="1800">
              <a:solidFill>
                <a:schemeClr val="lt1"/>
              </a:solidFill>
              <a:latin typeface="Century Gothic"/>
              <a:ea typeface="Century Gothic"/>
              <a:cs typeface="Century Gothic"/>
              <a:sym typeface="Century Gothic"/>
            </a:endParaRPr>
          </a:p>
        </p:txBody>
      </p:sp>
      <p:sp>
        <p:nvSpPr>
          <p:cNvPr id="552" name="Google Shape;552;p64"/>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5"/>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59" name="Google Shape;559;p65"/>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In the following code, we are renaming 'Index' variable to 'Index1'.</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rename(mydata, Index1=Index)</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Suppose you need to subset data. You want to filter rows and retain only those values in which Index is equal to A.</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filter(mydata, Index == "A")</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Suppose you need to apply 'AND' condition. In this case, we are picking data for 'A' and 'C' in the column 'Index' and income greater than 1.3 million in Year 2002.</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filter(mydata, Index %in% c("A", "C") &amp; Y2002 &gt;= 1300000 )</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'I' denotes OR in the logical condition. It means any of the two conditions.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filter(mydata, Index %in% c("A", "C") | Y2002 &gt;= 1300000)</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 sign is used to reverse the logical condition.</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filter(mydata, !Index %in% c("A", "C"))</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560" name="Google Shape;560;p65"/>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21</a:t>
            </a:fld>
            <a:endParaRPr sz="1800">
              <a:solidFill>
                <a:schemeClr val="lt1"/>
              </a:solidFill>
              <a:latin typeface="Century Gothic"/>
              <a:ea typeface="Century Gothic"/>
              <a:cs typeface="Century Gothic"/>
              <a:sym typeface="Century Gothic"/>
            </a:endParaRPr>
          </a:p>
        </p:txBody>
      </p:sp>
      <p:sp>
        <p:nvSpPr>
          <p:cNvPr id="561" name="Google Shape;561;p65"/>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Manipulating Data</a:t>
            </a:r>
            <a:endParaRPr/>
          </a:p>
        </p:txBody>
      </p:sp>
      <p:sp>
        <p:nvSpPr>
          <p:cNvPr id="567" name="Google Shape;567;p66"/>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Calculating mean and median for the variable Y2015.</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summarise(mydata, Y2015_mean = mean(Y2015), Y2015_med=median(Y2015))</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sorting data by multiple variables.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arrange(mydata, Index, Y2011)</a:t>
            </a:r>
            <a:endParaRPr sz="1800" b="0" i="0" u="none" strike="noStrike" cap="none">
              <a:solidFill>
                <a:schemeClr val="lt1"/>
              </a:solidFill>
              <a:latin typeface="Century Gothic"/>
              <a:ea typeface="Century Gothic"/>
              <a:cs typeface="Century Gothic"/>
              <a:sym typeface="Century Gothic"/>
            </a:endParaRPr>
          </a:p>
        </p:txBody>
      </p:sp>
      <p:sp>
        <p:nvSpPr>
          <p:cNvPr id="568" name="Google Shape;568;p66"/>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22</a:t>
            </a:fld>
            <a:endParaRPr sz="1800">
              <a:solidFill>
                <a:schemeClr val="lt1"/>
              </a:solidFill>
              <a:latin typeface="Century Gothic"/>
              <a:ea typeface="Century Gothic"/>
              <a:cs typeface="Century Gothic"/>
              <a:sym typeface="Century Gothic"/>
            </a:endParaRPr>
          </a:p>
        </p:txBody>
      </p:sp>
      <p:sp>
        <p:nvSpPr>
          <p:cNvPr id="569" name="Google Shape;569;p66"/>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7"/>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Selecting rows/observations</a:t>
            </a:r>
            <a:endParaRPr/>
          </a:p>
        </p:txBody>
      </p:sp>
      <p:sp>
        <p:nvSpPr>
          <p:cNvPr id="576" name="Google Shape;576;p67"/>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Suppose you have a data frame, df - consisting of three vectors that consist of information such as height, weight, age.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df &lt;- data.frame( c( 183, 85, 40), c( 175, 76, 35), c( 178, 79, 38 ))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names(df) &lt;- c("Height", "Weight", "Age")</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All Rows and All Columns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First row and all columns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df[1,]</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First two rows and all columns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df[1:2,]</a:t>
            </a:r>
            <a:endParaRPr/>
          </a:p>
        </p:txBody>
      </p:sp>
      <p:sp>
        <p:nvSpPr>
          <p:cNvPr id="577" name="Google Shape;577;p67"/>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23</a:t>
            </a:fld>
            <a:endParaRPr sz="1800">
              <a:solidFill>
                <a:schemeClr val="lt1"/>
              </a:solidFill>
              <a:latin typeface="Century Gothic"/>
              <a:ea typeface="Century Gothic"/>
              <a:cs typeface="Century Gothic"/>
              <a:sym typeface="Century Gothic"/>
            </a:endParaRPr>
          </a:p>
        </p:txBody>
      </p:sp>
      <p:sp>
        <p:nvSpPr>
          <p:cNvPr id="578" name="Google Shape;578;p67"/>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8"/>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Selecting rows/observations</a:t>
            </a:r>
            <a:endParaRPr/>
          </a:p>
        </p:txBody>
      </p:sp>
      <p:sp>
        <p:nvSpPr>
          <p:cNvPr id="585" name="Google Shape;585;p68"/>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First and third row and all columns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 c(1,3), ]</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First Row and 2nd and third column</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df[1, 2:3]</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First, Second Row and Second and Third Column</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df[1:2, 2:3]</a:t>
            </a:r>
            <a:endParaRPr sz="2000" b="0" i="0" u="none" strike="noStrike" cap="none">
              <a:solidFill>
                <a:schemeClr val="lt1"/>
              </a:solidFill>
              <a:latin typeface="Century Gothic"/>
              <a:ea typeface="Century Gothic"/>
              <a:cs typeface="Century Gothic"/>
              <a:sym typeface="Century Gothic"/>
            </a:endParaRPr>
          </a:p>
        </p:txBody>
      </p:sp>
      <p:sp>
        <p:nvSpPr>
          <p:cNvPr id="586" name="Google Shape;586;p68"/>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24</a:t>
            </a:fld>
            <a:endParaRPr sz="1800">
              <a:solidFill>
                <a:schemeClr val="lt1"/>
              </a:solidFill>
              <a:latin typeface="Century Gothic"/>
              <a:ea typeface="Century Gothic"/>
              <a:cs typeface="Century Gothic"/>
              <a:sym typeface="Century Gothic"/>
            </a:endParaRPr>
          </a:p>
        </p:txBody>
      </p:sp>
      <p:sp>
        <p:nvSpPr>
          <p:cNvPr id="587" name="Google Shape;587;p68"/>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9"/>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Rounding Number</a:t>
            </a:r>
            <a:endParaRPr/>
          </a:p>
        </p:txBody>
      </p:sp>
      <p:sp>
        <p:nvSpPr>
          <p:cNvPr id="594" name="Google Shape;594;p69"/>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Although R can calculate accurately to up to 20 digits, you don’t always want to use that many digits. </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format(22/7,nsmall=20)</a:t>
            </a:r>
            <a:endParaRPr sz="18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In this case, you can use a couple functions in R to round numbers. </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To round a number to two digits after the decimal point, use the round() function as follows: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round(22/7,digits=2)</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123.46</a:t>
            </a:r>
            <a:endParaRPr/>
          </a:p>
        </p:txBody>
      </p:sp>
      <p:sp>
        <p:nvSpPr>
          <p:cNvPr id="595" name="Google Shape;595;p69"/>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25</a:t>
            </a:fld>
            <a:endParaRPr sz="1800">
              <a:solidFill>
                <a:schemeClr val="lt1"/>
              </a:solidFill>
              <a:latin typeface="Century Gothic"/>
              <a:ea typeface="Century Gothic"/>
              <a:cs typeface="Century Gothic"/>
              <a:sym typeface="Century Gothic"/>
            </a:endParaRPr>
          </a:p>
        </p:txBody>
      </p:sp>
      <p:sp>
        <p:nvSpPr>
          <p:cNvPr id="596" name="Google Shape;596;p69"/>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0"/>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Rounding Number</a:t>
            </a:r>
            <a:endParaRPr/>
          </a:p>
        </p:txBody>
      </p:sp>
      <p:sp>
        <p:nvSpPr>
          <p:cNvPr id="603" name="Google Shape;603;p70"/>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You also can use the round() function to round numbers to multiples of 10, 100, and so on. For that, you just add a negative number as the digits argument: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&gt; round(-123.456,digits=-2)</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-100</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If the first digit that is dropped is exactly 5, it rounds to the nearest even number. round(1.5) and round(2.5) both return 2, for example, and round(-4.5) returns -4.</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604" name="Google Shape;604;p70"/>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26</a:t>
            </a:fld>
            <a:endParaRPr sz="1800">
              <a:solidFill>
                <a:schemeClr val="lt1"/>
              </a:solidFill>
              <a:latin typeface="Century Gothic"/>
              <a:ea typeface="Century Gothic"/>
              <a:cs typeface="Century Gothic"/>
              <a:sym typeface="Century Gothic"/>
            </a:endParaRPr>
          </a:p>
        </p:txBody>
      </p:sp>
      <p:sp>
        <p:nvSpPr>
          <p:cNvPr id="605" name="Google Shape;605;p70"/>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1"/>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Creating string from variable</a:t>
            </a:r>
            <a:endParaRPr/>
          </a:p>
        </p:txBody>
      </p:sp>
      <p:sp>
        <p:nvSpPr>
          <p:cNvPr id="612" name="Google Shape;612;p71"/>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two common ways of creating strings from variables are </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the paste function and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the sprintf function. </a:t>
            </a:r>
            <a:endParaRPr sz="18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paste is more useful for vectors, and </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sprintf is more useful for precise control of the output.</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613" name="Google Shape;613;p71"/>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27</a:t>
            </a:fld>
            <a:endParaRPr sz="1800">
              <a:solidFill>
                <a:schemeClr val="lt1"/>
              </a:solidFill>
              <a:latin typeface="Century Gothic"/>
              <a:ea typeface="Century Gothic"/>
              <a:cs typeface="Century Gothic"/>
              <a:sym typeface="Century Gothic"/>
            </a:endParaRPr>
          </a:p>
        </p:txBody>
      </p:sp>
      <p:sp>
        <p:nvSpPr>
          <p:cNvPr id="614" name="Google Shape;614;p71"/>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2"/>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Creating string from variable</a:t>
            </a:r>
            <a:endParaRPr sz="4200" b="0" i="0" u="none" strike="noStrike" cap="none">
              <a:solidFill>
                <a:schemeClr val="lt2"/>
              </a:solidFill>
              <a:latin typeface="Century Gothic"/>
              <a:ea typeface="Century Gothic"/>
              <a:cs typeface="Century Gothic"/>
              <a:sym typeface="Century Gothic"/>
            </a:endParaRPr>
          </a:p>
        </p:txBody>
      </p:sp>
      <p:sp>
        <p:nvSpPr>
          <p:cNvPr id="621" name="Google Shape;621;p72"/>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 &lt;- "apple"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b &lt;- "banana"</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Put a and b together, with a space in between:</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paste(a, b)</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#&gt; [1] "apple banana"</a:t>
            </a:r>
            <a:endParaRPr/>
          </a:p>
          <a:p>
            <a:pPr marL="0" marR="0" lvl="0" indent="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622" name="Google Shape;622;p72"/>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28</a:t>
            </a:fld>
            <a:endParaRPr sz="1800">
              <a:solidFill>
                <a:schemeClr val="lt1"/>
              </a:solidFill>
              <a:latin typeface="Century Gothic"/>
              <a:ea typeface="Century Gothic"/>
              <a:cs typeface="Century Gothic"/>
              <a:sym typeface="Century Gothic"/>
            </a:endParaRPr>
          </a:p>
        </p:txBody>
      </p:sp>
      <p:sp>
        <p:nvSpPr>
          <p:cNvPr id="623" name="Google Shape;623;p72"/>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3"/>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Creating string from variable</a:t>
            </a:r>
            <a:endParaRPr sz="4200" b="0" i="0" u="none" strike="noStrike" cap="none">
              <a:solidFill>
                <a:schemeClr val="lt2"/>
              </a:solidFill>
              <a:latin typeface="Century Gothic"/>
              <a:ea typeface="Century Gothic"/>
              <a:cs typeface="Century Gothic"/>
              <a:sym typeface="Century Gothic"/>
            </a:endParaRPr>
          </a:p>
        </p:txBody>
      </p:sp>
      <p:sp>
        <p:nvSpPr>
          <p:cNvPr id="630" name="Google Shape;630;p73"/>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With no space, use sep="", or use paste0():</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paste(a, b, sep="")</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#&gt; [1] "applebanana"</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 With a comma and space: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paste(a, b, sep=", ")</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#&gt; [1] "apple, banana"</a:t>
            </a:r>
            <a:endParaRPr/>
          </a:p>
        </p:txBody>
      </p:sp>
      <p:sp>
        <p:nvSpPr>
          <p:cNvPr id="631" name="Google Shape;631;p73"/>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29</a:t>
            </a:fld>
            <a:endParaRPr sz="1800">
              <a:solidFill>
                <a:schemeClr val="lt1"/>
              </a:solidFill>
              <a:latin typeface="Century Gothic"/>
              <a:ea typeface="Century Gothic"/>
              <a:cs typeface="Century Gothic"/>
              <a:sym typeface="Century Gothic"/>
            </a:endParaRPr>
          </a:p>
        </p:txBody>
      </p:sp>
      <p:sp>
        <p:nvSpPr>
          <p:cNvPr id="632" name="Google Shape;632;p73"/>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dirty="0">
                <a:solidFill>
                  <a:schemeClr val="lt2"/>
                </a:solidFill>
                <a:latin typeface="Century Gothic"/>
                <a:ea typeface="Century Gothic"/>
                <a:cs typeface="Century Gothic"/>
                <a:sym typeface="Century Gothic"/>
              </a:rPr>
              <a:t>Agenda</a:t>
            </a:r>
            <a:endParaRPr sz="4200" b="0" i="0" u="none" strike="noStrike" cap="none" dirty="0">
              <a:solidFill>
                <a:schemeClr val="lt2"/>
              </a:solidFill>
              <a:latin typeface="Century Gothic"/>
              <a:ea typeface="Century Gothic"/>
              <a:cs typeface="Century Gothic"/>
              <a:sym typeface="Century Gothic"/>
            </a:endParaRPr>
          </a:p>
        </p:txBody>
      </p:sp>
      <p:sp>
        <p:nvSpPr>
          <p:cNvPr id="386" name="Google Shape;386;p46"/>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1000"/>
              </a:spcBef>
              <a:spcAft>
                <a:spcPts val="0"/>
              </a:spcAft>
              <a:buClr>
                <a:srgbClr val="BEBEBE"/>
              </a:buClr>
              <a:buSzPts val="1600"/>
              <a:buFont typeface="Noto Sans Symbols"/>
              <a:buChar char="▶"/>
            </a:pPr>
            <a:r>
              <a:rPr lang="en-GB" sz="2000" b="0" i="0" u="none" strike="noStrike" cap="none" dirty="0">
                <a:solidFill>
                  <a:schemeClr val="lt1"/>
                </a:solidFill>
                <a:latin typeface="Century Gothic"/>
                <a:ea typeface="Century Gothic"/>
                <a:cs typeface="Century Gothic"/>
                <a:sym typeface="Century Gothic"/>
              </a:rPr>
              <a:t>Manipulating Data</a:t>
            </a:r>
            <a:endParaRPr lang="en-GB" dirty="0"/>
          </a:p>
          <a:p>
            <a:pPr marL="342900" marR="0" lvl="0" indent="-342900" algn="l" rtl="0">
              <a:spcBef>
                <a:spcPts val="1000"/>
              </a:spcBef>
              <a:spcAft>
                <a:spcPts val="0"/>
              </a:spcAft>
              <a:buClr>
                <a:srgbClr val="BEBEBE"/>
              </a:buClr>
              <a:buSzPts val="1600"/>
              <a:buFont typeface="Noto Sans Symbols"/>
              <a:buChar char="▶"/>
            </a:pPr>
            <a:r>
              <a:rPr lang="en-GB" sz="2000" b="0" i="0" u="none" strike="noStrike" cap="none" dirty="0">
                <a:solidFill>
                  <a:schemeClr val="lt1"/>
                </a:solidFill>
                <a:latin typeface="Century Gothic"/>
                <a:ea typeface="Century Gothic"/>
                <a:cs typeface="Century Gothic"/>
                <a:sym typeface="Century Gothic"/>
              </a:rPr>
              <a:t>Selecting rows/observations</a:t>
            </a:r>
            <a:endParaRPr lang="en-GB" dirty="0"/>
          </a:p>
          <a:p>
            <a:pPr marL="342900" marR="0" lvl="0" indent="-342900" algn="l" rtl="0">
              <a:spcBef>
                <a:spcPts val="1000"/>
              </a:spcBef>
              <a:spcAft>
                <a:spcPts val="0"/>
              </a:spcAft>
              <a:buClr>
                <a:srgbClr val="BEBEBE"/>
              </a:buClr>
              <a:buSzPts val="1600"/>
              <a:buFont typeface="Noto Sans Symbols"/>
              <a:buChar char="▶"/>
            </a:pPr>
            <a:r>
              <a:rPr lang="en-GB" sz="2000" b="0" i="0" u="none" strike="noStrike" cap="none" dirty="0">
                <a:solidFill>
                  <a:schemeClr val="lt1"/>
                </a:solidFill>
                <a:latin typeface="Century Gothic"/>
                <a:ea typeface="Century Gothic"/>
                <a:cs typeface="Century Gothic"/>
                <a:sym typeface="Century Gothic"/>
              </a:rPr>
              <a:t>Rounding Number</a:t>
            </a:r>
            <a:endParaRPr lang="en-GB" dirty="0"/>
          </a:p>
          <a:p>
            <a:pPr marL="342900" marR="0" lvl="0" indent="-342900" algn="l" rtl="0">
              <a:spcBef>
                <a:spcPts val="1000"/>
              </a:spcBef>
              <a:spcAft>
                <a:spcPts val="0"/>
              </a:spcAft>
              <a:buClr>
                <a:srgbClr val="BEBEBE"/>
              </a:buClr>
              <a:buSzPts val="1600"/>
              <a:buFont typeface="Noto Sans Symbols"/>
              <a:buChar char="▶"/>
            </a:pPr>
            <a:r>
              <a:rPr lang="en-GB" sz="2000" b="0" i="0" u="none" strike="noStrike" cap="none" dirty="0">
                <a:solidFill>
                  <a:schemeClr val="lt1"/>
                </a:solidFill>
                <a:latin typeface="Century Gothic"/>
                <a:ea typeface="Century Gothic"/>
                <a:cs typeface="Century Gothic"/>
                <a:sym typeface="Century Gothic"/>
              </a:rPr>
              <a:t>Creating string from variable</a:t>
            </a:r>
          </a:p>
          <a:p>
            <a:pPr marL="342900" marR="0" lvl="0" indent="-342900" algn="l" rtl="0">
              <a:spcBef>
                <a:spcPts val="1000"/>
              </a:spcBef>
              <a:spcAft>
                <a:spcPts val="0"/>
              </a:spcAft>
              <a:buClr>
                <a:srgbClr val="BEBEBE"/>
              </a:buClr>
              <a:buSzPts val="1600"/>
              <a:buFont typeface="Noto Sans Symbols"/>
              <a:buChar char="▶"/>
            </a:pPr>
            <a:r>
              <a:rPr lang="en-GB" sz="2000" b="0" i="0" u="none" strike="noStrike" cap="none" dirty="0">
                <a:solidFill>
                  <a:schemeClr val="lt1"/>
                </a:solidFill>
                <a:latin typeface="Century Gothic"/>
                <a:ea typeface="Century Gothic"/>
                <a:cs typeface="Century Gothic"/>
                <a:sym typeface="Century Gothic"/>
              </a:rPr>
              <a:t>R Programming</a:t>
            </a:r>
            <a:endParaRPr lang="en-GB" dirty="0"/>
          </a:p>
          <a:p>
            <a:pPr marL="742950" marR="0" lvl="1" indent="-285750" algn="l" rtl="0">
              <a:spcBef>
                <a:spcPts val="1000"/>
              </a:spcBef>
              <a:spcAft>
                <a:spcPts val="0"/>
              </a:spcAft>
              <a:buClr>
                <a:srgbClr val="BEBEBE"/>
              </a:buClr>
              <a:buSzPts val="1440"/>
              <a:buFont typeface="Noto Sans Symbols"/>
              <a:buChar char="▶"/>
            </a:pPr>
            <a:r>
              <a:rPr lang="en-GB" sz="1800" b="0" i="0" u="none" strike="noStrike" cap="none" dirty="0">
                <a:solidFill>
                  <a:schemeClr val="lt1"/>
                </a:solidFill>
                <a:latin typeface="Century Gothic"/>
                <a:ea typeface="Century Gothic"/>
                <a:cs typeface="Century Gothic"/>
                <a:sym typeface="Century Gothic"/>
              </a:rPr>
              <a:t>While loop</a:t>
            </a:r>
            <a:endParaRPr lang="en-GB" dirty="0"/>
          </a:p>
          <a:p>
            <a:pPr marL="742950" marR="0" lvl="1" indent="-285750" algn="l" rtl="0">
              <a:spcBef>
                <a:spcPts val="1000"/>
              </a:spcBef>
              <a:spcAft>
                <a:spcPts val="0"/>
              </a:spcAft>
              <a:buClr>
                <a:srgbClr val="BEBEBE"/>
              </a:buClr>
              <a:buSzPts val="1440"/>
              <a:buFont typeface="Noto Sans Symbols"/>
              <a:buChar char="▶"/>
            </a:pPr>
            <a:r>
              <a:rPr lang="en-GB" sz="1800" b="0" i="0" u="none" strike="noStrike" cap="none" dirty="0">
                <a:solidFill>
                  <a:schemeClr val="lt1"/>
                </a:solidFill>
                <a:latin typeface="Century Gothic"/>
                <a:ea typeface="Century Gothic"/>
                <a:cs typeface="Century Gothic"/>
                <a:sym typeface="Century Gothic"/>
              </a:rPr>
              <a:t>If Statement</a:t>
            </a:r>
          </a:p>
          <a:p>
            <a:pPr marL="742950" marR="0" lvl="1" indent="-285750" algn="l" rtl="0">
              <a:spcBef>
                <a:spcPts val="1000"/>
              </a:spcBef>
              <a:spcAft>
                <a:spcPts val="0"/>
              </a:spcAft>
              <a:buClr>
                <a:srgbClr val="BEBEBE"/>
              </a:buClr>
              <a:buSzPts val="1440"/>
              <a:buFont typeface="Noto Sans Symbols"/>
              <a:buChar char="▶"/>
            </a:pPr>
            <a:r>
              <a:rPr lang="en-GB" sz="1800" b="0" i="0" u="none" strike="noStrike" cap="none" dirty="0">
                <a:solidFill>
                  <a:schemeClr val="lt1"/>
                </a:solidFill>
                <a:latin typeface="Century Gothic"/>
                <a:ea typeface="Century Gothic"/>
                <a:cs typeface="Century Gothic"/>
                <a:sym typeface="Century Gothic"/>
              </a:rPr>
              <a:t>For loop</a:t>
            </a:r>
            <a:endParaRPr lang="en-GB" dirty="0"/>
          </a:p>
          <a:p>
            <a:pPr marL="742950" marR="0" lvl="1" indent="-285750" algn="l" rtl="0">
              <a:spcBef>
                <a:spcPts val="1000"/>
              </a:spcBef>
              <a:spcAft>
                <a:spcPts val="0"/>
              </a:spcAft>
              <a:buClr>
                <a:srgbClr val="BEBEBE"/>
              </a:buClr>
              <a:buSzPts val="1440"/>
              <a:buFont typeface="Noto Sans Symbols"/>
              <a:buChar char="▶"/>
            </a:pPr>
            <a:r>
              <a:rPr lang="en-GB" sz="1800" b="0" i="0" u="none" strike="noStrike" cap="none" dirty="0">
                <a:solidFill>
                  <a:schemeClr val="lt1"/>
                </a:solidFill>
                <a:latin typeface="Century Gothic"/>
                <a:ea typeface="Century Gothic"/>
                <a:cs typeface="Century Gothic"/>
                <a:sym typeface="Century Gothic"/>
              </a:rPr>
              <a:t>Arithmetic operations</a:t>
            </a:r>
            <a:endParaRPr lang="en-GB" dirty="0"/>
          </a:p>
          <a:p>
            <a:pPr marL="342900" marR="0" lvl="0" indent="-342900" algn="l" rtl="0">
              <a:spcBef>
                <a:spcPts val="1000"/>
              </a:spcBef>
              <a:spcAft>
                <a:spcPts val="0"/>
              </a:spcAft>
              <a:buClr>
                <a:srgbClr val="BEBEBE"/>
              </a:buClr>
              <a:buSzPts val="1600"/>
              <a:buFont typeface="Noto Sans Symbols"/>
              <a:buChar char="▶"/>
            </a:pPr>
            <a:endParaRPr lang="en-IN" sz="2000" b="0" i="0" u="none" strike="noStrike" cap="none" dirty="0">
              <a:solidFill>
                <a:schemeClr val="lt1"/>
              </a:solidFill>
              <a:latin typeface="Century Gothic"/>
              <a:ea typeface="Century Gothic"/>
              <a:cs typeface="Century Gothic"/>
              <a:sym typeface="Century Gothic"/>
            </a:endParaRPr>
          </a:p>
        </p:txBody>
      </p:sp>
      <p:sp>
        <p:nvSpPr>
          <p:cNvPr id="387" name="Google Shape;387;p46"/>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a:t>
            </a:fld>
            <a:endParaRPr sz="1800">
              <a:solidFill>
                <a:schemeClr val="lt1"/>
              </a:solidFill>
              <a:latin typeface="Century Gothic"/>
              <a:ea typeface="Century Gothic"/>
              <a:cs typeface="Century Gothic"/>
              <a:sym typeface="Century Gothic"/>
            </a:endParaRPr>
          </a:p>
        </p:txBody>
      </p:sp>
      <p:sp>
        <p:nvSpPr>
          <p:cNvPr id="388" name="Google Shape;388;p46"/>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5214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5"/>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While loop</a:t>
            </a:r>
            <a:endParaRPr/>
          </a:p>
        </p:txBody>
      </p:sp>
      <p:sp>
        <p:nvSpPr>
          <p:cNvPr id="648" name="Google Shape;648;p75"/>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While loop executes the same code again and again until a stop condition is met.</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basic syntax for creating a while loop in R is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while (test_expression)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statement</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pic>
        <p:nvPicPr>
          <p:cNvPr id="649" name="Google Shape;649;p75" descr="R while loop"/>
          <p:cNvPicPr preferRelativeResize="0"/>
          <p:nvPr/>
        </p:nvPicPr>
        <p:blipFill rotWithShape="1">
          <a:blip r:embed="rId3">
            <a:alphaModFix/>
          </a:blip>
          <a:srcRect/>
          <a:stretch/>
        </p:blipFill>
        <p:spPr>
          <a:xfrm>
            <a:off x="4323986" y="2234650"/>
            <a:ext cx="2805132" cy="4309025"/>
          </a:xfrm>
          <a:prstGeom prst="rect">
            <a:avLst/>
          </a:prstGeom>
          <a:noFill/>
          <a:ln>
            <a:noFill/>
          </a:ln>
        </p:spPr>
      </p:pic>
      <p:sp>
        <p:nvSpPr>
          <p:cNvPr id="650" name="Google Shape;650;p75"/>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30</a:t>
            </a:fld>
            <a:endParaRPr sz="1800">
              <a:solidFill>
                <a:schemeClr val="lt1"/>
              </a:solidFill>
              <a:latin typeface="Century Gothic"/>
              <a:ea typeface="Century Gothic"/>
              <a:cs typeface="Century Gothic"/>
              <a:sym typeface="Century Gothic"/>
            </a:endParaRPr>
          </a:p>
        </p:txBody>
      </p:sp>
      <p:sp>
        <p:nvSpPr>
          <p:cNvPr id="651" name="Google Shape;651;p75"/>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76"/>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While loop</a:t>
            </a:r>
            <a:endParaRPr/>
          </a:p>
        </p:txBody>
      </p:sp>
      <p:sp>
        <p:nvSpPr>
          <p:cNvPr id="658" name="Google Shape;658;p76"/>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Example</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v &lt;- c("Hello","while loop")</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cnt &lt;- 2</a:t>
            </a:r>
            <a:endParaRPr/>
          </a:p>
          <a:p>
            <a:pPr marL="742950" marR="0" lvl="1" indent="-201168" algn="l" rtl="0">
              <a:lnSpc>
                <a:spcPct val="80000"/>
              </a:lnSpc>
              <a:spcBef>
                <a:spcPts val="1000"/>
              </a:spcBef>
              <a:spcAft>
                <a:spcPts val="0"/>
              </a:spcAft>
              <a:buClr>
                <a:srgbClr val="BEBEBE"/>
              </a:buClr>
              <a:buSzPts val="1332"/>
              <a:buFont typeface="Noto Sans Symbols"/>
              <a:buNone/>
            </a:pPr>
            <a:endParaRPr sz="1665" b="0" i="0" u="none" strike="noStrike" cap="none">
              <a:solidFill>
                <a:schemeClr val="lt1"/>
              </a:solidFill>
              <a:latin typeface="Century Gothic"/>
              <a:ea typeface="Century Gothic"/>
              <a:cs typeface="Century Gothic"/>
              <a:sym typeface="Century Gothic"/>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while (cnt &lt; 7) {</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   print(v)</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   cnt = cnt + 1</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a:t>
            </a:r>
            <a:endParaRPr/>
          </a:p>
          <a:p>
            <a:pPr marL="342900" marR="0" lvl="0" indent="-248920" algn="l" rtl="0">
              <a:lnSpc>
                <a:spcPct val="80000"/>
              </a:lnSpc>
              <a:spcBef>
                <a:spcPts val="1000"/>
              </a:spcBef>
              <a:spcAft>
                <a:spcPts val="0"/>
              </a:spcAft>
              <a:buClr>
                <a:srgbClr val="BEBEBE"/>
              </a:buClr>
              <a:buSzPts val="1480"/>
              <a:buFont typeface="Noto Sans Symbols"/>
              <a:buNone/>
            </a:pPr>
            <a:endParaRPr sz="1850" b="0" i="0" u="none" strike="noStrike" cap="none">
              <a:solidFill>
                <a:schemeClr val="lt1"/>
              </a:solidFill>
              <a:latin typeface="Century Gothic"/>
              <a:ea typeface="Century Gothic"/>
              <a:cs typeface="Century Gothic"/>
              <a:sym typeface="Century Gothic"/>
            </a:endParaRPr>
          </a:p>
          <a:p>
            <a:pPr marL="342900" marR="0" lvl="0" indent="-342900" algn="l" rtl="0">
              <a:lnSpc>
                <a:spcPct val="80000"/>
              </a:lnSpc>
              <a:spcBef>
                <a:spcPts val="1000"/>
              </a:spcBef>
              <a:spcAft>
                <a:spcPts val="0"/>
              </a:spcAft>
              <a:buClr>
                <a:srgbClr val="BEBEBE"/>
              </a:buClr>
              <a:buSzPts val="1480"/>
              <a:buFont typeface="Noto Sans Symbols"/>
              <a:buChar char="▶"/>
            </a:pPr>
            <a:r>
              <a:rPr lang="en-US" sz="1850" b="0" i="0" u="none" strike="noStrike" cap="none">
                <a:solidFill>
                  <a:schemeClr val="lt1"/>
                </a:solidFill>
                <a:latin typeface="Century Gothic"/>
                <a:ea typeface="Century Gothic"/>
                <a:cs typeface="Century Gothic"/>
                <a:sym typeface="Century Gothic"/>
              </a:rPr>
              <a:t>When the above code is compiled and executed, it produces the following result −</a:t>
            </a:r>
            <a:endParaRPr/>
          </a:p>
          <a:p>
            <a:pPr marL="342900" marR="0" lvl="0" indent="-248920" algn="l" rtl="0">
              <a:lnSpc>
                <a:spcPct val="80000"/>
              </a:lnSpc>
              <a:spcBef>
                <a:spcPts val="1000"/>
              </a:spcBef>
              <a:spcAft>
                <a:spcPts val="0"/>
              </a:spcAft>
              <a:buClr>
                <a:srgbClr val="BEBEBE"/>
              </a:buClr>
              <a:buSzPts val="1480"/>
              <a:buFont typeface="Noto Sans Symbols"/>
              <a:buNone/>
            </a:pPr>
            <a:endParaRPr sz="1850" b="0" i="0" u="none" strike="noStrike" cap="none">
              <a:solidFill>
                <a:schemeClr val="lt1"/>
              </a:solidFill>
              <a:latin typeface="Century Gothic"/>
              <a:ea typeface="Century Gothic"/>
              <a:cs typeface="Century Gothic"/>
              <a:sym typeface="Century Gothic"/>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[1] "Hello"  "while loop"</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[1] "Hello"  "while loop"</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[1] "Hello"  "while loop"</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[1] "Hello"  "while loop"</a:t>
            </a:r>
            <a:endParaRPr/>
          </a:p>
          <a:p>
            <a:pPr marL="742950" marR="0" lvl="1" indent="-285750" algn="l" rtl="0">
              <a:lnSpc>
                <a:spcPct val="80000"/>
              </a:lnSpc>
              <a:spcBef>
                <a:spcPts val="1000"/>
              </a:spcBef>
              <a:spcAft>
                <a:spcPts val="0"/>
              </a:spcAft>
              <a:buClr>
                <a:srgbClr val="BEBEBE"/>
              </a:buClr>
              <a:buSzPts val="1332"/>
              <a:buFont typeface="Noto Sans Symbols"/>
              <a:buChar char="▶"/>
            </a:pPr>
            <a:r>
              <a:rPr lang="en-US" sz="1665" b="0" i="0" u="none" strike="noStrike" cap="none">
                <a:solidFill>
                  <a:schemeClr val="lt1"/>
                </a:solidFill>
                <a:latin typeface="Century Gothic"/>
                <a:ea typeface="Century Gothic"/>
                <a:cs typeface="Century Gothic"/>
                <a:sym typeface="Century Gothic"/>
              </a:rPr>
              <a:t>[1] "Hello"  "while loop"</a:t>
            </a:r>
            <a:endParaRPr/>
          </a:p>
        </p:txBody>
      </p:sp>
      <p:sp>
        <p:nvSpPr>
          <p:cNvPr id="659" name="Google Shape;659;p76"/>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31</a:t>
            </a:fld>
            <a:endParaRPr sz="1800">
              <a:solidFill>
                <a:schemeClr val="lt1"/>
              </a:solidFill>
              <a:latin typeface="Century Gothic"/>
              <a:ea typeface="Century Gothic"/>
              <a:cs typeface="Century Gothic"/>
              <a:sym typeface="Century Gothic"/>
            </a:endParaRPr>
          </a:p>
        </p:txBody>
      </p:sp>
      <p:sp>
        <p:nvSpPr>
          <p:cNvPr id="660" name="Google Shape;660;p76"/>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7"/>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If Statement</a:t>
            </a:r>
            <a:endParaRPr sz="4200" b="0" i="0" u="none" strike="noStrike" cap="none">
              <a:solidFill>
                <a:schemeClr val="lt2"/>
              </a:solidFill>
              <a:latin typeface="Century Gothic"/>
              <a:ea typeface="Century Gothic"/>
              <a:cs typeface="Century Gothic"/>
              <a:sym typeface="Century Gothic"/>
            </a:endParaRPr>
          </a:p>
        </p:txBody>
      </p:sp>
      <p:sp>
        <p:nvSpPr>
          <p:cNvPr id="667" name="Google Shape;667;p77"/>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Following is the general form of a typical decision making structure found in most of the programming languages</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pic>
        <p:nvPicPr>
          <p:cNvPr id="668" name="Google Shape;668;p77" descr="Decision Making"/>
          <p:cNvPicPr preferRelativeResize="0"/>
          <p:nvPr/>
        </p:nvPicPr>
        <p:blipFill rotWithShape="1">
          <a:blip r:embed="rId3">
            <a:alphaModFix/>
          </a:blip>
          <a:srcRect/>
          <a:stretch/>
        </p:blipFill>
        <p:spPr>
          <a:xfrm>
            <a:off x="4341813" y="1925638"/>
            <a:ext cx="3159125" cy="4041296"/>
          </a:xfrm>
          <a:prstGeom prst="rect">
            <a:avLst/>
          </a:prstGeom>
          <a:noFill/>
          <a:ln>
            <a:noFill/>
          </a:ln>
        </p:spPr>
      </p:pic>
      <p:sp>
        <p:nvSpPr>
          <p:cNvPr id="669" name="Google Shape;669;p77"/>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32</a:t>
            </a:fld>
            <a:endParaRPr sz="1800">
              <a:solidFill>
                <a:schemeClr val="lt1"/>
              </a:solidFill>
              <a:latin typeface="Century Gothic"/>
              <a:ea typeface="Century Gothic"/>
              <a:cs typeface="Century Gothic"/>
              <a:sym typeface="Century Gothic"/>
            </a:endParaRPr>
          </a:p>
        </p:txBody>
      </p:sp>
      <p:sp>
        <p:nvSpPr>
          <p:cNvPr id="670" name="Google Shape;670;p77"/>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8"/>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If Statement</a:t>
            </a:r>
            <a:endParaRPr/>
          </a:p>
        </p:txBody>
      </p:sp>
      <p:sp>
        <p:nvSpPr>
          <p:cNvPr id="677" name="Google Shape;677;p78"/>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basic syntax for creating an if statement in R is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if(boolean_expression)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 statement(s) will execute if the boolean expression is true.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Example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x &lt;- 30L</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if(is.integer(x))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print("X is an Integer")</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678" name="Google Shape;678;p78"/>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33</a:t>
            </a:fld>
            <a:endParaRPr sz="1800">
              <a:solidFill>
                <a:schemeClr val="lt1"/>
              </a:solidFill>
              <a:latin typeface="Century Gothic"/>
              <a:ea typeface="Century Gothic"/>
              <a:cs typeface="Century Gothic"/>
              <a:sym typeface="Century Gothic"/>
            </a:endParaRPr>
          </a:p>
        </p:txBody>
      </p:sp>
      <p:sp>
        <p:nvSpPr>
          <p:cNvPr id="679" name="Google Shape;679;p78"/>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79"/>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If Statement</a:t>
            </a:r>
            <a:endParaRPr sz="4200" b="0" i="0" u="none" strike="noStrike" cap="none">
              <a:solidFill>
                <a:schemeClr val="lt2"/>
              </a:solidFill>
              <a:latin typeface="Century Gothic"/>
              <a:ea typeface="Century Gothic"/>
              <a:cs typeface="Century Gothic"/>
              <a:sym typeface="Century Gothic"/>
            </a:endParaRPr>
          </a:p>
        </p:txBody>
      </p:sp>
      <p:sp>
        <p:nvSpPr>
          <p:cNvPr id="686" name="Google Shape;686;p79"/>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basic syntax for creating an if...else statement in R is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if(boolean_expression)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 statement(s) will execute if the boolean expression is true.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else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 statement(s) will execute if the boolean expression is false.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Example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x &lt;- c("what","is","truth")</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if("Truth" %in% x)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print("Truth is found")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else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print("Truth is not found")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p:txBody>
      </p:sp>
      <p:sp>
        <p:nvSpPr>
          <p:cNvPr id="687" name="Google Shape;687;p79"/>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34</a:t>
            </a:fld>
            <a:endParaRPr sz="1800">
              <a:solidFill>
                <a:schemeClr val="lt1"/>
              </a:solidFill>
              <a:latin typeface="Century Gothic"/>
              <a:ea typeface="Century Gothic"/>
              <a:cs typeface="Century Gothic"/>
              <a:sym typeface="Century Gothic"/>
            </a:endParaRPr>
          </a:p>
        </p:txBody>
      </p:sp>
      <p:sp>
        <p:nvSpPr>
          <p:cNvPr id="688" name="Google Shape;688;p79"/>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0"/>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For loop</a:t>
            </a:r>
            <a:endParaRPr/>
          </a:p>
        </p:txBody>
      </p:sp>
      <p:sp>
        <p:nvSpPr>
          <p:cNvPr id="694" name="Google Shape;694;p80"/>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 For loop is a repetition control structure that allows you to efficiently write a loop that needs to execute a specific number of times.</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basic syntax for creating a for loop statement in R is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for (value in vector)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statements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pic>
        <p:nvPicPr>
          <p:cNvPr id="695" name="Google Shape;695;p80" descr="R for loop"/>
          <p:cNvPicPr preferRelativeResize="0"/>
          <p:nvPr/>
        </p:nvPicPr>
        <p:blipFill rotWithShape="1">
          <a:blip r:embed="rId3">
            <a:alphaModFix/>
          </a:blip>
          <a:srcRect/>
          <a:stretch/>
        </p:blipFill>
        <p:spPr>
          <a:xfrm>
            <a:off x="4713286" y="2286001"/>
            <a:ext cx="2716213" cy="4254693"/>
          </a:xfrm>
          <a:prstGeom prst="rect">
            <a:avLst/>
          </a:prstGeom>
          <a:noFill/>
          <a:ln>
            <a:noFill/>
          </a:ln>
        </p:spPr>
      </p:pic>
      <p:sp>
        <p:nvSpPr>
          <p:cNvPr id="696" name="Google Shape;696;p80"/>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35</a:t>
            </a:fld>
            <a:endParaRPr sz="1800">
              <a:solidFill>
                <a:schemeClr val="lt1"/>
              </a:solidFill>
              <a:latin typeface="Century Gothic"/>
              <a:ea typeface="Century Gothic"/>
              <a:cs typeface="Century Gothic"/>
              <a:sym typeface="Century Gothic"/>
            </a:endParaRPr>
          </a:p>
        </p:txBody>
      </p:sp>
      <p:sp>
        <p:nvSpPr>
          <p:cNvPr id="697" name="Google Shape;697;p80"/>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For loop</a:t>
            </a:r>
            <a:endParaRPr/>
          </a:p>
        </p:txBody>
      </p:sp>
      <p:sp>
        <p:nvSpPr>
          <p:cNvPr id="703" name="Google Shape;703;p81"/>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R’s for loops are particularly flexible in that they are not limited to integers, or even numbers in the input. We can pass character vectors, logical vectors, lists or expressions.</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Example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v &lt;- LETTERS[1:4]</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for ( i in v)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print(i)</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When the above code is compiled and executed, it produces the following result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"A"</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"B"</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"C"</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"D"</a:t>
            </a:r>
            <a:endParaRPr/>
          </a:p>
        </p:txBody>
      </p:sp>
      <p:sp>
        <p:nvSpPr>
          <p:cNvPr id="704" name="Google Shape;704;p81"/>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36</a:t>
            </a:fld>
            <a:endParaRPr sz="1800">
              <a:solidFill>
                <a:schemeClr val="lt1"/>
              </a:solidFill>
              <a:latin typeface="Century Gothic"/>
              <a:ea typeface="Century Gothic"/>
              <a:cs typeface="Century Gothic"/>
              <a:sym typeface="Century Gothic"/>
            </a:endParaRPr>
          </a:p>
        </p:txBody>
      </p:sp>
      <p:sp>
        <p:nvSpPr>
          <p:cNvPr id="705" name="Google Shape;705;p81"/>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82"/>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Arithmetic operations</a:t>
            </a:r>
            <a:endParaRPr/>
          </a:p>
        </p:txBody>
      </p:sp>
      <p:sp>
        <p:nvSpPr>
          <p:cNvPr id="712" name="Google Shape;712;p82"/>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R Arithmetic operators includes operators like </a:t>
            </a:r>
            <a:endParaRPr sz="20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Arithmetic Addition,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Subtraction,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Division,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Multiplication,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Exponent,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Integer Division and </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Modulus. </a:t>
            </a:r>
            <a:endParaRPr sz="18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All these operators are binary operators, which means they operate on two operands. </a:t>
            </a:r>
            <a:endParaRPr sz="2000" b="0" i="0" u="none" strike="noStrike" cap="none">
              <a:solidFill>
                <a:schemeClr val="lt1"/>
              </a:solidFill>
              <a:latin typeface="Century Gothic"/>
              <a:ea typeface="Century Gothic"/>
              <a:cs typeface="Century Gothic"/>
              <a:sym typeface="Century Gothic"/>
            </a:endParaRPr>
          </a:p>
        </p:txBody>
      </p:sp>
      <p:sp>
        <p:nvSpPr>
          <p:cNvPr id="713" name="Google Shape;713;p82"/>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37</a:t>
            </a:fld>
            <a:endParaRPr sz="1800">
              <a:solidFill>
                <a:schemeClr val="lt1"/>
              </a:solidFill>
              <a:latin typeface="Century Gothic"/>
              <a:ea typeface="Century Gothic"/>
              <a:cs typeface="Century Gothic"/>
              <a:sym typeface="Century Gothic"/>
            </a:endParaRPr>
          </a:p>
        </p:txBody>
      </p:sp>
      <p:sp>
        <p:nvSpPr>
          <p:cNvPr id="714" name="Google Shape;714;p82"/>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83"/>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 Programming - Arithmetic operations</a:t>
            </a:r>
            <a:endParaRPr/>
          </a:p>
        </p:txBody>
      </p:sp>
      <p:sp>
        <p:nvSpPr>
          <p:cNvPr id="721" name="Google Shape;721;p83"/>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Below table shows all the Arithmetic Operators in R Programming language with examples.</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graphicFrame>
        <p:nvGraphicFramePr>
          <p:cNvPr id="722" name="Google Shape;722;p83"/>
          <p:cNvGraphicFramePr/>
          <p:nvPr/>
        </p:nvGraphicFramePr>
        <p:xfrm>
          <a:off x="414337" y="1634066"/>
          <a:ext cx="11530050" cy="4711750"/>
        </p:xfrm>
        <a:graphic>
          <a:graphicData uri="http://schemas.openxmlformats.org/drawingml/2006/table">
            <a:tbl>
              <a:tblPr firstRow="1" bandRow="1">
                <a:noFill/>
                <a:tableStyleId>{28FC4B57-6F6F-4EDA-B331-E0AD0F89311D}</a:tableStyleId>
              </a:tblPr>
              <a:tblGrid>
                <a:gridCol w="3843350">
                  <a:extLst>
                    <a:ext uri="{9D8B030D-6E8A-4147-A177-3AD203B41FA5}">
                      <a16:colId xmlns:a16="http://schemas.microsoft.com/office/drawing/2014/main" val="20000"/>
                    </a:ext>
                  </a:extLst>
                </a:gridCol>
                <a:gridCol w="3843350">
                  <a:extLst>
                    <a:ext uri="{9D8B030D-6E8A-4147-A177-3AD203B41FA5}">
                      <a16:colId xmlns:a16="http://schemas.microsoft.com/office/drawing/2014/main" val="20001"/>
                    </a:ext>
                  </a:extLst>
                </a:gridCol>
                <a:gridCol w="38433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b="1" cap="none"/>
                        <a:t>R ARITHMETIC OPERATORS</a:t>
                      </a:r>
                      <a:endParaRPr/>
                    </a:p>
                  </a:txBody>
                  <a:tcPr marL="95250" marR="47625" marT="19050" marB="19050" anchor="ctr"/>
                </a:tc>
                <a:tc>
                  <a:txBody>
                    <a:bodyPr/>
                    <a:lstStyle/>
                    <a:p>
                      <a:pPr marL="0" marR="0" lvl="0" indent="0" algn="l" rtl="0">
                        <a:spcBef>
                          <a:spcPts val="0"/>
                        </a:spcBef>
                        <a:spcAft>
                          <a:spcPts val="0"/>
                        </a:spcAft>
                        <a:buNone/>
                      </a:pPr>
                      <a:r>
                        <a:rPr lang="en-US" sz="1800" b="1" cap="none"/>
                        <a:t>OPERATION</a:t>
                      </a:r>
                      <a:endParaRPr/>
                    </a:p>
                  </a:txBody>
                  <a:tcPr marL="95250" marR="47625" marT="19050" marB="19050" anchor="ctr"/>
                </a:tc>
                <a:tc>
                  <a:txBody>
                    <a:bodyPr/>
                    <a:lstStyle/>
                    <a:p>
                      <a:pPr marL="0" marR="0" lvl="0" indent="0" algn="l" rtl="0">
                        <a:spcBef>
                          <a:spcPts val="0"/>
                        </a:spcBef>
                        <a:spcAft>
                          <a:spcPts val="0"/>
                        </a:spcAft>
                        <a:buNone/>
                      </a:pPr>
                      <a:r>
                        <a:rPr lang="en-US" sz="1800" b="1" cap="none"/>
                        <a:t>EXAMPLE</a:t>
                      </a:r>
                      <a:endParaRPr/>
                    </a:p>
                  </a:txBody>
                  <a:tcPr marL="95250" marR="47625" marT="19050" marB="19050"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Addition</a:t>
                      </a:r>
                      <a:endParaRPr/>
                    </a:p>
                  </a:txBody>
                  <a:tcPr marL="95250" marR="47625" marT="19050" marB="19050" anchor="ctr"/>
                </a:tc>
                <a:tc>
                  <a:txBody>
                    <a:bodyPr/>
                    <a:lstStyle/>
                    <a:p>
                      <a:pPr marL="0" marR="0" lvl="0" indent="0" algn="l" rtl="0">
                        <a:spcBef>
                          <a:spcPts val="0"/>
                        </a:spcBef>
                        <a:spcAft>
                          <a:spcPts val="0"/>
                        </a:spcAft>
                        <a:buNone/>
                      </a:pPr>
                      <a:r>
                        <a:rPr lang="en-US" sz="1800"/>
                        <a:t>15 + 5 = 20</a:t>
                      </a:r>
                      <a:endParaRPr/>
                    </a:p>
                  </a:txBody>
                  <a:tcPr marL="95250" marR="47625" marT="19050" marB="19050"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Subtraction</a:t>
                      </a:r>
                      <a:endParaRPr/>
                    </a:p>
                  </a:txBody>
                  <a:tcPr marL="95250" marR="47625" marT="19050" marB="19050" anchor="ctr"/>
                </a:tc>
                <a:tc>
                  <a:txBody>
                    <a:bodyPr/>
                    <a:lstStyle/>
                    <a:p>
                      <a:pPr marL="0" marR="0" lvl="0" indent="0" algn="l" rtl="0">
                        <a:spcBef>
                          <a:spcPts val="0"/>
                        </a:spcBef>
                        <a:spcAft>
                          <a:spcPts val="0"/>
                        </a:spcAft>
                        <a:buNone/>
                      </a:pPr>
                      <a:r>
                        <a:rPr lang="en-US" sz="1800"/>
                        <a:t>15 – 5 = 10</a:t>
                      </a:r>
                      <a:endParaRPr/>
                    </a:p>
                  </a:txBody>
                  <a:tcPr marL="95250" marR="47625" marT="19050" marB="19050"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Multiplication</a:t>
                      </a:r>
                      <a:endParaRPr/>
                    </a:p>
                  </a:txBody>
                  <a:tcPr marL="95250" marR="47625" marT="19050" marB="19050" anchor="ctr"/>
                </a:tc>
                <a:tc>
                  <a:txBody>
                    <a:bodyPr/>
                    <a:lstStyle/>
                    <a:p>
                      <a:pPr marL="0" marR="0" lvl="0" indent="0" algn="l" rtl="0">
                        <a:spcBef>
                          <a:spcPts val="0"/>
                        </a:spcBef>
                        <a:spcAft>
                          <a:spcPts val="0"/>
                        </a:spcAft>
                        <a:buNone/>
                      </a:pPr>
                      <a:r>
                        <a:rPr lang="en-US" sz="1800"/>
                        <a:t>15 * 5 = 75</a:t>
                      </a:r>
                      <a:endParaRPr/>
                    </a:p>
                  </a:txBody>
                  <a:tcPr marL="95250" marR="47625" marT="19050" marB="19050"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Division</a:t>
                      </a:r>
                      <a:endParaRPr/>
                    </a:p>
                  </a:txBody>
                  <a:tcPr marL="95250" marR="47625" marT="19050" marB="19050" anchor="ctr"/>
                </a:tc>
                <a:tc>
                  <a:txBody>
                    <a:bodyPr/>
                    <a:lstStyle/>
                    <a:p>
                      <a:pPr marL="0" marR="0" lvl="0" indent="0" algn="l" rtl="0">
                        <a:spcBef>
                          <a:spcPts val="0"/>
                        </a:spcBef>
                        <a:spcAft>
                          <a:spcPts val="0"/>
                        </a:spcAft>
                        <a:buNone/>
                      </a:pPr>
                      <a:r>
                        <a:rPr lang="en-US" sz="1800"/>
                        <a:t>15 / 5 = 3</a:t>
                      </a:r>
                      <a:endParaRPr/>
                    </a:p>
                  </a:txBody>
                  <a:tcPr marL="95250" marR="47625" marT="19050" marB="19050"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Integer Division – Same as Division but it will return the integer value by flooring the extra decimals</a:t>
                      </a:r>
                      <a:endParaRPr/>
                    </a:p>
                  </a:txBody>
                  <a:tcPr marL="95250" marR="47625" marT="19050" marB="19050" anchor="ctr"/>
                </a:tc>
                <a:tc>
                  <a:txBody>
                    <a:bodyPr/>
                    <a:lstStyle/>
                    <a:p>
                      <a:pPr marL="0" marR="0" lvl="0" indent="0" algn="l" rtl="0">
                        <a:spcBef>
                          <a:spcPts val="0"/>
                        </a:spcBef>
                        <a:spcAft>
                          <a:spcPts val="0"/>
                        </a:spcAft>
                        <a:buNone/>
                      </a:pPr>
                      <a:r>
                        <a:rPr lang="en-US" sz="1800"/>
                        <a:t>16 %/% 3 = 5. If you divide 16 with 3 you get 5.333 but the Integer division operator will trim the decimal values and outputs the integer</a:t>
                      </a:r>
                      <a:endParaRPr/>
                    </a:p>
                  </a:txBody>
                  <a:tcPr marL="95250" marR="47625" marT="19050" marB="19050" anchor="ct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Exponent – It returns the Power of One variable against the other</a:t>
                      </a:r>
                      <a:endParaRPr/>
                    </a:p>
                  </a:txBody>
                  <a:tcPr marL="95250" marR="47625" marT="19050" marB="19050" anchor="ctr"/>
                </a:tc>
                <a:tc>
                  <a:txBody>
                    <a:bodyPr/>
                    <a:lstStyle/>
                    <a:p>
                      <a:pPr marL="0" marR="0" lvl="0" indent="0" algn="l" rtl="0">
                        <a:spcBef>
                          <a:spcPts val="0"/>
                        </a:spcBef>
                        <a:spcAft>
                          <a:spcPts val="0"/>
                        </a:spcAft>
                        <a:buNone/>
                      </a:pPr>
                      <a:r>
                        <a:rPr lang="en-US" sz="1800"/>
                        <a:t>15 ^ 3 = 3375 (It means 15 Power 3 or 10</a:t>
                      </a:r>
                      <a:r>
                        <a:rPr lang="en-US" sz="1800" baseline="30000"/>
                        <a:t>3</a:t>
                      </a:r>
                      <a:r>
                        <a:rPr lang="en-US" sz="1800"/>
                        <a:t>).</a:t>
                      </a:r>
                      <a:endParaRPr/>
                    </a:p>
                  </a:txBody>
                  <a:tcPr marL="95250" marR="47625" marT="19050" marB="19050" anchor="ct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b="1"/>
                        <a:t>%%</a:t>
                      </a:r>
                      <a:endParaRPr sz="1800"/>
                    </a:p>
                  </a:txBody>
                  <a:tcPr marL="95250" marR="47625" marT="19050" marB="19050" anchor="ctr"/>
                </a:tc>
                <a:tc>
                  <a:txBody>
                    <a:bodyPr/>
                    <a:lstStyle/>
                    <a:p>
                      <a:pPr marL="0" marR="0" lvl="0" indent="0" algn="l" rtl="0">
                        <a:spcBef>
                          <a:spcPts val="0"/>
                        </a:spcBef>
                        <a:spcAft>
                          <a:spcPts val="0"/>
                        </a:spcAft>
                        <a:buNone/>
                      </a:pPr>
                      <a:r>
                        <a:rPr lang="en-US" sz="1800"/>
                        <a:t>Modulus – It returns the remainder after the division</a:t>
                      </a:r>
                      <a:endParaRPr/>
                    </a:p>
                  </a:txBody>
                  <a:tcPr marL="95250" marR="47625" marT="19050" marB="19050" anchor="ctr"/>
                </a:tc>
                <a:tc>
                  <a:txBody>
                    <a:bodyPr/>
                    <a:lstStyle/>
                    <a:p>
                      <a:pPr marL="0" marR="0" lvl="0" indent="0" algn="l" rtl="0">
                        <a:spcBef>
                          <a:spcPts val="0"/>
                        </a:spcBef>
                        <a:spcAft>
                          <a:spcPts val="0"/>
                        </a:spcAft>
                        <a:buNone/>
                      </a:pPr>
                      <a:r>
                        <a:rPr lang="en-US" sz="1800"/>
                        <a:t>15 %% 5 = 0 (Here remainder is zero). If it is 17 %% 4 then it will be 1.</a:t>
                      </a:r>
                      <a:endParaRPr/>
                    </a:p>
                  </a:txBody>
                  <a:tcPr marL="95250" marR="47625" marT="19050" marB="19050" anchor="ctr"/>
                </a:tc>
                <a:extLst>
                  <a:ext uri="{0D108BD9-81ED-4DB2-BD59-A6C34878D82A}">
                    <a16:rowId xmlns:a16="http://schemas.microsoft.com/office/drawing/2014/main" val="10007"/>
                  </a:ext>
                </a:extLst>
              </a:tr>
            </a:tbl>
          </a:graphicData>
        </a:graphic>
      </p:graphicFrame>
      <p:sp>
        <p:nvSpPr>
          <p:cNvPr id="723" name="Google Shape;723;p83"/>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38</a:t>
            </a:fld>
            <a:endParaRPr sz="1800">
              <a:solidFill>
                <a:schemeClr val="lt1"/>
              </a:solidFill>
              <a:latin typeface="Century Gothic"/>
              <a:ea typeface="Century Gothic"/>
              <a:cs typeface="Century Gothic"/>
              <a:sym typeface="Century Gothic"/>
            </a:endParaRPr>
          </a:p>
        </p:txBody>
      </p:sp>
      <p:sp>
        <p:nvSpPr>
          <p:cNvPr id="724" name="Google Shape;724;p83"/>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92"/>
          <p:cNvSpPr txBox="1">
            <a:spLocks noGrp="1"/>
          </p:cNvSpPr>
          <p:nvPr>
            <p:ph type="title"/>
          </p:nvPr>
        </p:nvSpPr>
        <p:spPr>
          <a:xfrm>
            <a:off x="168813" y="75119"/>
            <a:ext cx="11901268" cy="66114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2"/>
              </a:buClr>
              <a:buSzPts val="11500"/>
              <a:buFont typeface="Century Gothic"/>
              <a:buNone/>
            </a:pPr>
            <a:br>
              <a:rPr lang="en-GB" sz="11500" b="0" i="0" u="none" strike="noStrike" cap="none" dirty="0">
                <a:solidFill>
                  <a:schemeClr val="lt2"/>
                </a:solidFill>
                <a:latin typeface="Century Gothic"/>
                <a:ea typeface="Century Gothic"/>
                <a:cs typeface="Century Gothic"/>
                <a:sym typeface="Century Gothic"/>
              </a:rPr>
            </a:br>
            <a:r>
              <a:rPr lang="en-GB" sz="11500" b="0" i="0" u="none" strike="noStrike" cap="none" dirty="0">
                <a:solidFill>
                  <a:schemeClr val="lt2"/>
                </a:solidFill>
                <a:latin typeface="Century Gothic"/>
                <a:ea typeface="Century Gothic"/>
                <a:cs typeface="Century Gothic"/>
                <a:sym typeface="Century Gothic"/>
              </a:rPr>
              <a:t>Thanks</a:t>
            </a:r>
            <a:br>
              <a:rPr lang="en-GB" sz="11500" b="0" i="0" u="none" strike="noStrike" cap="none" dirty="0">
                <a:solidFill>
                  <a:schemeClr val="lt2"/>
                </a:solidFill>
                <a:latin typeface="Century Gothic"/>
                <a:ea typeface="Century Gothic"/>
                <a:cs typeface="Century Gothic"/>
                <a:sym typeface="Century Gothic"/>
              </a:rPr>
            </a:br>
            <a:br>
              <a:rPr lang="en-GB" sz="11500" b="0" i="0" u="none" strike="noStrike" cap="none" dirty="0">
                <a:solidFill>
                  <a:schemeClr val="lt2"/>
                </a:solidFill>
                <a:latin typeface="Century Gothic"/>
                <a:ea typeface="Century Gothic"/>
                <a:cs typeface="Century Gothic"/>
                <a:sym typeface="Century Gothic"/>
              </a:rPr>
            </a:br>
            <a:endParaRPr lang="en-GB" sz="2400" b="0" i="0" u="none" strike="noStrike" cap="none" dirty="0">
              <a:solidFill>
                <a:schemeClr val="lt2"/>
              </a:solidFill>
              <a:latin typeface="Century Gothic"/>
              <a:ea typeface="Century Gothic"/>
              <a:cs typeface="Century Gothic"/>
              <a:sym typeface="Century Gothic"/>
            </a:endParaRPr>
          </a:p>
        </p:txBody>
      </p:sp>
      <p:sp>
        <p:nvSpPr>
          <p:cNvPr id="808" name="Google Shape;808;p9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39</a:t>
            </a:fld>
            <a:endParaRPr sz="1800">
              <a:solidFill>
                <a:schemeClr val="lt1"/>
              </a:solidFill>
              <a:latin typeface="Century Gothic"/>
              <a:ea typeface="Century Gothic"/>
              <a:cs typeface="Century Gothic"/>
              <a:sym typeface="Century Gothic"/>
            </a:endParaRPr>
          </a:p>
        </p:txBody>
      </p:sp>
      <p:sp>
        <p:nvSpPr>
          <p:cNvPr id="809" name="Google Shape;809;p9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8"/>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Reading Tabular Data files</a:t>
            </a:r>
            <a:endParaRPr/>
          </a:p>
        </p:txBody>
      </p:sp>
      <p:sp>
        <p:nvSpPr>
          <p:cNvPr id="404" name="Google Shape;404;p48"/>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If you have a .txt or a tab-delimited text file, you can easily import it with the basic R function read.table(). In other words, the contents of your file will look similar to this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1   6   a</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2   7   b</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3   8   c</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4   9   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5   10  e</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and can be imported as follows: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To Locate the Current Working Directory</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getwd()</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Company.employees &lt;- read.table("EmployeeSales.txt", TRUE, sep = " ", quote="\"")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Company.employees</a:t>
            </a:r>
            <a:endParaRPr sz="1800" b="0" i="0" u="none" strike="noStrike" cap="none">
              <a:solidFill>
                <a:schemeClr val="lt1"/>
              </a:solidFill>
              <a:latin typeface="Century Gothic"/>
              <a:ea typeface="Century Gothic"/>
              <a:cs typeface="Century Gothic"/>
              <a:sym typeface="Century Gothic"/>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write.table(Company.employees,"EmployeeSales2.txt")</a:t>
            </a:r>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p:txBody>
      </p:sp>
      <p:sp>
        <p:nvSpPr>
          <p:cNvPr id="405" name="Google Shape;405;p48"/>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4</a:t>
            </a:fld>
            <a:endParaRPr sz="1800">
              <a:solidFill>
                <a:schemeClr val="lt1"/>
              </a:solidFill>
              <a:latin typeface="Century Gothic"/>
              <a:ea typeface="Century Gothic"/>
              <a:cs typeface="Century Gothic"/>
              <a:sym typeface="Century Gothic"/>
            </a:endParaRPr>
          </a:p>
        </p:txBody>
      </p:sp>
      <p:sp>
        <p:nvSpPr>
          <p:cNvPr id="406" name="Google Shape;406;p48"/>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Reading Tabular Data files</a:t>
            </a:r>
            <a:endParaRPr/>
          </a:p>
        </p:txBody>
      </p:sp>
      <p:sp>
        <p:nvSpPr>
          <p:cNvPr id="413" name="Google Shape;413;p49"/>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R Read table Function – testing arguments</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employees &lt;- read.table("EmployeeSales.txt", TRUE, quote="\"", </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na.strings = c(“NA”,””), strip.white = TRUE,</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blank.lines.skip = TRUE)</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print(employees)</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Below is the example for using strip.white</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employees &lt;- read.table("empdata.csv", TRUE, quote="\'", </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na.strings = c("NA",""), sep=",", strip.white = T,</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blank.lines.skip = TRUE)</a:t>
            </a:r>
            <a:endParaRPr/>
          </a:p>
          <a:p>
            <a:pPr marL="742950" marR="0" lvl="1" indent="-194309" algn="l" rtl="0">
              <a:lnSpc>
                <a:spcPct val="90000"/>
              </a:lnSpc>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strip.white: If the sep argument is not equal to “” then you may use this Boolean value to trim the extra leading &amp; tailing white spaces from the character field.</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blank.lines.skip: A Boolean value that specifies whether you want to skip/ignore the blank lines or not.</a:t>
            </a:r>
            <a:endParaRPr/>
          </a:p>
          <a:p>
            <a:pPr marL="742950" marR="0" lvl="1" indent="-285750" algn="l" rtl="0">
              <a:lnSpc>
                <a:spcPct val="90000"/>
              </a:lnSpc>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na.strings: A character vector specifying values that should be read as NA</a:t>
            </a:r>
            <a:endParaRPr sz="1800" b="0" i="0" u="none" strike="noStrike" cap="none">
              <a:solidFill>
                <a:schemeClr val="lt1"/>
              </a:solidFill>
              <a:latin typeface="Century Gothic"/>
              <a:ea typeface="Century Gothic"/>
              <a:cs typeface="Century Gothic"/>
              <a:sym typeface="Century Gothic"/>
            </a:endParaRPr>
          </a:p>
        </p:txBody>
      </p:sp>
      <p:sp>
        <p:nvSpPr>
          <p:cNvPr id="414" name="Google Shape;414;p49"/>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5</a:t>
            </a:fld>
            <a:endParaRPr sz="1800">
              <a:solidFill>
                <a:schemeClr val="lt1"/>
              </a:solidFill>
              <a:latin typeface="Century Gothic"/>
              <a:ea typeface="Century Gothic"/>
              <a:cs typeface="Century Gothic"/>
              <a:sym typeface="Century Gothic"/>
            </a:endParaRPr>
          </a:p>
        </p:txBody>
      </p:sp>
      <p:sp>
        <p:nvSpPr>
          <p:cNvPr id="415" name="Google Shape;415;p49"/>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Reading Tabular Data files</a:t>
            </a:r>
            <a:endParaRPr/>
          </a:p>
        </p:txBody>
      </p:sp>
      <p:sp>
        <p:nvSpPr>
          <p:cNvPr id="422" name="Google Shape;422;p50"/>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Testing R Read table arguments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In this example we will show you, How to rename the column names, skip the number of rows, changing the default factors.</a:t>
            </a:r>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employeeNames &lt;- c("Employee_ID", "First Name", "Last Name", "Education", "Profession","Salary","Sales")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employees &lt;- read.table("EmployeeSales.txt", TRUE, quote="\"",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strip.white = TRUE, skip = 3,</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as.is = c(TRUE, TRUE, FALSE, FALSE, TRUE),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col.names = employeeNames, </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blank.lines.skip = TRUE)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print(employees)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print(str(employees))</a:t>
            </a:r>
            <a:endParaRPr/>
          </a:p>
        </p:txBody>
      </p:sp>
      <p:sp>
        <p:nvSpPr>
          <p:cNvPr id="423" name="Google Shape;423;p50"/>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6</a:t>
            </a:fld>
            <a:endParaRPr sz="1800">
              <a:solidFill>
                <a:schemeClr val="lt1"/>
              </a:solidFill>
              <a:latin typeface="Century Gothic"/>
              <a:ea typeface="Century Gothic"/>
              <a:cs typeface="Century Gothic"/>
              <a:sym typeface="Century Gothic"/>
            </a:endParaRPr>
          </a:p>
        </p:txBody>
      </p:sp>
      <p:sp>
        <p:nvSpPr>
          <p:cNvPr id="424" name="Google Shape;424;p50"/>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1"/>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Reading Tabular Data files</a:t>
            </a:r>
            <a:endParaRPr/>
          </a:p>
        </p:txBody>
      </p:sp>
      <p:sp>
        <p:nvSpPr>
          <p:cNvPr id="431" name="Google Shape;431;p51"/>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col.names: A Character vector that contains the column names for the returned data frame</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as.is: Please specify the Boolean vector of same length as the number of column. This argument will convert the character values to factors based on the Boolean value. For example, we have two columns (FirstName, Occupation) and we uses as.is = c(TRUE, FALSE). This will keep the FirstName as character (not an implicit factor), and Occupation as Factors</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skip: Please specify the number of rows you want to skip from text file before beginning the data read. For example, if you want to skip top 3 records, use skip = 3</a:t>
            </a:r>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432" name="Google Shape;432;p51"/>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7</a:t>
            </a:fld>
            <a:endParaRPr sz="1800">
              <a:solidFill>
                <a:schemeClr val="lt1"/>
              </a:solidFill>
              <a:latin typeface="Century Gothic"/>
              <a:ea typeface="Century Gothic"/>
              <a:cs typeface="Century Gothic"/>
              <a:sym typeface="Century Gothic"/>
            </a:endParaRPr>
          </a:p>
        </p:txBody>
      </p:sp>
      <p:sp>
        <p:nvSpPr>
          <p:cNvPr id="433" name="Google Shape;433;p51"/>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2"/>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Reading and writing CSV files</a:t>
            </a:r>
            <a:endParaRPr/>
          </a:p>
        </p:txBody>
      </p:sp>
      <p:sp>
        <p:nvSpPr>
          <p:cNvPr id="440" name="Google Shape;440;p52"/>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Example of importing CSV data are provided below.</a:t>
            </a:r>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Read from a Comma Delimited Text File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first row contains variable names</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“row.names” assigns the variable id to row names</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If we do not specify row.names then it would create another running serial number to it</a:t>
            </a:r>
            <a:endParaRPr sz="1800" b="0" i="0" u="none" strike="noStrike" cap="none">
              <a:solidFill>
                <a:schemeClr val="lt1"/>
              </a:solidFill>
              <a:latin typeface="Century Gothic"/>
              <a:ea typeface="Century Gothic"/>
              <a:cs typeface="Century Gothic"/>
              <a:sym typeface="Century Gothic"/>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 &lt;- read.csv("empdata.csv", header=TRUE, row.names="Employee_ID")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a:t>
            </a:r>
            <a:endParaRPr sz="18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Write to Comma Delimited Text File</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write.csv(mydata, "MyEmpData.csv")</a:t>
            </a:r>
            <a:endParaRPr/>
          </a:p>
        </p:txBody>
      </p:sp>
      <p:sp>
        <p:nvSpPr>
          <p:cNvPr id="441" name="Google Shape;441;p52"/>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8</a:t>
            </a:fld>
            <a:endParaRPr sz="1800">
              <a:solidFill>
                <a:schemeClr val="lt1"/>
              </a:solidFill>
              <a:latin typeface="Century Gothic"/>
              <a:ea typeface="Century Gothic"/>
              <a:cs typeface="Century Gothic"/>
              <a:sym typeface="Century Gothic"/>
            </a:endParaRPr>
          </a:p>
        </p:txBody>
      </p:sp>
      <p:sp>
        <p:nvSpPr>
          <p:cNvPr id="442" name="Google Shape;442;p52"/>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3"/>
          <p:cNvSpPr txBox="1">
            <a:spLocks noGrp="1"/>
          </p:cNvSpPr>
          <p:nvPr>
            <p:ph type="title"/>
          </p:nvPr>
        </p:nvSpPr>
        <p:spPr>
          <a:xfrm>
            <a:off x="168813" y="75119"/>
            <a:ext cx="11901268" cy="839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Importing data from excel</a:t>
            </a:r>
            <a:endParaRPr/>
          </a:p>
        </p:txBody>
      </p:sp>
      <p:sp>
        <p:nvSpPr>
          <p:cNvPr id="449" name="Google Shape;449;p53"/>
          <p:cNvSpPr txBox="1">
            <a:spLocks noGrp="1"/>
          </p:cNvSpPr>
          <p:nvPr>
            <p:ph type="body" idx="1"/>
          </p:nvPr>
        </p:nvSpPr>
        <p:spPr>
          <a:xfrm>
            <a:off x="168813" y="1021524"/>
            <a:ext cx="11901268" cy="573096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BEBEBE"/>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From Excel</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You can use the xlsx package to access Excel files. The first row should contain variable/column names.</a:t>
            </a:r>
            <a:endParaRPr/>
          </a:p>
          <a:p>
            <a:pPr marL="742950" marR="0" lvl="1" indent="-194309" algn="l" rtl="0">
              <a:spcBef>
                <a:spcPts val="1000"/>
              </a:spcBef>
              <a:spcAft>
                <a:spcPts val="0"/>
              </a:spcAft>
              <a:buClr>
                <a:srgbClr val="BEBEBE"/>
              </a:buClr>
              <a:buSzPts val="1440"/>
              <a:buFont typeface="Noto Sans Symbols"/>
              <a:buNone/>
            </a:pP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write.xlsx(mydata, "EmployeeSales.xlsx", row.names= F)</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setwd("C:/Users/Atin/Desktop/RProgramming/WorkingD")</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install.packages("xlsx")</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library(xlsx)</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 &lt;- read.xlsx("EmployeeSales.xlsx", 1)</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 read in the worksheet named mysheet</a:t>
            </a:r>
            <a:endParaRPr sz="1800" b="0" i="0" u="none" strike="noStrike" cap="none">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 &lt;- read.xlsx("EmployeeSales.xlsx", sheetName = "Sheet 1")</a:t>
            </a:r>
            <a:endParaRPr/>
          </a:p>
          <a:p>
            <a:pPr marL="742950" marR="0" lvl="1" indent="-285750" algn="l" rtl="0">
              <a:spcBef>
                <a:spcPts val="1000"/>
              </a:spcBef>
              <a:spcAft>
                <a:spcPts val="0"/>
              </a:spcAft>
              <a:buClr>
                <a:srgbClr val="BEBEBE"/>
              </a:buClr>
              <a:buSzPts val="1440"/>
              <a:buFont typeface="Noto Sans Symbols"/>
              <a:buChar char="▶"/>
            </a:pPr>
            <a:r>
              <a:rPr lang="en-US" sz="1800" b="0" i="0" u="none" strike="noStrike" cap="none">
                <a:solidFill>
                  <a:schemeClr val="lt1"/>
                </a:solidFill>
                <a:latin typeface="Century Gothic"/>
                <a:ea typeface="Century Gothic"/>
                <a:cs typeface="Century Gothic"/>
                <a:sym typeface="Century Gothic"/>
              </a:rPr>
              <a:t>mydata</a:t>
            </a:r>
            <a:endParaRPr sz="18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BEBEBE"/>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
        <p:nvSpPr>
          <p:cNvPr id="450" name="Google Shape;450;p53"/>
          <p:cNvSpPr txBox="1">
            <a:spLocks noGrp="1"/>
          </p:cNvSpPr>
          <p:nvPr>
            <p:ph type="sldNum" idx="12"/>
          </p:nvPr>
        </p:nvSpPr>
        <p:spPr>
          <a:xfrm>
            <a:off x="8210286" y="6461758"/>
            <a:ext cx="1901761" cy="2907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entury Gothic"/>
                <a:ea typeface="Century Gothic"/>
                <a:cs typeface="Century Gothic"/>
                <a:sym typeface="Century Gothic"/>
              </a:rPr>
              <a:t>9</a:t>
            </a:fld>
            <a:endParaRPr sz="1800">
              <a:solidFill>
                <a:schemeClr val="lt1"/>
              </a:solidFill>
              <a:latin typeface="Century Gothic"/>
              <a:ea typeface="Century Gothic"/>
              <a:cs typeface="Century Gothic"/>
              <a:sym typeface="Century Gothic"/>
            </a:endParaRPr>
          </a:p>
        </p:txBody>
      </p:sp>
      <p:sp>
        <p:nvSpPr>
          <p:cNvPr id="451" name="Google Shape;451;p53"/>
          <p:cNvSpPr txBox="1">
            <a:spLocks noGrp="1"/>
          </p:cNvSpPr>
          <p:nvPr>
            <p:ph type="ftr" idx="11"/>
          </p:nvPr>
        </p:nvSpPr>
        <p:spPr>
          <a:xfrm>
            <a:off x="8210286" y="6447690"/>
            <a:ext cx="3859795" cy="30480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lt1"/>
                </a:solidFill>
                <a:latin typeface="Century Gothic"/>
                <a:ea typeface="Century Gothic"/>
                <a:cs typeface="Century Gothic"/>
                <a:sym typeface="Century Gothic"/>
              </a:rPr>
              <a:t>R Programming</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Ion">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4194</Words>
  <Application>Microsoft Office PowerPoint</Application>
  <PresentationFormat>Widescreen</PresentationFormat>
  <Paragraphs>581</Paragraphs>
  <Slides>39</Slides>
  <Notes>39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Century Gothic</vt:lpstr>
      <vt:lpstr>Arial</vt:lpstr>
      <vt:lpstr>Noto Sans Symbols</vt:lpstr>
      <vt:lpstr>Calibri</vt:lpstr>
      <vt:lpstr>Calibri Light</vt:lpstr>
      <vt:lpstr>Ion</vt:lpstr>
      <vt:lpstr>1_Office Theme</vt:lpstr>
      <vt:lpstr>R Programming</vt:lpstr>
      <vt:lpstr>Agenda</vt:lpstr>
      <vt:lpstr>Agenda</vt:lpstr>
      <vt:lpstr>Reading Tabular Data files</vt:lpstr>
      <vt:lpstr>Reading Tabular Data files</vt:lpstr>
      <vt:lpstr>Reading Tabular Data files</vt:lpstr>
      <vt:lpstr>Reading Tabular Data files</vt:lpstr>
      <vt:lpstr>Reading and writing CSV files</vt:lpstr>
      <vt:lpstr>Importing data from excel</vt:lpstr>
      <vt:lpstr>Loading and storing data with clipboard</vt:lpstr>
      <vt:lpstr>Loading and storing data with clipboard</vt:lpstr>
      <vt:lpstr>Loading R data objects</vt:lpstr>
      <vt:lpstr>Loading R data objects</vt:lpstr>
      <vt:lpstr>Writing text and output from analyses to file</vt:lpstr>
      <vt:lpstr>Writing text and output from analyses to file</vt:lpstr>
      <vt:lpstr>Manipulating Data</vt:lpstr>
      <vt:lpstr>Manipulating Data</vt:lpstr>
      <vt:lpstr>Manipulating Data</vt:lpstr>
      <vt:lpstr>Manipulating Data</vt:lpstr>
      <vt:lpstr>Manipulating Data</vt:lpstr>
      <vt:lpstr>Manipulating Data</vt:lpstr>
      <vt:lpstr>Manipulating Data</vt:lpstr>
      <vt:lpstr>Selecting rows/observations</vt:lpstr>
      <vt:lpstr>Selecting rows/observations</vt:lpstr>
      <vt:lpstr>Rounding Number</vt:lpstr>
      <vt:lpstr>Rounding Number</vt:lpstr>
      <vt:lpstr>Creating string from variable</vt:lpstr>
      <vt:lpstr>Creating string from variable</vt:lpstr>
      <vt:lpstr>Creating string from variable</vt:lpstr>
      <vt:lpstr>R Programming - While loop</vt:lpstr>
      <vt:lpstr>R Programming - While loop</vt:lpstr>
      <vt:lpstr>R Programming - If Statement</vt:lpstr>
      <vt:lpstr>R Programming - If Statement</vt:lpstr>
      <vt:lpstr>R Programming - If Statement</vt:lpstr>
      <vt:lpstr>R Programming - For loop</vt:lpstr>
      <vt:lpstr>R Programming - For loop</vt:lpstr>
      <vt:lpstr>Arithmetic operations</vt:lpstr>
      <vt:lpstr>R Programming - Arithmetic operations</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dc:title>
  <cp:lastModifiedBy>Atin Gupta</cp:lastModifiedBy>
  <cp:revision>7</cp:revision>
  <dcterms:modified xsi:type="dcterms:W3CDTF">2022-08-04T03:25:52Z</dcterms:modified>
</cp:coreProperties>
</file>