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2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7336" autoAdjust="0"/>
  </p:normalViewPr>
  <p:slideViewPr>
    <p:cSldViewPr snapToGrid="0">
      <p:cViewPr varScale="1">
        <p:scale>
          <a:sx n="49" d="100"/>
          <a:sy n="49" d="100"/>
        </p:scale>
        <p:origin x="66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69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D2779-23CB-4AC7-AE98-DD044ED3BF6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0FEBF-FA01-4053-9EEA-7532E3F9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-statistics.co/Complete-Ggplot2-Tutorial-Part1-With-R-Code.html#1.%20Understanding%20the%20general%20ggplot%20forma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http://r-statistics.co/Complete-Ggplot2-Tutorial-Part1-With-R-Code.html#1.%20Understanding%20the%20general%20ggplot%20format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0FEBF-FA01-4053-9EEA-7532E3F93B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1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3D7E-7A72-4139-B315-7D83C727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ECC36-EB68-489E-8B1A-9E31E5EB4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DF80-F740-4E9C-8B4D-6D1E8136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0C95-E25B-4D6A-A2E8-07B11786729A}" type="datetime3">
              <a:rPr lang="en-US" smtClean="0"/>
              <a:t>27 March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0482-6D3A-4FF6-879C-CDC6B452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GGPlot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07C1-B2B4-4C29-926C-50DA4CB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6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A39D-9D1B-43D5-BC2D-949CCDB8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C7AF2-1E40-4B81-AA70-E16CA39B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2E28-EA53-4DAF-853F-59CA1AB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CF05-A79F-429D-8691-83EBB192AF19}" type="datetime3">
              <a:rPr lang="en-US" smtClean="0"/>
              <a:t>27 March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7F12-01A9-451C-8AFD-E48232C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GGPlot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84F5-DF9D-4B09-90F3-2DA31976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4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CC1F-0A2A-4553-AE92-0FDCE4AD1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10600" y="1738648"/>
            <a:ext cx="2897746" cy="443831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8752-770F-4368-9A1A-88A06FE9A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3152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030E-17B3-4AF6-92B9-12224331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F0A3-8602-44E9-A799-E1CC3DDA53A6}" type="datetime3">
              <a:rPr lang="en-US" smtClean="0"/>
              <a:t>27 March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0F64-98A4-4B11-AB8C-64A9B1FA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GGPlot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A806-2416-46AF-AD24-78933A9C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2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BE1A-E941-41F3-81FD-75189D5D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4BBE-94E8-4B9F-BCF3-FB731D2B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97763-F096-4331-8AF8-9A526F41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5914-FD3B-484B-9FC6-22438763ECA5}" type="datetime3">
              <a:rPr lang="en-US" smtClean="0"/>
              <a:t>27 March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7F52A-BC01-47D6-920D-906CC07A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GGPlot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5DA96-7638-44BE-8663-99D03A76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7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4FC3-C570-4204-AC46-4B48D10E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CF7CC-882A-4C6F-88B3-9C9921371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CF41-F377-4F81-9B63-D7E533D5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6DA9-2483-40D6-8C3D-3B633D34DD84}" type="datetime3">
              <a:rPr lang="en-US" smtClean="0"/>
              <a:t>27 March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7119-1CCF-4219-BCAB-7DC17D2E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GGPlot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AD15-AAB4-4996-A6C6-4F7F2A34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273F-DAE6-466A-9E10-4F13E042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8A98-50C9-4685-A4B5-F08A20876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4EFF7-569C-4316-B138-6797D896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5600-5C75-4BCA-8E01-05AC72B2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63A7-A3C0-4545-93A2-7E383A83FB86}" type="datetime3">
              <a:rPr lang="en-US" smtClean="0"/>
              <a:t>27 March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74898-983C-42E3-ACE2-77FC7451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GGPlot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1BDE7-71F7-4A76-9AEE-A1002B85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45B9-3387-4663-B2F5-4DE2B836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7943604" cy="11493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0ED9-F9E2-4EC8-87F5-D8576C89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D2657-CDEA-4E67-A1D6-B99D779A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50232-662B-4D33-8572-AF00D7AF1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E2E6D-0432-4917-8114-DD7AD5EDD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36DB0-F687-4081-9C40-6D2B2459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E1-6793-4F73-9604-F8F6F0621587}" type="datetime3">
              <a:rPr lang="en-US" smtClean="0"/>
              <a:t>27 March 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0BD9F-D0E8-4394-9CA5-5342F23D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GGPlot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B0C69-EA34-4195-977E-56DE3427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9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2134-0B93-47D8-A955-3BF49BC8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AEA28-F640-4684-A489-51166001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8E43-674D-4109-9CF3-4C7BD48C2612}" type="datetime3">
              <a:rPr lang="en-US" smtClean="0"/>
              <a:t>27 March 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6278D-1856-4EBB-B8CF-41071ED0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GGPlot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B7135-5777-402C-9170-382FD26C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8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42179-733F-4C25-B139-B86CEC3C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6724-8222-4B19-B2BC-AE5E0B7AE304}" type="datetime3">
              <a:rPr lang="en-US" smtClean="0"/>
              <a:t>27 March 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3DBEC-89AC-408D-A353-3CFE351A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GGPlot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1AB4-23B2-4231-A1FB-9620301D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2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DE2A-94B2-432A-B372-D07F1492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77D8-9AE0-45B8-A976-9D867593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9707"/>
            <a:ext cx="6172200" cy="43413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F26C0-3D72-481C-A6D2-686198942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E857-F7ED-4855-A7C1-8D61CE5B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25EE4-F74B-4803-9CD3-10290FDB23E6}" type="datetime3">
              <a:rPr lang="en-US" smtClean="0"/>
              <a:t>27 March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C69A9-006A-490E-B7D6-48D2DBB9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GGPlot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98A1-5435-45FF-A01C-B12952B9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7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72BD-48E0-4560-A511-5AFBEC50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8BCE4-AE7A-44A4-A758-69ED7354C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45465"/>
            <a:ext cx="6172200" cy="43155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EF296-4524-4049-AA60-A124C4B46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73EB3-08F6-472E-9260-75D496FF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34DD-8D16-43B0-8069-E0B4C900284B}" type="datetime3">
              <a:rPr lang="en-US" smtClean="0"/>
              <a:t>27 March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9AC4-E62E-43F2-BBAA-D9AF9F98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GGPlot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C623-A397-40C8-8AB5-8E50B7A5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7EDA8-19EF-41A0-AFDA-69386BC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67FE6-B3FC-4134-8A89-6C8C7832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4448-119C-48B8-B200-EAE1C1E5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C85AB-B57A-4079-9DEE-D5EC39BECE12}" type="datetime3">
              <a:rPr lang="en-US" smtClean="0"/>
              <a:t>27 March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971D-0E59-4657-8506-1A44FBB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How to use GGPlot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5FBA-60D5-41E0-B0E5-EF28A905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38293E-BFFC-4996-B6C0-F4B004A93342}"/>
              </a:ext>
            </a:extLst>
          </p:cNvPr>
          <p:cNvSpPr txBox="1"/>
          <p:nvPr/>
        </p:nvSpPr>
        <p:spPr>
          <a:xfrm>
            <a:off x="1786016" y="2399780"/>
            <a:ext cx="874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How </a:t>
            </a:r>
            <a:r>
              <a:rPr lang="en-US" sz="4000" dirty="0"/>
              <a:t>to use </a:t>
            </a:r>
            <a:r>
              <a:rPr lang="en-US" sz="4000" dirty="0" err="1"/>
              <a:t>GGPlot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FB9D6-AAA7-40C7-A0CD-4EFA9508EA3D}"/>
              </a:ext>
            </a:extLst>
          </p:cNvPr>
          <p:cNvSpPr txBox="1"/>
          <p:nvPr/>
        </p:nvSpPr>
        <p:spPr>
          <a:xfrm>
            <a:off x="9176374" y="6488668"/>
            <a:ext cx="301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Info@stepupanalytics.com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s3-ap-south-1.amazonaws.com/av-blog-media/wp-content/uploads/2017/02/17083555/Data-Explor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" t="14888" r="9366" b="5661"/>
          <a:stretch/>
        </p:blipFill>
        <p:spPr bwMode="auto">
          <a:xfrm>
            <a:off x="7565922" y="3502430"/>
            <a:ext cx="4424516" cy="317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27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Change the Color and Size of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 &lt;-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midwest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(x=area, y=</a:t>
            </a:r>
            <a:r>
              <a:rPr lang="en-US" dirty="0" err="1"/>
              <a:t>poptotal</a:t>
            </a:r>
            <a:r>
              <a:rPr lang="en-US" dirty="0"/>
              <a:t>)) + 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(col=state), size=3) +  # Set color to vary based on state categories.</a:t>
            </a:r>
          </a:p>
          <a:p>
            <a:r>
              <a:rPr lang="en-US" dirty="0"/>
              <a:t>  </a:t>
            </a:r>
            <a:r>
              <a:rPr lang="en-US" dirty="0" err="1"/>
              <a:t>geom_smooth</a:t>
            </a:r>
            <a:r>
              <a:rPr lang="en-US" dirty="0"/>
              <a:t>(method="lm", col="firebrick", size=2) + </a:t>
            </a:r>
          </a:p>
          <a:p>
            <a:r>
              <a:rPr lang="en-US" dirty="0"/>
              <a:t>  </a:t>
            </a:r>
            <a:r>
              <a:rPr lang="en-US" dirty="0" err="1"/>
              <a:t>coord_cartesian</a:t>
            </a:r>
            <a:r>
              <a:rPr lang="en-US" dirty="0"/>
              <a:t>(</a:t>
            </a:r>
            <a:r>
              <a:rPr lang="en-US" dirty="0" err="1"/>
              <a:t>xlim</a:t>
            </a:r>
            <a:r>
              <a:rPr lang="en-US" dirty="0"/>
              <a:t>=c(0, 0.1), </a:t>
            </a:r>
            <a:r>
              <a:rPr lang="en-US" dirty="0" err="1"/>
              <a:t>ylim</a:t>
            </a:r>
            <a:r>
              <a:rPr lang="en-US" dirty="0"/>
              <a:t>=c(0, 1000000)) + </a:t>
            </a:r>
          </a:p>
          <a:p>
            <a:r>
              <a:rPr lang="en-US" dirty="0"/>
              <a:t>  labs(title="Area Vs Population", subtitle="From </a:t>
            </a:r>
            <a:r>
              <a:rPr lang="en-US" dirty="0" err="1"/>
              <a:t>midwest</a:t>
            </a:r>
            <a:r>
              <a:rPr lang="en-US" dirty="0"/>
              <a:t> dataset", y="Population", x="Area", caption="Midwest Demographics")</a:t>
            </a:r>
          </a:p>
          <a:p>
            <a:r>
              <a:rPr lang="en-US" dirty="0"/>
              <a:t>plot(gg)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5CA9-18AF-4BFA-AE0F-681008FA56FA}" type="datetime3">
              <a:rPr lang="en-US" smtClean="0"/>
              <a:t>27 March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GGPlot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7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Change the Color and Size of Points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83D8-15F8-4F55-BB24-29EA8EDA87F8}" type="datetime3">
              <a:rPr lang="en-US" smtClean="0"/>
              <a:t>27 March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GGPlot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11</a:t>
            </a:fld>
            <a:endParaRPr lang="en-US"/>
          </a:p>
        </p:txBody>
      </p:sp>
      <p:pic>
        <p:nvPicPr>
          <p:cNvPr id="7170" name="Picture 2" descr="Ggplot Scatterplo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29" y="803154"/>
            <a:ext cx="8591575" cy="531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46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espares.co.uk/wp-content/uploads/sites/28/2017/02/Thanks-a-Million-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098" y="1661550"/>
            <a:ext cx="76485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5E83-4256-46AA-ABE6-D95ABB9B8808}" type="datetime3">
              <a:rPr lang="en-US" smtClean="0"/>
              <a:t>27 March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GGPlot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8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ggplot2?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</a:t>
            </a:r>
            <a:r>
              <a:rPr lang="en-US" dirty="0"/>
              <a:t>framework available in </a:t>
            </a:r>
            <a:r>
              <a:rPr lang="en-US" dirty="0" smtClean="0"/>
              <a:t>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5F12-7800-4017-B074-E7807F9B5162}" type="datetime3">
              <a:rPr lang="en-US" smtClean="0"/>
              <a:t>27 March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GGPlot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0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# Setup</a:t>
            </a:r>
          </a:p>
          <a:p>
            <a:r>
              <a:rPr lang="en-US" dirty="0"/>
              <a:t>options(</a:t>
            </a:r>
            <a:r>
              <a:rPr lang="en-US" dirty="0" err="1"/>
              <a:t>scipen</a:t>
            </a:r>
            <a:r>
              <a:rPr lang="en-US" dirty="0"/>
              <a:t>=999)  # turn off scientific notation like 1e+06</a:t>
            </a:r>
          </a:p>
          <a:p>
            <a:endParaRPr lang="en-US" dirty="0" smtClean="0"/>
          </a:p>
          <a:p>
            <a:r>
              <a:rPr lang="en-US" dirty="0" smtClean="0"/>
              <a:t>library(ggplot2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data</a:t>
            </a:r>
            <a:r>
              <a:rPr lang="en-US" dirty="0"/>
              <a:t>("</a:t>
            </a:r>
            <a:r>
              <a:rPr lang="en-US" dirty="0" err="1"/>
              <a:t>midwest</a:t>
            </a:r>
            <a:r>
              <a:rPr lang="en-US" dirty="0"/>
              <a:t>", package = "ggplot2")  # load the data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# </a:t>
            </a:r>
            <a:r>
              <a:rPr lang="en-US" dirty="0" err="1">
                <a:solidFill>
                  <a:schemeClr val="accent2"/>
                </a:solidFill>
              </a:rPr>
              <a:t>midwest</a:t>
            </a:r>
            <a:r>
              <a:rPr lang="en-US" dirty="0">
                <a:solidFill>
                  <a:schemeClr val="accent2"/>
                </a:solidFill>
              </a:rPr>
              <a:t> &lt;- read.csv("http://goo.gl/G1K41K") # alt source 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# </a:t>
            </a:r>
            <a:r>
              <a:rPr lang="en-US" dirty="0" err="1">
                <a:solidFill>
                  <a:schemeClr val="accent2"/>
                </a:solidFill>
              </a:rPr>
              <a:t>Init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Ggplot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# area and </a:t>
            </a:r>
            <a:r>
              <a:rPr lang="en-US" dirty="0" err="1">
                <a:solidFill>
                  <a:schemeClr val="accent2"/>
                </a:solidFill>
              </a:rPr>
              <a:t>poptotal</a:t>
            </a:r>
            <a:r>
              <a:rPr lang="en-US" dirty="0">
                <a:solidFill>
                  <a:schemeClr val="accent2"/>
                </a:solidFill>
              </a:rPr>
              <a:t> are columns in </a:t>
            </a:r>
            <a:r>
              <a:rPr lang="en-US" dirty="0" smtClean="0">
                <a:solidFill>
                  <a:schemeClr val="accent2"/>
                </a:solidFill>
              </a:rPr>
              <a:t>'</a:t>
            </a:r>
            <a:r>
              <a:rPr lang="en-US" dirty="0" err="1" smtClean="0">
                <a:solidFill>
                  <a:schemeClr val="accent2"/>
                </a:solidFill>
              </a:rPr>
              <a:t>midwest</a:t>
            </a:r>
            <a:r>
              <a:rPr lang="en-US" dirty="0" smtClean="0">
                <a:solidFill>
                  <a:schemeClr val="accent2"/>
                </a:solidFill>
              </a:rPr>
              <a:t>‘</a:t>
            </a:r>
          </a:p>
          <a:p>
            <a:r>
              <a:rPr lang="en-US" dirty="0">
                <a:solidFill>
                  <a:schemeClr val="accent2"/>
                </a:solidFill>
              </a:rPr>
              <a:t># </a:t>
            </a:r>
            <a:r>
              <a:rPr lang="en-US" dirty="0" err="1" smtClean="0">
                <a:solidFill>
                  <a:schemeClr val="accent2"/>
                </a:solidFill>
              </a:rPr>
              <a:t>aes</a:t>
            </a:r>
            <a:r>
              <a:rPr lang="en-US" dirty="0">
                <a:solidFill>
                  <a:schemeClr val="accent2"/>
                </a:solidFill>
              </a:rPr>
              <a:t>() function is used to specify the X and Y axes.</a:t>
            </a:r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midwest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(x=area, y=</a:t>
            </a:r>
            <a:r>
              <a:rPr lang="en-US" dirty="0" err="1"/>
              <a:t>poptotal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BFC5-FF49-42D5-9D5D-702E19032DE0}" type="datetime3">
              <a:rPr lang="en-US" smtClean="0"/>
              <a:t>27 March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GGPlot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4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Setup - Output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4294-B897-4083-B7C2-747D34AECAB6}" type="datetime3">
              <a:rPr lang="en-US" smtClean="0"/>
              <a:t>27 March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GGPlot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Ggplot Canva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675" y="790845"/>
            <a:ext cx="9004531" cy="55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2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Make a Simple 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make a scatterplot on top of the blank </a:t>
            </a:r>
            <a:r>
              <a:rPr lang="en-US" dirty="0" err="1"/>
              <a:t>ggplot</a:t>
            </a:r>
            <a:r>
              <a:rPr lang="en-US" dirty="0"/>
              <a:t> by adding points using a </a:t>
            </a:r>
            <a:r>
              <a:rPr lang="en-US" dirty="0" err="1"/>
              <a:t>geom</a:t>
            </a:r>
            <a:r>
              <a:rPr lang="en-US" dirty="0"/>
              <a:t> layer called </a:t>
            </a:r>
            <a:r>
              <a:rPr lang="en-US" dirty="0" err="1"/>
              <a:t>geom_point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midwest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(x=area, y=</a:t>
            </a:r>
            <a:r>
              <a:rPr lang="en-US" dirty="0" err="1"/>
              <a:t>poptotal</a:t>
            </a:r>
            <a:r>
              <a:rPr lang="en-US" dirty="0"/>
              <a:t>)) + </a:t>
            </a:r>
            <a:r>
              <a:rPr lang="en-US" dirty="0" err="1"/>
              <a:t>geom_point</a:t>
            </a:r>
            <a:r>
              <a:rPr lang="en-US" dirty="0" smtClean="0"/>
              <a:t>()</a:t>
            </a:r>
          </a:p>
          <a:p>
            <a:r>
              <a:rPr lang="en-US" dirty="0"/>
              <a:t>Like </a:t>
            </a:r>
            <a:r>
              <a:rPr lang="en-US" dirty="0" err="1"/>
              <a:t>geom_point</a:t>
            </a:r>
            <a:r>
              <a:rPr lang="en-US" dirty="0"/>
              <a:t>(), there are many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such </a:t>
            </a:r>
            <a:r>
              <a:rPr lang="en-US" dirty="0" err="1"/>
              <a:t>geom</a:t>
            </a:r>
            <a:r>
              <a:rPr lang="en-US" dirty="0"/>
              <a:t> layers which we will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see. 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now, let’s just add a smoothing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layer </a:t>
            </a:r>
            <a:r>
              <a:rPr lang="en-US" dirty="0"/>
              <a:t>using </a:t>
            </a:r>
            <a:r>
              <a:rPr lang="en-US" dirty="0" err="1" smtClean="0"/>
              <a:t>geom_smooth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AAC1-3E45-4AC1-952F-FF67FFCE4DD8}" type="datetime3">
              <a:rPr lang="en-US" smtClean="0"/>
              <a:t>27 March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GGPlot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 descr="Ggplot Scatter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406" y="2027928"/>
            <a:ext cx="6454781" cy="398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34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Make a Simple 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 &lt;-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midwest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(x=area, y=</a:t>
            </a:r>
            <a:r>
              <a:rPr lang="en-US" dirty="0" err="1"/>
              <a:t>poptotal</a:t>
            </a:r>
            <a:r>
              <a:rPr lang="en-US" dirty="0"/>
              <a:t>)) + </a:t>
            </a:r>
            <a:r>
              <a:rPr lang="en-US" dirty="0" err="1"/>
              <a:t>geom_point</a:t>
            </a:r>
            <a:r>
              <a:rPr lang="en-US" dirty="0"/>
              <a:t>() + </a:t>
            </a:r>
            <a:r>
              <a:rPr lang="en-US" dirty="0" err="1"/>
              <a:t>geom_smooth</a:t>
            </a:r>
            <a:r>
              <a:rPr lang="en-US" dirty="0"/>
              <a:t>(method="lm")  # set se=FALSE to turnoff confidence bands</a:t>
            </a:r>
          </a:p>
          <a:p>
            <a:r>
              <a:rPr lang="en-US" dirty="0"/>
              <a:t>plot(g)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87AB-D153-4FEF-BC27-CF68CB6D9145}" type="datetime3">
              <a:rPr lang="en-US" smtClean="0"/>
              <a:t>27 March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GGPlot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6</a:t>
            </a:fld>
            <a:endParaRPr lang="en-US"/>
          </a:p>
        </p:txBody>
      </p:sp>
      <p:pic>
        <p:nvPicPr>
          <p:cNvPr id="4099" name="Picture 3" descr="Ggplot Scatter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52" y="1432437"/>
            <a:ext cx="7676535" cy="474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95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Adjusting the X and Y axis limits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 &lt;-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midwest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(x=area, y=</a:t>
            </a:r>
            <a:r>
              <a:rPr lang="en-US" dirty="0" err="1"/>
              <a:t>poptotal</a:t>
            </a:r>
            <a:r>
              <a:rPr lang="en-US" dirty="0"/>
              <a:t>)) + </a:t>
            </a:r>
            <a:r>
              <a:rPr lang="en-US" dirty="0" err="1"/>
              <a:t>geom_point</a:t>
            </a:r>
            <a:r>
              <a:rPr lang="en-US" dirty="0"/>
              <a:t>() + </a:t>
            </a:r>
            <a:r>
              <a:rPr lang="en-US" dirty="0" err="1"/>
              <a:t>geom_smooth</a:t>
            </a:r>
            <a:r>
              <a:rPr lang="en-US" dirty="0"/>
              <a:t>(method="lm</a:t>
            </a:r>
            <a:r>
              <a:rPr lang="en-US" dirty="0" smtClean="0"/>
              <a:t>")</a:t>
            </a:r>
            <a:endParaRPr lang="en-US" dirty="0"/>
          </a:p>
          <a:p>
            <a:r>
              <a:rPr lang="en-US" dirty="0" smtClean="0"/>
              <a:t>g1 </a:t>
            </a:r>
            <a:r>
              <a:rPr lang="en-US" dirty="0"/>
              <a:t>&lt;- g + </a:t>
            </a:r>
            <a:r>
              <a:rPr lang="en-US" dirty="0" err="1"/>
              <a:t>coord_cartesian</a:t>
            </a:r>
            <a:r>
              <a:rPr lang="en-US" dirty="0"/>
              <a:t>(</a:t>
            </a:r>
            <a:r>
              <a:rPr lang="en-US" dirty="0" err="1"/>
              <a:t>xlim</a:t>
            </a:r>
            <a:r>
              <a:rPr lang="en-US" dirty="0"/>
              <a:t>=c(0,0.1), </a:t>
            </a:r>
            <a:r>
              <a:rPr lang="en-US" dirty="0" err="1"/>
              <a:t>ylim</a:t>
            </a:r>
            <a:r>
              <a:rPr lang="en-US" dirty="0"/>
              <a:t>=c(0, 1000000)) </a:t>
            </a:r>
            <a:r>
              <a:rPr lang="en-US" dirty="0">
                <a:solidFill>
                  <a:schemeClr val="accent2"/>
                </a:solidFill>
              </a:rPr>
              <a:t> # zooms in</a:t>
            </a:r>
          </a:p>
          <a:p>
            <a:r>
              <a:rPr lang="en-US" dirty="0"/>
              <a:t>plot(g1)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8717-6F29-42A6-9E8F-147A1E187F95}" type="datetime3">
              <a:rPr lang="en-US" smtClean="0"/>
              <a:t>27 March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GGPlot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 descr="Ggplot Scatter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187" y="2027826"/>
            <a:ext cx="6858000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69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Change the Title and Axis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g1 + labs(title="Area Vs Population", subtitle="From </a:t>
            </a:r>
            <a:r>
              <a:rPr lang="en-US" dirty="0" err="1"/>
              <a:t>midwest</a:t>
            </a:r>
            <a:r>
              <a:rPr lang="en-US" dirty="0"/>
              <a:t> dataset", y="Population", x="Area", caption="Midwest Demographics")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607B-1D62-4845-92D8-FB80C24B6C1D}" type="datetime3">
              <a:rPr lang="en-US" smtClean="0"/>
              <a:t>27 March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GGPlot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8</a:t>
            </a:fld>
            <a:endParaRPr lang="en-US"/>
          </a:p>
        </p:txBody>
      </p:sp>
      <p:pic>
        <p:nvPicPr>
          <p:cNvPr id="6147" name="Picture 3" descr="Ggplot Scatter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509" y="1528147"/>
            <a:ext cx="7521678" cy="464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35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/>
              <a:t>full function </a:t>
            </a:r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Full Plot call</a:t>
            </a:r>
          </a:p>
          <a:p>
            <a:r>
              <a:rPr lang="en-US" dirty="0"/>
              <a:t>library(ggplot2)</a:t>
            </a:r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midwest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(x=area, y=</a:t>
            </a:r>
            <a:r>
              <a:rPr lang="en-US" dirty="0" err="1"/>
              <a:t>poptotal</a:t>
            </a:r>
            <a:r>
              <a:rPr lang="en-US" dirty="0"/>
              <a:t>)) + 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() + </a:t>
            </a:r>
          </a:p>
          <a:p>
            <a:r>
              <a:rPr lang="en-US" dirty="0"/>
              <a:t>  </a:t>
            </a:r>
            <a:r>
              <a:rPr lang="en-US" dirty="0" err="1"/>
              <a:t>geom_smooth</a:t>
            </a:r>
            <a:r>
              <a:rPr lang="en-US" dirty="0"/>
              <a:t>(method="lm") + </a:t>
            </a:r>
          </a:p>
          <a:p>
            <a:r>
              <a:rPr lang="en-US" dirty="0"/>
              <a:t>  </a:t>
            </a:r>
            <a:r>
              <a:rPr lang="en-US" dirty="0" err="1"/>
              <a:t>coord_cartesian</a:t>
            </a:r>
            <a:r>
              <a:rPr lang="en-US" dirty="0"/>
              <a:t>(</a:t>
            </a:r>
            <a:r>
              <a:rPr lang="en-US" dirty="0" err="1"/>
              <a:t>xlim</a:t>
            </a:r>
            <a:r>
              <a:rPr lang="en-US" dirty="0"/>
              <a:t>=c(0,0.1), </a:t>
            </a:r>
            <a:r>
              <a:rPr lang="en-US" dirty="0" err="1"/>
              <a:t>ylim</a:t>
            </a:r>
            <a:r>
              <a:rPr lang="en-US" dirty="0"/>
              <a:t>=c(0, 1000000)) + </a:t>
            </a:r>
          </a:p>
          <a:p>
            <a:r>
              <a:rPr lang="en-US" dirty="0"/>
              <a:t>  labs(title="Area Vs Population", subtitle="From </a:t>
            </a:r>
            <a:r>
              <a:rPr lang="en-US" dirty="0" err="1"/>
              <a:t>midwest</a:t>
            </a:r>
            <a:r>
              <a:rPr lang="en-US" dirty="0"/>
              <a:t> dataset", y="Population", x="Area", caption="Midwest Demographics")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0B80-42EE-41F7-9D00-1F1EB03C3CD1}" type="datetime3">
              <a:rPr lang="en-US" smtClean="0"/>
              <a:t>27 March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GGPlot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4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2174</TotalTime>
  <Words>482</Words>
  <Application>Microsoft Office PowerPoint</Application>
  <PresentationFormat>Widescreen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What is ggplot2?</vt:lpstr>
      <vt:lpstr>The Setup</vt:lpstr>
      <vt:lpstr>The Setup - Output</vt:lpstr>
      <vt:lpstr>How to Make a Simple Scatterplot</vt:lpstr>
      <vt:lpstr>How to Make a Simple Scatterplot</vt:lpstr>
      <vt:lpstr>Adjusting the X and Y axis limits</vt:lpstr>
      <vt:lpstr>How to Change the Title and Axis Labels</vt:lpstr>
      <vt:lpstr>The full function call</vt:lpstr>
      <vt:lpstr>How to Change the Color and Size of Points</vt:lpstr>
      <vt:lpstr>How to Change the Color and Size of Points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Reshma</dc:creator>
  <cp:lastModifiedBy>Atin</cp:lastModifiedBy>
  <cp:revision>242</cp:revision>
  <dcterms:created xsi:type="dcterms:W3CDTF">2017-07-06T18:01:39Z</dcterms:created>
  <dcterms:modified xsi:type="dcterms:W3CDTF">2019-03-27T09:30:39Z</dcterms:modified>
</cp:coreProperties>
</file>