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328" r:id="rId3"/>
    <p:sldId id="329" r:id="rId4"/>
    <p:sldId id="330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2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69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D2779-23CB-4AC7-AE98-DD044ED3BF6C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C0FEBF-FA01-4053-9EEA-7532E3F93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8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 smtClean="0"/>
              <a:t>What is the use of using ? in R?</a:t>
            </a:r>
          </a:p>
          <a:p>
            <a:pPr marL="228600" indent="-228600">
              <a:buFont typeface="+mj-lt"/>
              <a:buAutoNum type="arabicPeriod"/>
            </a:pP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How to get help for the package in R?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 smtClean="0"/>
              <a:t> - help(package=“MASS”)</a:t>
            </a:r>
          </a:p>
          <a:p>
            <a:pPr marL="228600" indent="-228600">
              <a:buFont typeface="+mj-lt"/>
              <a:buAutoNum type="arabicPeriod"/>
            </a:pP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Why</a:t>
            </a:r>
            <a:r>
              <a:rPr lang="en-US" baseline="0" dirty="0" smtClean="0"/>
              <a:t> the example() command is useful in 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455BE-77C8-4EAD-AEFF-11123CFD04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25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F3D7E-7A72-4139-B315-7D83C72759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8ECC36-EB68-489E-8B1A-9E31E5EB4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8DF80-F740-4E9C-8B4D-6D1E8136F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54489-ABAC-4CD3-B949-639F8FC0EE43}" type="datetime3">
              <a:rPr lang="en-US" smtClean="0"/>
              <a:t>25 March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10482-6D3A-4FF6-879C-CDC6B4521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Exploration &amp; Visualization in R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207C1-B2B4-4C29-926C-50DA4CBC9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60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9A39D-9D1B-43D5-BC2D-949CCDB8B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C7AF2-1E40-4B81-AA70-E16CA39BD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12E28-EA53-4DAF-853F-59CA1ABF7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BDE31-2DF3-4AC2-AEF1-83F565404E4C}" type="datetime3">
              <a:rPr lang="en-US" smtClean="0"/>
              <a:t>25 March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87F12-01A9-451C-8AFD-E48232C1F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Exploration &amp; Visualization in R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F84F5-DF9D-4B09-90F3-2DA319769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49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D0CC1F-0A2A-4553-AE92-0FDCE4AD14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10600" y="1738648"/>
            <a:ext cx="2897746" cy="443831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0D8752-770F-4368-9A1A-88A06FE9A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315200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E030E-17B3-4AF6-92B9-122243318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924E0-D978-47FC-A89B-AD3843542C9E}" type="datetime3">
              <a:rPr lang="en-US" smtClean="0"/>
              <a:t>25 March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20F64-98A4-4B11-AB8C-64A9B1FAE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Exploration &amp; Visualization in R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A806-2416-46AF-AD24-78933A9C2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520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4BE1A-E941-41F3-81FD-75189D5D2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14BBE-94E8-4B9F-BCF3-FB731D2B0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97763-F096-4331-8AF8-9A526F415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86B4-4B50-4EC6-AF23-0775EAC13441}" type="datetime3">
              <a:rPr lang="en-US" smtClean="0"/>
              <a:t>25 March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7F52A-BC01-47D6-920D-906CC07AA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Exploration &amp; Visualization in R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5DA96-7638-44BE-8663-99D03A76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677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14FC3-C570-4204-AC46-4B48D10EA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CF7CC-882A-4C6F-88B3-9C9921371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BCF41-F377-4F81-9B63-D7E533D5D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9AAE-D1D7-4C97-80A1-B43A511C1163}" type="datetime3">
              <a:rPr lang="en-US" smtClean="0"/>
              <a:t>25 March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A7119-1CCF-4219-BCAB-7DC17D2E0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Exploration &amp; Visualization in R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5AD15-AAB4-4996-A6C6-4F7F2A348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52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A273F-DAE6-466A-9E10-4F13E0422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98A98-50C9-4685-A4B5-F08A20876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4EFF7-569C-4316-B138-6797D8965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45600-5C75-4BCA-8E01-05AC72B2C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EAC63-6245-4AE5-9088-2A6F7A8496E3}" type="datetime3">
              <a:rPr lang="en-US" smtClean="0"/>
              <a:t>25 March 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74898-983C-42E3-ACE2-77FC7451B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Exploration &amp; Visualization in R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41BDE7-71F7-4A76-9AEE-A1002B85F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4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445B9-3387-4663-B2F5-4DE2B8362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7943604" cy="114935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A0ED9-F9E2-4EC8-87F5-D8576C891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7D2657-CDEA-4E67-A1D6-B99D779A8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450232-662B-4D33-8572-AF00D7AF13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3E2E6D-0432-4917-8114-DD7AD5EDD1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636DB0-F687-4081-9C40-6D2B24597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EE9EE-D792-468D-9B7A-3303F82462F8}" type="datetime3">
              <a:rPr lang="en-US" smtClean="0"/>
              <a:t>25 March 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70BD9F-D0E8-4394-9CA5-5342F23D7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Exploration &amp; Visualization in R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DB0C69-EA34-4195-977E-56DE34272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93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A2134-0B93-47D8-A955-3BF49BC8F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DAEA28-F640-4684-A489-511660010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EF5B-2990-4A9D-BA0D-B2B5BEB920DA}" type="datetime3">
              <a:rPr lang="en-US" smtClean="0"/>
              <a:t>25 March 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6278D-1856-4EBB-B8CF-41071ED0E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Exploration &amp; Visualization in 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CB7135-5777-402C-9170-382FD26CE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58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642179-733F-4C25-B139-B86CEC3CF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2A2CC-99BF-4E36-BDB5-02CD5D96D47A}" type="datetime3">
              <a:rPr lang="en-US" smtClean="0"/>
              <a:t>25 March 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3DBEC-89AC-408D-A353-3CFE351A3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Exploration &amp; Visualization in R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81AB4-23B2-4231-A1FB-9620301DE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229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FDE2A-94B2-432A-B372-D07F1492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477D8-9AE0-45B8-A976-9D8675934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519707"/>
            <a:ext cx="6172200" cy="43413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6F26C0-3D72-481C-A6D2-686198942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FE857-F7ED-4855-A7C1-8D61CE5BC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932A-4415-44C6-A82F-A2A6FAC66AFD}" type="datetime3">
              <a:rPr lang="en-US" smtClean="0"/>
              <a:t>25 March 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C69A9-006A-490E-B7D6-48D2DBB96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Exploration &amp; Visualization in R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F98A1-5435-45FF-A01C-B12952B93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73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E72BD-48E0-4560-A511-5AFBEC505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78BCE4-AE7A-44A4-A758-69ED7354C5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545465"/>
            <a:ext cx="6172200" cy="431558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0EF296-4524-4049-AA60-A124C4B464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73EB3-08F6-472E-9260-75D496FFF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079C2-5972-4A39-AA35-35D4E9A18B77}" type="datetime3">
              <a:rPr lang="en-US" smtClean="0"/>
              <a:t>25 March 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89AC4-E62E-43F2-BBAA-D9AF9F98E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Exploration &amp; Visualization in R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9C623-A397-40C8-8AB5-8E50B7A5B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28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27EDA8-19EF-41A0-AFDA-69386BC9C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82" y="1"/>
            <a:ext cx="11828206" cy="530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67FE6-B3FC-4134-8A89-6C8C78321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6982" y="627643"/>
            <a:ext cx="11828206" cy="5549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24448-119C-48B8-B200-EAE1C1E545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6982" y="6385437"/>
            <a:ext cx="18435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BAA74-5913-4334-883B-3841D6D59020}" type="datetime3">
              <a:rPr lang="en-US" smtClean="0"/>
              <a:t>25 March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E971D-0E59-4657-8506-1A44FBB0C7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38516" y="6356350"/>
            <a:ext cx="82148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Data Exploration &amp; Visualization in 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F5FBA-60D5-41E0-B0E5-EF28A9050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71354" y="6356145"/>
            <a:ext cx="15338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05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938293E-BFFC-4996-B6C0-F4B004A93342}"/>
              </a:ext>
            </a:extLst>
          </p:cNvPr>
          <p:cNvSpPr txBox="1"/>
          <p:nvPr/>
        </p:nvSpPr>
        <p:spPr>
          <a:xfrm>
            <a:off x="1786016" y="2399780"/>
            <a:ext cx="8742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Data </a:t>
            </a:r>
            <a:r>
              <a:rPr lang="en-US" sz="4000" dirty="0"/>
              <a:t>Exploration in R</a:t>
            </a:r>
            <a:endParaRPr lang="en-US" sz="4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8FB9D6-AAA7-40C7-A0CD-4EFA9508EA3D}"/>
              </a:ext>
            </a:extLst>
          </p:cNvPr>
          <p:cNvSpPr txBox="1"/>
          <p:nvPr/>
        </p:nvSpPr>
        <p:spPr>
          <a:xfrm>
            <a:off x="9176374" y="6488668"/>
            <a:ext cx="3015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Info@stepupanalytics.com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s3-ap-south-1.amazonaws.com/av-blog-media/wp-content/uploads/2017/02/17083555/Data-Explorat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8" t="14888" r="9366" b="5661"/>
          <a:stretch/>
        </p:blipFill>
        <p:spPr bwMode="auto">
          <a:xfrm>
            <a:off x="7565922" y="3502430"/>
            <a:ext cx="4424516" cy="3170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27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Density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plot(density(</a:t>
            </a:r>
            <a:r>
              <a:rPr lang="en-US" dirty="0" err="1"/>
              <a:t>iris$Sepal.Length</a:t>
            </a:r>
            <a:r>
              <a:rPr lang="en-US" dirty="0" smtClean="0"/>
              <a:t>))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B6757-97A6-4933-9B63-73113941FFDE}" type="datetime3">
              <a:rPr lang="en-US" smtClean="0"/>
              <a:t>25 March 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583" y="1560547"/>
            <a:ext cx="4810796" cy="4706007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Exploration &amp; Visualization in 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042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Pie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Frequency of factors: table()</a:t>
            </a:r>
          </a:p>
          <a:p>
            <a:r>
              <a:rPr lang="en-US" dirty="0"/>
              <a:t>table(</a:t>
            </a:r>
            <a:r>
              <a:rPr lang="en-US" dirty="0" err="1"/>
              <a:t>iris$Species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##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## </a:t>
            </a:r>
            <a:r>
              <a:rPr lang="en-US" dirty="0" err="1">
                <a:solidFill>
                  <a:schemeClr val="accent2"/>
                </a:solidFill>
              </a:rPr>
              <a:t>setosa</a:t>
            </a:r>
            <a:r>
              <a:rPr lang="en-US" dirty="0">
                <a:solidFill>
                  <a:schemeClr val="accent2"/>
                </a:solidFill>
              </a:rPr>
              <a:t> versicolor </a:t>
            </a:r>
            <a:r>
              <a:rPr lang="en-US" dirty="0" err="1">
                <a:solidFill>
                  <a:schemeClr val="accent2"/>
                </a:solidFill>
              </a:rPr>
              <a:t>virginica</a:t>
            </a:r>
            <a:endParaRPr lang="en-US" dirty="0">
              <a:solidFill>
                <a:schemeClr val="accent2"/>
              </a:solidFill>
            </a:endParaRPr>
          </a:p>
          <a:p>
            <a:pPr lvl="1"/>
            <a:r>
              <a:rPr lang="en-US">
                <a:solidFill>
                  <a:schemeClr val="accent2"/>
                </a:solidFill>
              </a:rPr>
              <a:t>## </a:t>
            </a:r>
            <a:r>
              <a:rPr lang="en-US" smtClean="0">
                <a:solidFill>
                  <a:schemeClr val="accent2"/>
                </a:solidFill>
              </a:rPr>
              <a:t>50          </a:t>
            </a:r>
            <a:r>
              <a:rPr lang="en-US">
                <a:solidFill>
                  <a:schemeClr val="accent2"/>
                </a:solidFill>
              </a:rPr>
              <a:t>50 </a:t>
            </a:r>
            <a:r>
              <a:rPr lang="en-US" smtClean="0">
                <a:solidFill>
                  <a:schemeClr val="accent2"/>
                </a:solidFill>
              </a:rPr>
              <a:t>             50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/>
              <a:t>pie(table(</a:t>
            </a:r>
            <a:r>
              <a:rPr lang="en-US" dirty="0" err="1"/>
              <a:t>iris$Species</a:t>
            </a:r>
            <a:r>
              <a:rPr lang="en-US" dirty="0"/>
              <a:t>))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F10A-FDA1-48CB-B4FF-F19D54942C53}" type="datetime3">
              <a:rPr lang="en-US" smtClean="0"/>
              <a:t>25 March 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3744" y="1905136"/>
            <a:ext cx="4930683" cy="4038464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Exploration &amp; Visualization in 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20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Bar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barplot</a:t>
            </a:r>
            <a:r>
              <a:rPr lang="en-US" dirty="0"/>
              <a:t>(table(</a:t>
            </a:r>
            <a:r>
              <a:rPr lang="en-US" dirty="0" err="1"/>
              <a:t>iris$Species</a:t>
            </a:r>
            <a:r>
              <a:rPr lang="en-US" dirty="0"/>
              <a:t>))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CA7E-1CCA-44FC-9C84-B551178C0AA0}" type="datetime3">
              <a:rPr lang="en-US" smtClean="0"/>
              <a:t>25 March 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382" y="1306510"/>
            <a:ext cx="5121069" cy="4898413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Exploration &amp; Visualization in 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314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log.espares.co.uk/wp-content/uploads/sites/28/2017/02/Thanks-a-Million-Bann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098" y="1661550"/>
            <a:ext cx="7648575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1709A-B75E-4F63-998B-28F8E2EB13E7}" type="datetime3">
              <a:rPr lang="en-US" smtClean="0"/>
              <a:t>25 March 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13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Exploration &amp; Visualization in 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86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Exploration and Visualization with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Exploration and </a:t>
            </a:r>
            <a:r>
              <a:rPr lang="en-US" dirty="0" smtClean="0"/>
              <a:t>Visualization</a:t>
            </a:r>
          </a:p>
          <a:p>
            <a:pPr lvl="1"/>
            <a:r>
              <a:rPr lang="en-US" dirty="0"/>
              <a:t>Summary and stats</a:t>
            </a:r>
          </a:p>
          <a:p>
            <a:pPr lvl="1"/>
            <a:r>
              <a:rPr lang="en-US" dirty="0" smtClean="0"/>
              <a:t>Various </a:t>
            </a:r>
            <a:r>
              <a:rPr lang="en-US" dirty="0"/>
              <a:t>charts like pie charts and histograms</a:t>
            </a:r>
          </a:p>
          <a:p>
            <a:pPr lvl="1"/>
            <a:r>
              <a:rPr lang="en-US" dirty="0" smtClean="0"/>
              <a:t>Exploration </a:t>
            </a:r>
            <a:r>
              <a:rPr lang="en-US" dirty="0"/>
              <a:t>of multiple variables</a:t>
            </a:r>
          </a:p>
          <a:p>
            <a:pPr lvl="1"/>
            <a:r>
              <a:rPr lang="en-US" dirty="0" smtClean="0"/>
              <a:t>Level </a:t>
            </a:r>
            <a:r>
              <a:rPr lang="en-US" dirty="0"/>
              <a:t>plot, contour plot and 3D plot</a:t>
            </a:r>
          </a:p>
          <a:p>
            <a:pPr lvl="1"/>
            <a:r>
              <a:rPr lang="en-US" dirty="0" smtClean="0"/>
              <a:t>Saving </a:t>
            </a:r>
            <a:r>
              <a:rPr lang="en-US" dirty="0"/>
              <a:t>charts into </a:t>
            </a:r>
            <a:r>
              <a:rPr lang="en-US" dirty="0" smtClean="0"/>
              <a:t>files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Exploration &amp; Visualization in R</a:t>
            </a:r>
            <a:endParaRPr lang="en-US" dirty="0"/>
          </a:p>
        </p:txBody>
      </p:sp>
      <p:pic>
        <p:nvPicPr>
          <p:cNvPr id="7" name="Picture 2" descr="https://s3-ap-south-1.amazonaws.com/av-blog-media/wp-content/uploads/2017/02/17083555/Data-Exploration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8" t="14888" r="9366" b="5661"/>
          <a:stretch/>
        </p:blipFill>
        <p:spPr bwMode="auto">
          <a:xfrm>
            <a:off x="7565922" y="3502430"/>
            <a:ext cx="4424516" cy="3170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2C66-68C0-4A38-A899-34834E7232B3}" type="datetime3">
              <a:rPr lang="en-US" smtClean="0"/>
              <a:t>25 March 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7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Size and Structure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dim(iris)</a:t>
            </a:r>
          </a:p>
          <a:p>
            <a:r>
              <a:rPr lang="en-US" dirty="0">
                <a:solidFill>
                  <a:schemeClr val="accent2"/>
                </a:solidFill>
              </a:rPr>
              <a:t>## [1] 150 5</a:t>
            </a:r>
          </a:p>
          <a:p>
            <a:r>
              <a:rPr lang="en-US" dirty="0"/>
              <a:t>names(iris)</a:t>
            </a:r>
          </a:p>
          <a:p>
            <a:r>
              <a:rPr lang="en-US" dirty="0">
                <a:solidFill>
                  <a:schemeClr val="accent2"/>
                </a:solidFill>
              </a:rPr>
              <a:t>## [1] "</a:t>
            </a:r>
            <a:r>
              <a:rPr lang="en-US" dirty="0" err="1">
                <a:solidFill>
                  <a:schemeClr val="accent2"/>
                </a:solidFill>
              </a:rPr>
              <a:t>Sepal.Length</a:t>
            </a:r>
            <a:r>
              <a:rPr lang="en-US" dirty="0">
                <a:solidFill>
                  <a:schemeClr val="accent2"/>
                </a:solidFill>
              </a:rPr>
              <a:t>" "</a:t>
            </a:r>
            <a:r>
              <a:rPr lang="en-US" dirty="0" err="1">
                <a:solidFill>
                  <a:schemeClr val="accent2"/>
                </a:solidFill>
              </a:rPr>
              <a:t>Sepal.Width</a:t>
            </a:r>
            <a:r>
              <a:rPr lang="en-US" dirty="0">
                <a:solidFill>
                  <a:schemeClr val="accent2"/>
                </a:solidFill>
              </a:rPr>
              <a:t>" "</a:t>
            </a:r>
            <a:r>
              <a:rPr lang="en-US" dirty="0" err="1">
                <a:solidFill>
                  <a:schemeClr val="accent2"/>
                </a:solidFill>
              </a:rPr>
              <a:t>Petal.Length</a:t>
            </a:r>
            <a:r>
              <a:rPr lang="en-US" dirty="0">
                <a:solidFill>
                  <a:schemeClr val="accent2"/>
                </a:solidFill>
              </a:rPr>
              <a:t>" "</a:t>
            </a:r>
            <a:r>
              <a:rPr lang="en-US" dirty="0" err="1">
                <a:solidFill>
                  <a:schemeClr val="accent2"/>
                </a:solidFill>
              </a:rPr>
              <a:t>Petal.Wid</a:t>
            </a:r>
            <a:r>
              <a:rPr lang="en-US" dirty="0">
                <a:solidFill>
                  <a:schemeClr val="accent2"/>
                </a:solidFill>
              </a:rPr>
              <a:t>...</a:t>
            </a:r>
          </a:p>
          <a:p>
            <a:r>
              <a:rPr lang="en-US" dirty="0">
                <a:solidFill>
                  <a:schemeClr val="accent2"/>
                </a:solidFill>
              </a:rPr>
              <a:t>## [5] "Species"</a:t>
            </a:r>
          </a:p>
          <a:p>
            <a:r>
              <a:rPr lang="en-US" dirty="0" err="1"/>
              <a:t>str</a:t>
            </a:r>
            <a:r>
              <a:rPr lang="en-US" dirty="0"/>
              <a:t>(iris)</a:t>
            </a:r>
          </a:p>
          <a:p>
            <a:r>
              <a:rPr lang="en-US" dirty="0">
                <a:solidFill>
                  <a:schemeClr val="accent2"/>
                </a:solidFill>
              </a:rPr>
              <a:t>## '</a:t>
            </a:r>
            <a:r>
              <a:rPr lang="en-US" dirty="0" err="1">
                <a:solidFill>
                  <a:schemeClr val="accent2"/>
                </a:solidFill>
              </a:rPr>
              <a:t>data.frame</a:t>
            </a:r>
            <a:r>
              <a:rPr lang="en-US" dirty="0">
                <a:solidFill>
                  <a:schemeClr val="accent2"/>
                </a:solidFill>
              </a:rPr>
              <a:t>': 150 obs. of 5 variables:</a:t>
            </a:r>
          </a:p>
          <a:p>
            <a:r>
              <a:rPr lang="en-US" dirty="0">
                <a:solidFill>
                  <a:schemeClr val="accent2"/>
                </a:solidFill>
              </a:rPr>
              <a:t>## $ </a:t>
            </a:r>
            <a:r>
              <a:rPr lang="en-US" dirty="0" err="1">
                <a:solidFill>
                  <a:schemeClr val="accent2"/>
                </a:solidFill>
              </a:rPr>
              <a:t>Sepal.Length</a:t>
            </a:r>
            <a:r>
              <a:rPr lang="en-US" dirty="0">
                <a:solidFill>
                  <a:schemeClr val="accent2"/>
                </a:solidFill>
              </a:rPr>
              <a:t>: </a:t>
            </a:r>
            <a:r>
              <a:rPr lang="en-US" dirty="0" err="1">
                <a:solidFill>
                  <a:schemeClr val="accent2"/>
                </a:solidFill>
              </a:rPr>
              <a:t>num</a:t>
            </a:r>
            <a:r>
              <a:rPr lang="en-US" dirty="0">
                <a:solidFill>
                  <a:schemeClr val="accent2"/>
                </a:solidFill>
              </a:rPr>
              <a:t> 5.1 4.9 4.7 4.6 5 5.4 4.6 5 4.4 4.9 ...</a:t>
            </a:r>
          </a:p>
          <a:p>
            <a:r>
              <a:rPr lang="en-US" dirty="0">
                <a:solidFill>
                  <a:schemeClr val="accent2"/>
                </a:solidFill>
              </a:rPr>
              <a:t>## $ </a:t>
            </a:r>
            <a:r>
              <a:rPr lang="en-US" dirty="0" err="1">
                <a:solidFill>
                  <a:schemeClr val="accent2"/>
                </a:solidFill>
              </a:rPr>
              <a:t>Sepal.Width</a:t>
            </a:r>
            <a:r>
              <a:rPr lang="en-US" dirty="0">
                <a:solidFill>
                  <a:schemeClr val="accent2"/>
                </a:solidFill>
              </a:rPr>
              <a:t> : </a:t>
            </a:r>
            <a:r>
              <a:rPr lang="en-US" dirty="0" err="1">
                <a:solidFill>
                  <a:schemeClr val="accent2"/>
                </a:solidFill>
              </a:rPr>
              <a:t>num</a:t>
            </a:r>
            <a:r>
              <a:rPr lang="en-US" dirty="0">
                <a:solidFill>
                  <a:schemeClr val="accent2"/>
                </a:solidFill>
              </a:rPr>
              <a:t> 3.5 3 3.2 3.1 3.6 3.9 3.4 3.4 2.9 3.1...</a:t>
            </a:r>
          </a:p>
          <a:p>
            <a:r>
              <a:rPr lang="en-US" dirty="0">
                <a:solidFill>
                  <a:schemeClr val="accent2"/>
                </a:solidFill>
              </a:rPr>
              <a:t>## $ </a:t>
            </a:r>
            <a:r>
              <a:rPr lang="en-US" dirty="0" err="1">
                <a:solidFill>
                  <a:schemeClr val="accent2"/>
                </a:solidFill>
              </a:rPr>
              <a:t>Petal.Length</a:t>
            </a:r>
            <a:r>
              <a:rPr lang="en-US" dirty="0">
                <a:solidFill>
                  <a:schemeClr val="accent2"/>
                </a:solidFill>
              </a:rPr>
              <a:t>: </a:t>
            </a:r>
            <a:r>
              <a:rPr lang="en-US" dirty="0" err="1">
                <a:solidFill>
                  <a:schemeClr val="accent2"/>
                </a:solidFill>
              </a:rPr>
              <a:t>num</a:t>
            </a:r>
            <a:r>
              <a:rPr lang="en-US" dirty="0">
                <a:solidFill>
                  <a:schemeClr val="accent2"/>
                </a:solidFill>
              </a:rPr>
              <a:t> 1.4 1.4 1.3 1.5 1.4 1.7 1.4 1.5 1.4 1...</a:t>
            </a:r>
          </a:p>
          <a:p>
            <a:r>
              <a:rPr lang="en-US" dirty="0">
                <a:solidFill>
                  <a:schemeClr val="accent2"/>
                </a:solidFill>
              </a:rPr>
              <a:t>## $ </a:t>
            </a:r>
            <a:r>
              <a:rPr lang="en-US" dirty="0" err="1">
                <a:solidFill>
                  <a:schemeClr val="accent2"/>
                </a:solidFill>
              </a:rPr>
              <a:t>Petal.Width</a:t>
            </a:r>
            <a:r>
              <a:rPr lang="en-US" dirty="0">
                <a:solidFill>
                  <a:schemeClr val="accent2"/>
                </a:solidFill>
              </a:rPr>
              <a:t> : </a:t>
            </a:r>
            <a:r>
              <a:rPr lang="en-US" dirty="0" err="1">
                <a:solidFill>
                  <a:schemeClr val="accent2"/>
                </a:solidFill>
              </a:rPr>
              <a:t>num</a:t>
            </a:r>
            <a:r>
              <a:rPr lang="en-US" dirty="0">
                <a:solidFill>
                  <a:schemeClr val="accent2"/>
                </a:solidFill>
              </a:rPr>
              <a:t> 0.2 0.2 0.2 0.2 0.2 0.4 0.3 0.2 0.2 0...</a:t>
            </a:r>
          </a:p>
          <a:p>
            <a:r>
              <a:rPr lang="en-US" dirty="0">
                <a:solidFill>
                  <a:schemeClr val="accent2"/>
                </a:solidFill>
              </a:rPr>
              <a:t>## $ Species : Factor w/ 3 levels "</a:t>
            </a:r>
            <a:r>
              <a:rPr lang="en-US" dirty="0" err="1">
                <a:solidFill>
                  <a:schemeClr val="accent2"/>
                </a:solidFill>
              </a:rPr>
              <a:t>setosa</a:t>
            </a:r>
            <a:r>
              <a:rPr lang="en-US" dirty="0">
                <a:solidFill>
                  <a:schemeClr val="accent2"/>
                </a:solidFill>
              </a:rPr>
              <a:t>","versicolor",....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67341-B17F-4C4A-94C7-66344BCA8DF2}" type="datetime3">
              <a:rPr lang="en-US" smtClean="0"/>
              <a:t>25 March 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Exploration &amp; Visualization in 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22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Attributes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attributes(iris)</a:t>
            </a:r>
          </a:p>
          <a:p>
            <a:r>
              <a:rPr lang="en-US" sz="1300" dirty="0">
                <a:solidFill>
                  <a:schemeClr val="accent2"/>
                </a:solidFill>
              </a:rPr>
              <a:t>## $names</a:t>
            </a:r>
          </a:p>
          <a:p>
            <a:r>
              <a:rPr lang="en-US" sz="1300" dirty="0">
                <a:solidFill>
                  <a:schemeClr val="accent2"/>
                </a:solidFill>
              </a:rPr>
              <a:t>## [1] "</a:t>
            </a:r>
            <a:r>
              <a:rPr lang="en-US" sz="1300" dirty="0" err="1">
                <a:solidFill>
                  <a:schemeClr val="accent2"/>
                </a:solidFill>
              </a:rPr>
              <a:t>Sepal.Length</a:t>
            </a:r>
            <a:r>
              <a:rPr lang="en-US" sz="1300" dirty="0">
                <a:solidFill>
                  <a:schemeClr val="accent2"/>
                </a:solidFill>
              </a:rPr>
              <a:t>" "</a:t>
            </a:r>
            <a:r>
              <a:rPr lang="en-US" sz="1300" dirty="0" err="1">
                <a:solidFill>
                  <a:schemeClr val="accent2"/>
                </a:solidFill>
              </a:rPr>
              <a:t>Sepal.Width</a:t>
            </a:r>
            <a:r>
              <a:rPr lang="en-US" sz="1300" dirty="0">
                <a:solidFill>
                  <a:schemeClr val="accent2"/>
                </a:solidFill>
              </a:rPr>
              <a:t>" "</a:t>
            </a:r>
            <a:r>
              <a:rPr lang="en-US" sz="1300" dirty="0" err="1">
                <a:solidFill>
                  <a:schemeClr val="accent2"/>
                </a:solidFill>
              </a:rPr>
              <a:t>Petal.Length</a:t>
            </a:r>
            <a:r>
              <a:rPr lang="en-US" sz="1300" dirty="0">
                <a:solidFill>
                  <a:schemeClr val="accent2"/>
                </a:solidFill>
              </a:rPr>
              <a:t>" "</a:t>
            </a:r>
            <a:r>
              <a:rPr lang="en-US" sz="1300" dirty="0" err="1">
                <a:solidFill>
                  <a:schemeClr val="accent2"/>
                </a:solidFill>
              </a:rPr>
              <a:t>Petal.Wid</a:t>
            </a:r>
            <a:r>
              <a:rPr lang="en-US" sz="1300" dirty="0">
                <a:solidFill>
                  <a:schemeClr val="accent2"/>
                </a:solidFill>
              </a:rPr>
              <a:t>...</a:t>
            </a:r>
          </a:p>
          <a:p>
            <a:r>
              <a:rPr lang="en-US" sz="1300" dirty="0">
                <a:solidFill>
                  <a:schemeClr val="accent2"/>
                </a:solidFill>
              </a:rPr>
              <a:t>## [5] "Species"</a:t>
            </a:r>
          </a:p>
          <a:p>
            <a:r>
              <a:rPr lang="en-US" sz="1300" dirty="0">
                <a:solidFill>
                  <a:schemeClr val="accent2"/>
                </a:solidFill>
              </a:rPr>
              <a:t>##</a:t>
            </a:r>
          </a:p>
          <a:p>
            <a:r>
              <a:rPr lang="en-US" sz="1300" dirty="0">
                <a:solidFill>
                  <a:schemeClr val="accent2"/>
                </a:solidFill>
              </a:rPr>
              <a:t>## $</a:t>
            </a:r>
            <a:r>
              <a:rPr lang="en-US" sz="1300" dirty="0" err="1">
                <a:solidFill>
                  <a:schemeClr val="accent2"/>
                </a:solidFill>
              </a:rPr>
              <a:t>row.names</a:t>
            </a:r>
            <a:endParaRPr lang="en-US" sz="1300" dirty="0">
              <a:solidFill>
                <a:schemeClr val="accent2"/>
              </a:solidFill>
            </a:endParaRPr>
          </a:p>
          <a:p>
            <a:r>
              <a:rPr lang="en-US" sz="1300" dirty="0">
                <a:solidFill>
                  <a:schemeClr val="accent2"/>
                </a:solidFill>
              </a:rPr>
              <a:t>## [1] 1 2 3 4 5 6 7 8 9 10 11 12 13 ...</a:t>
            </a:r>
          </a:p>
          <a:p>
            <a:r>
              <a:rPr lang="en-US" sz="1300" dirty="0">
                <a:solidFill>
                  <a:schemeClr val="accent2"/>
                </a:solidFill>
              </a:rPr>
              <a:t>## [16] 16 17 18 19 20 21 22 23 24 25 26 27 28 ...</a:t>
            </a:r>
          </a:p>
          <a:p>
            <a:r>
              <a:rPr lang="en-US" sz="1300" dirty="0">
                <a:solidFill>
                  <a:schemeClr val="accent2"/>
                </a:solidFill>
              </a:rPr>
              <a:t>## [31] 31 32 33 34 35 36 37 38 39 40 41 42 43 ...</a:t>
            </a:r>
          </a:p>
          <a:p>
            <a:r>
              <a:rPr lang="en-US" sz="1300" dirty="0">
                <a:solidFill>
                  <a:schemeClr val="accent2"/>
                </a:solidFill>
              </a:rPr>
              <a:t>## [46] 46 47 48 49 50 51 52 53 54 55 56 57 58 ...</a:t>
            </a:r>
          </a:p>
          <a:p>
            <a:r>
              <a:rPr lang="en-US" sz="1300" dirty="0">
                <a:solidFill>
                  <a:schemeClr val="accent2"/>
                </a:solidFill>
              </a:rPr>
              <a:t>## [61] 61 62 63 64 65 66 67 68 69 70 71 72 73 ...</a:t>
            </a:r>
          </a:p>
          <a:p>
            <a:r>
              <a:rPr lang="en-US" sz="1300" dirty="0">
                <a:solidFill>
                  <a:schemeClr val="accent2"/>
                </a:solidFill>
              </a:rPr>
              <a:t>## [76] 76 77 78 79 80 81 82 83 84 85 86 87 88 ...</a:t>
            </a:r>
          </a:p>
          <a:p>
            <a:r>
              <a:rPr lang="en-US" sz="1300" dirty="0">
                <a:solidFill>
                  <a:schemeClr val="accent2"/>
                </a:solidFill>
              </a:rPr>
              <a:t>## [91] 91 92 93 94 95 96 97 98 99 100 101 102 103 1...</a:t>
            </a:r>
          </a:p>
          <a:p>
            <a:r>
              <a:rPr lang="en-US" sz="1300" dirty="0">
                <a:solidFill>
                  <a:schemeClr val="accent2"/>
                </a:solidFill>
              </a:rPr>
              <a:t>## [106] 106 107 108 109 110 111 112 113 114 115 116 117 118 1...</a:t>
            </a:r>
          </a:p>
          <a:p>
            <a:r>
              <a:rPr lang="en-US" sz="1300" dirty="0">
                <a:solidFill>
                  <a:schemeClr val="accent2"/>
                </a:solidFill>
              </a:rPr>
              <a:t>## [121] 121 122 123 124 125 126 127 128 129 130 131 132 133 1...</a:t>
            </a:r>
          </a:p>
          <a:p>
            <a:r>
              <a:rPr lang="en-US" sz="1300" dirty="0">
                <a:solidFill>
                  <a:schemeClr val="accent2"/>
                </a:solidFill>
              </a:rPr>
              <a:t>## [136] 136 137 138 139 140 141 142 143 144 145 146 147 148 1...</a:t>
            </a:r>
          </a:p>
          <a:p>
            <a:r>
              <a:rPr lang="en-US" sz="1300" dirty="0">
                <a:solidFill>
                  <a:schemeClr val="accent2"/>
                </a:solidFill>
              </a:rPr>
              <a:t>##</a:t>
            </a:r>
          </a:p>
          <a:p>
            <a:r>
              <a:rPr lang="en-US" sz="1300" dirty="0">
                <a:solidFill>
                  <a:schemeClr val="accent2"/>
                </a:solidFill>
              </a:rPr>
              <a:t>## $class</a:t>
            </a:r>
          </a:p>
          <a:p>
            <a:r>
              <a:rPr lang="en-US" sz="1300" dirty="0">
                <a:solidFill>
                  <a:schemeClr val="accent2"/>
                </a:solidFill>
              </a:rPr>
              <a:t>## [1] "</a:t>
            </a:r>
            <a:r>
              <a:rPr lang="en-US" sz="1300" dirty="0" err="1">
                <a:solidFill>
                  <a:schemeClr val="accent2"/>
                </a:solidFill>
              </a:rPr>
              <a:t>data.frame</a:t>
            </a:r>
            <a:r>
              <a:rPr lang="en-US" sz="1300" dirty="0">
                <a:solidFill>
                  <a:schemeClr val="accent2"/>
                </a:solidFill>
              </a:rPr>
              <a:t>"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AC4DC-D444-4E79-B12D-EE3E22FF964B}" type="datetime3">
              <a:rPr lang="en-US" smtClean="0"/>
              <a:t>25 March 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Exploration &amp; Visualization in 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368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 Rows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iris[1:3, ]</a:t>
            </a:r>
          </a:p>
          <a:p>
            <a:r>
              <a:rPr lang="en-US" dirty="0">
                <a:solidFill>
                  <a:schemeClr val="accent2"/>
                </a:solidFill>
              </a:rPr>
              <a:t>## </a:t>
            </a:r>
            <a:r>
              <a:rPr lang="en-US" dirty="0" err="1">
                <a:solidFill>
                  <a:schemeClr val="accent2"/>
                </a:solidFill>
              </a:rPr>
              <a:t>Sepal.Length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Sepal.Width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Petal.Length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Petal.Width</a:t>
            </a:r>
            <a:r>
              <a:rPr lang="en-US" dirty="0">
                <a:solidFill>
                  <a:schemeClr val="accent2"/>
                </a:solidFill>
              </a:rPr>
              <a:t> Species</a:t>
            </a:r>
          </a:p>
          <a:p>
            <a:r>
              <a:rPr lang="en-US" dirty="0">
                <a:solidFill>
                  <a:schemeClr val="accent2"/>
                </a:solidFill>
              </a:rPr>
              <a:t>## 1 5.1 3.5 1.4 0.2 </a:t>
            </a:r>
            <a:r>
              <a:rPr lang="en-US" dirty="0" err="1">
                <a:solidFill>
                  <a:schemeClr val="accent2"/>
                </a:solidFill>
              </a:rPr>
              <a:t>setosa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## 2 4.9 3.0 1.4 0.2 </a:t>
            </a:r>
            <a:r>
              <a:rPr lang="en-US" dirty="0" err="1">
                <a:solidFill>
                  <a:schemeClr val="accent2"/>
                </a:solidFill>
              </a:rPr>
              <a:t>setosa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## 3 4.7 3.2 1.3 0.2 </a:t>
            </a:r>
            <a:r>
              <a:rPr lang="en-US" dirty="0" err="1">
                <a:solidFill>
                  <a:schemeClr val="accent2"/>
                </a:solidFill>
              </a:rPr>
              <a:t>setosa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/>
              <a:t>head(iris, 3)</a:t>
            </a:r>
          </a:p>
          <a:p>
            <a:r>
              <a:rPr lang="en-US" dirty="0">
                <a:solidFill>
                  <a:schemeClr val="accent2"/>
                </a:solidFill>
              </a:rPr>
              <a:t>## </a:t>
            </a:r>
            <a:r>
              <a:rPr lang="en-US" dirty="0" err="1">
                <a:solidFill>
                  <a:schemeClr val="accent2"/>
                </a:solidFill>
              </a:rPr>
              <a:t>Sepal.Length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Sepal.Width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Petal.Length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Petal.Width</a:t>
            </a:r>
            <a:r>
              <a:rPr lang="en-US" dirty="0">
                <a:solidFill>
                  <a:schemeClr val="accent2"/>
                </a:solidFill>
              </a:rPr>
              <a:t> Species</a:t>
            </a:r>
          </a:p>
          <a:p>
            <a:r>
              <a:rPr lang="en-US" dirty="0">
                <a:solidFill>
                  <a:schemeClr val="accent2"/>
                </a:solidFill>
              </a:rPr>
              <a:t>## 1 5.1 3.5 1.4 0.2 </a:t>
            </a:r>
            <a:r>
              <a:rPr lang="en-US" dirty="0" err="1">
                <a:solidFill>
                  <a:schemeClr val="accent2"/>
                </a:solidFill>
              </a:rPr>
              <a:t>setosa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## 2 4.9 3.0 1.4 0.2 </a:t>
            </a:r>
            <a:r>
              <a:rPr lang="en-US" dirty="0" err="1">
                <a:solidFill>
                  <a:schemeClr val="accent2"/>
                </a:solidFill>
              </a:rPr>
              <a:t>setosa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## 3 4.7 3.2 1.3 0.2 </a:t>
            </a:r>
            <a:r>
              <a:rPr lang="en-US" dirty="0" err="1">
                <a:solidFill>
                  <a:schemeClr val="accent2"/>
                </a:solidFill>
              </a:rPr>
              <a:t>setosa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/>
              <a:t>tail(iris, 3)</a:t>
            </a:r>
          </a:p>
          <a:p>
            <a:r>
              <a:rPr lang="en-US" dirty="0">
                <a:solidFill>
                  <a:schemeClr val="accent2"/>
                </a:solidFill>
              </a:rPr>
              <a:t>## </a:t>
            </a:r>
            <a:r>
              <a:rPr lang="en-US" dirty="0" err="1">
                <a:solidFill>
                  <a:schemeClr val="accent2"/>
                </a:solidFill>
              </a:rPr>
              <a:t>Sepal.Length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Sepal.Width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Petal.Length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Petal.Width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Spe</a:t>
            </a:r>
            <a:r>
              <a:rPr lang="en-US" dirty="0">
                <a:solidFill>
                  <a:schemeClr val="accent2"/>
                </a:solidFill>
              </a:rPr>
              <a:t>...</a:t>
            </a:r>
          </a:p>
          <a:p>
            <a:r>
              <a:rPr lang="en-US" dirty="0">
                <a:solidFill>
                  <a:schemeClr val="accent2"/>
                </a:solidFill>
              </a:rPr>
              <a:t>## 148 6.5 3.0 5.2 2.0 </a:t>
            </a:r>
            <a:r>
              <a:rPr lang="en-US" dirty="0" err="1">
                <a:solidFill>
                  <a:schemeClr val="accent2"/>
                </a:solidFill>
              </a:rPr>
              <a:t>virgi</a:t>
            </a:r>
            <a:r>
              <a:rPr lang="en-US" dirty="0">
                <a:solidFill>
                  <a:schemeClr val="accent2"/>
                </a:solidFill>
              </a:rPr>
              <a:t>...</a:t>
            </a:r>
          </a:p>
          <a:p>
            <a:r>
              <a:rPr lang="en-US" dirty="0">
                <a:solidFill>
                  <a:schemeClr val="accent2"/>
                </a:solidFill>
              </a:rPr>
              <a:t>## 149 6.2 3.4 5.4 2.3 </a:t>
            </a:r>
            <a:r>
              <a:rPr lang="en-US" dirty="0" err="1">
                <a:solidFill>
                  <a:schemeClr val="accent2"/>
                </a:solidFill>
              </a:rPr>
              <a:t>virgi</a:t>
            </a:r>
            <a:r>
              <a:rPr lang="en-US" dirty="0">
                <a:solidFill>
                  <a:schemeClr val="accent2"/>
                </a:solidFill>
              </a:rPr>
              <a:t>...</a:t>
            </a:r>
          </a:p>
          <a:p>
            <a:r>
              <a:rPr lang="en-US" dirty="0">
                <a:solidFill>
                  <a:schemeClr val="accent2"/>
                </a:solidFill>
              </a:rPr>
              <a:t>## 150 5.9 3.0 5.1 1.8 </a:t>
            </a:r>
            <a:r>
              <a:rPr lang="en-US" dirty="0" err="1">
                <a:solidFill>
                  <a:schemeClr val="accent2"/>
                </a:solidFill>
              </a:rPr>
              <a:t>virgi</a:t>
            </a:r>
            <a:r>
              <a:rPr lang="en-US" dirty="0">
                <a:solidFill>
                  <a:schemeClr val="accent2"/>
                </a:solidFill>
              </a:rPr>
              <a:t>...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36C9-6C47-48B8-A972-25FDC44B7C0C}" type="datetime3">
              <a:rPr lang="en-US" smtClean="0"/>
              <a:t>25 March 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Exploration &amp; Visualization in 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579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Single Column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10 values of </a:t>
            </a:r>
            <a:r>
              <a:rPr lang="en-US" dirty="0" err="1"/>
              <a:t>Sepal.Length</a:t>
            </a:r>
            <a:endParaRPr lang="en-US" dirty="0"/>
          </a:p>
          <a:p>
            <a:r>
              <a:rPr lang="en-US" dirty="0"/>
              <a:t>iris[1:10, "</a:t>
            </a:r>
            <a:r>
              <a:rPr lang="en-US" dirty="0" err="1"/>
              <a:t>Sepal.Length</a:t>
            </a:r>
            <a:r>
              <a:rPr lang="en-US" dirty="0"/>
              <a:t>"]</a:t>
            </a:r>
          </a:p>
          <a:p>
            <a:r>
              <a:rPr lang="en-US" dirty="0">
                <a:solidFill>
                  <a:schemeClr val="accent2"/>
                </a:solidFill>
              </a:rPr>
              <a:t>## [1] 5.1 4.9 4.7 4.6 5.0 5.4 4.6 5.0 4.4 4.9</a:t>
            </a:r>
          </a:p>
          <a:p>
            <a:r>
              <a:rPr lang="en-US" dirty="0" err="1"/>
              <a:t>iris$Sepal.Length</a:t>
            </a:r>
            <a:r>
              <a:rPr lang="en-US" dirty="0"/>
              <a:t>[1:10]</a:t>
            </a:r>
          </a:p>
          <a:p>
            <a:r>
              <a:rPr lang="en-US" dirty="0">
                <a:solidFill>
                  <a:schemeClr val="accent2"/>
                </a:solidFill>
              </a:rPr>
              <a:t>## [1] 5.1 4.9 4.7 4.6 5.0 5.4 4.6 5.0 4.4 4.9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B4C2-8A86-4297-8466-C96878EEDFD3}" type="datetime3">
              <a:rPr lang="en-US" smtClean="0"/>
              <a:t>25 March 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Exploration &amp; Visualization in 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16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Function summary()</a:t>
            </a:r>
          </a:p>
          <a:p>
            <a:pPr lvl="1"/>
            <a:r>
              <a:rPr lang="en-US" dirty="0" smtClean="0"/>
              <a:t>numeric </a:t>
            </a:r>
            <a:r>
              <a:rPr lang="en-US" dirty="0"/>
              <a:t>variables: minimum, maximum, mean, median, </a:t>
            </a:r>
            <a:r>
              <a:rPr lang="en-US" dirty="0" smtClean="0"/>
              <a:t>and the </a:t>
            </a:r>
            <a:r>
              <a:rPr lang="en-US" dirty="0"/>
              <a:t>first (25%) and third (75%) quartiles</a:t>
            </a:r>
          </a:p>
          <a:p>
            <a:pPr lvl="1"/>
            <a:r>
              <a:rPr lang="en-US" dirty="0" smtClean="0"/>
              <a:t>categorical </a:t>
            </a:r>
            <a:r>
              <a:rPr lang="en-US" dirty="0"/>
              <a:t>variables (factors): frequency of every </a:t>
            </a:r>
            <a:r>
              <a:rPr lang="en-US" dirty="0" smtClean="0"/>
              <a:t>level</a:t>
            </a:r>
          </a:p>
          <a:p>
            <a:r>
              <a:rPr lang="en-US" dirty="0"/>
              <a:t>summary(iris)</a:t>
            </a:r>
          </a:p>
          <a:p>
            <a:r>
              <a:rPr lang="en-US" dirty="0">
                <a:solidFill>
                  <a:schemeClr val="accent2"/>
                </a:solidFill>
              </a:rPr>
              <a:t>## </a:t>
            </a:r>
            <a:r>
              <a:rPr lang="en-US" dirty="0" err="1">
                <a:solidFill>
                  <a:schemeClr val="accent2"/>
                </a:solidFill>
              </a:rPr>
              <a:t>Sepal.Length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Sepal.Width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Petal.Length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Petal.Wid</a:t>
            </a:r>
            <a:r>
              <a:rPr lang="en-US" dirty="0">
                <a:solidFill>
                  <a:schemeClr val="accent2"/>
                </a:solidFill>
              </a:rPr>
              <a:t>...</a:t>
            </a:r>
          </a:p>
          <a:p>
            <a:r>
              <a:rPr lang="en-US" dirty="0">
                <a:solidFill>
                  <a:schemeClr val="accent2"/>
                </a:solidFill>
              </a:rPr>
              <a:t>## Min. :4.300 Min. :2.000 Min. :1.000 Min. :0....</a:t>
            </a:r>
          </a:p>
          <a:p>
            <a:r>
              <a:rPr lang="en-US" dirty="0">
                <a:solidFill>
                  <a:schemeClr val="accent2"/>
                </a:solidFill>
              </a:rPr>
              <a:t>## 1st Qu.:5.100 1st Qu.:2.800 1st Qu.:1.600 1st Qu.:0....</a:t>
            </a:r>
          </a:p>
          <a:p>
            <a:r>
              <a:rPr lang="en-US" dirty="0">
                <a:solidFill>
                  <a:schemeClr val="accent2"/>
                </a:solidFill>
              </a:rPr>
              <a:t>## Median :5.800 Median :3.000 Median :4.350 Median :1....</a:t>
            </a:r>
          </a:p>
          <a:p>
            <a:r>
              <a:rPr lang="en-US" dirty="0">
                <a:solidFill>
                  <a:schemeClr val="accent2"/>
                </a:solidFill>
              </a:rPr>
              <a:t>## Mean :5.843 Mean :3.057 Mean :3.758 Mean :1....</a:t>
            </a:r>
          </a:p>
          <a:p>
            <a:r>
              <a:rPr lang="en-US" dirty="0">
                <a:solidFill>
                  <a:schemeClr val="accent2"/>
                </a:solidFill>
              </a:rPr>
              <a:t>## 3rd Qu.:6.400 3rd Qu.:3.300 3rd Qu.:5.100 3rd Qu.:1....</a:t>
            </a:r>
          </a:p>
          <a:p>
            <a:r>
              <a:rPr lang="en-US" dirty="0">
                <a:solidFill>
                  <a:schemeClr val="accent2"/>
                </a:solidFill>
              </a:rPr>
              <a:t>## Max. :7.900 Max. :4.400 Max. :6.900 Max. :2....</a:t>
            </a:r>
          </a:p>
          <a:p>
            <a:r>
              <a:rPr lang="en-US" dirty="0">
                <a:solidFill>
                  <a:schemeClr val="accent2"/>
                </a:solidFill>
              </a:rPr>
              <a:t>## Species</a:t>
            </a:r>
          </a:p>
          <a:p>
            <a:r>
              <a:rPr lang="en-US" dirty="0">
                <a:solidFill>
                  <a:schemeClr val="accent2"/>
                </a:solidFill>
              </a:rPr>
              <a:t>## </a:t>
            </a:r>
            <a:r>
              <a:rPr lang="en-US" dirty="0" err="1">
                <a:solidFill>
                  <a:schemeClr val="accent2"/>
                </a:solidFill>
              </a:rPr>
              <a:t>setosa</a:t>
            </a:r>
            <a:r>
              <a:rPr lang="en-US" dirty="0">
                <a:solidFill>
                  <a:schemeClr val="accent2"/>
                </a:solidFill>
              </a:rPr>
              <a:t> :50</a:t>
            </a:r>
          </a:p>
          <a:p>
            <a:r>
              <a:rPr lang="en-US" dirty="0">
                <a:solidFill>
                  <a:schemeClr val="accent2"/>
                </a:solidFill>
              </a:rPr>
              <a:t>## versicolor:50</a:t>
            </a:r>
          </a:p>
          <a:p>
            <a:r>
              <a:rPr lang="en-US" dirty="0">
                <a:solidFill>
                  <a:schemeClr val="accent2"/>
                </a:solidFill>
              </a:rPr>
              <a:t>## </a:t>
            </a:r>
            <a:r>
              <a:rPr lang="en-US" dirty="0" err="1">
                <a:solidFill>
                  <a:schemeClr val="accent2"/>
                </a:solidFill>
              </a:rPr>
              <a:t>virginica</a:t>
            </a:r>
            <a:r>
              <a:rPr lang="en-US" dirty="0">
                <a:solidFill>
                  <a:schemeClr val="accent2"/>
                </a:solidFill>
              </a:rPr>
              <a:t> :</a:t>
            </a:r>
            <a:r>
              <a:rPr lang="en-US" dirty="0" smtClean="0">
                <a:solidFill>
                  <a:schemeClr val="accent2"/>
                </a:solidFill>
              </a:rPr>
              <a:t>50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8423D-DD34-4358-86CB-334DAF1CBFE8}" type="datetime3">
              <a:rPr lang="en-US" smtClean="0"/>
              <a:t>25 March 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Exploration &amp; Visualization in 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91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Mean, Median, Range and Quartiles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Mean, median and range: mean(), median(), range()</a:t>
            </a:r>
          </a:p>
          <a:p>
            <a:r>
              <a:rPr lang="en-US" dirty="0" smtClean="0"/>
              <a:t>Quartiles </a:t>
            </a:r>
            <a:r>
              <a:rPr lang="en-US" dirty="0"/>
              <a:t>and percentiles: quantile()</a:t>
            </a:r>
          </a:p>
          <a:p>
            <a:endParaRPr lang="en-US" dirty="0" smtClean="0"/>
          </a:p>
          <a:p>
            <a:r>
              <a:rPr lang="en-US" dirty="0"/>
              <a:t>range(</a:t>
            </a:r>
            <a:r>
              <a:rPr lang="en-US" dirty="0" err="1"/>
              <a:t>iris$Sepal.Length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chemeClr val="accent2"/>
                </a:solidFill>
              </a:rPr>
              <a:t>## [1] 4.3 </a:t>
            </a:r>
            <a:r>
              <a:rPr lang="en-US" dirty="0" smtClean="0">
                <a:solidFill>
                  <a:schemeClr val="accent2"/>
                </a:solidFill>
              </a:rPr>
              <a:t>7.9</a:t>
            </a:r>
          </a:p>
          <a:p>
            <a:endParaRPr lang="en-US" dirty="0"/>
          </a:p>
          <a:p>
            <a:r>
              <a:rPr lang="en-US" dirty="0"/>
              <a:t>quantile(</a:t>
            </a:r>
            <a:r>
              <a:rPr lang="en-US" dirty="0" err="1"/>
              <a:t>iris$Sepal.Length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chemeClr val="accent2"/>
                </a:solidFill>
              </a:rPr>
              <a:t>## 0% 25% 50% 75% 100%</a:t>
            </a:r>
          </a:p>
          <a:p>
            <a:r>
              <a:rPr lang="en-US" dirty="0">
                <a:solidFill>
                  <a:schemeClr val="accent2"/>
                </a:solidFill>
              </a:rPr>
              <a:t>## 4.3 5.1 5.8 6.4 7.9</a:t>
            </a:r>
          </a:p>
          <a:p>
            <a:endParaRPr lang="en-US" dirty="0" smtClean="0"/>
          </a:p>
          <a:p>
            <a:r>
              <a:rPr lang="en-US" dirty="0" smtClean="0"/>
              <a:t>quantile(</a:t>
            </a:r>
            <a:r>
              <a:rPr lang="en-US" dirty="0" err="1" smtClean="0"/>
              <a:t>iris$Sepal.Length</a:t>
            </a:r>
            <a:r>
              <a:rPr lang="en-US" dirty="0"/>
              <a:t>, c(0.1, 0.3, 0.65))</a:t>
            </a:r>
          </a:p>
          <a:p>
            <a:r>
              <a:rPr lang="en-US" dirty="0">
                <a:solidFill>
                  <a:schemeClr val="accent2"/>
                </a:solidFill>
              </a:rPr>
              <a:t>## 10% 30% 65%</a:t>
            </a:r>
          </a:p>
          <a:p>
            <a:r>
              <a:rPr lang="en-US" dirty="0">
                <a:solidFill>
                  <a:schemeClr val="accent2"/>
                </a:solidFill>
              </a:rPr>
              <a:t>## 4.80 5.27 6.20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FB5B-2EDE-4D51-99F4-1A83D5D0D86B}" type="datetime3">
              <a:rPr lang="en-US" smtClean="0"/>
              <a:t>25 March 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Exploration &amp; Visualization in 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52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Variance and </a:t>
            </a:r>
            <a:r>
              <a:rPr lang="en-US" dirty="0" smtClean="0"/>
              <a:t>Histogram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var</a:t>
            </a:r>
            <a:r>
              <a:rPr lang="en-US" dirty="0"/>
              <a:t>(</a:t>
            </a:r>
            <a:r>
              <a:rPr lang="en-US" dirty="0" err="1"/>
              <a:t>iris$Sepal.Length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chemeClr val="accent2"/>
                </a:solidFill>
              </a:rPr>
              <a:t>## [1] 0.6856935</a:t>
            </a:r>
          </a:p>
          <a:p>
            <a:r>
              <a:rPr lang="en-US" dirty="0" err="1"/>
              <a:t>hist</a:t>
            </a:r>
            <a:r>
              <a:rPr lang="en-US" dirty="0"/>
              <a:t>(</a:t>
            </a:r>
            <a:r>
              <a:rPr lang="en-US" dirty="0" err="1"/>
              <a:t>iris$Sepal.Length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00F7-EC48-4C02-9570-21D57AED2ED0}" type="datetime3">
              <a:rPr lang="en-US" smtClean="0"/>
              <a:t>25 March 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5158"/>
          <a:stretch/>
        </p:blipFill>
        <p:spPr>
          <a:xfrm>
            <a:off x="5161936" y="1164566"/>
            <a:ext cx="4719484" cy="5012397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Exploration &amp; Visualization in 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3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2126</TotalTime>
  <Words>945</Words>
  <Application>Microsoft Office PowerPoint</Application>
  <PresentationFormat>Widescreen</PresentationFormat>
  <Paragraphs>152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Data Exploration and Visualization with R</vt:lpstr>
      <vt:lpstr>Size and Structure of Data</vt:lpstr>
      <vt:lpstr>Attributes of Data</vt:lpstr>
      <vt:lpstr>First Rows of Data</vt:lpstr>
      <vt:lpstr>A Single Column </vt:lpstr>
      <vt:lpstr>Summary of Data</vt:lpstr>
      <vt:lpstr>Mean, Median, Range and Quartiles</vt:lpstr>
      <vt:lpstr>Variance and Histogram</vt:lpstr>
      <vt:lpstr>Density</vt:lpstr>
      <vt:lpstr>Pie Chart</vt:lpstr>
      <vt:lpstr>Bar Chart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Reshma</dc:creator>
  <cp:lastModifiedBy>Atin</cp:lastModifiedBy>
  <cp:revision>220</cp:revision>
  <dcterms:created xsi:type="dcterms:W3CDTF">2017-07-06T18:01:39Z</dcterms:created>
  <dcterms:modified xsi:type="dcterms:W3CDTF">2019-03-25T14:16:31Z</dcterms:modified>
</cp:coreProperties>
</file>