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416" r:id="rId5"/>
    <p:sldId id="399" r:id="rId6"/>
    <p:sldId id="400" r:id="rId7"/>
    <p:sldId id="262" r:id="rId8"/>
    <p:sldId id="388" r:id="rId9"/>
    <p:sldId id="426" r:id="rId10"/>
    <p:sldId id="427" r:id="rId11"/>
    <p:sldId id="428" r:id="rId12"/>
    <p:sldId id="395" r:id="rId13"/>
    <p:sldId id="429" r:id="rId14"/>
    <p:sldId id="430" r:id="rId15"/>
    <p:sldId id="424" r:id="rId16"/>
    <p:sldId id="263" r:id="rId17"/>
    <p:sldId id="264" r:id="rId18"/>
    <p:sldId id="268" r:id="rId19"/>
    <p:sldId id="431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432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900" autoAdjust="0"/>
  </p:normalViewPr>
  <p:slideViewPr>
    <p:cSldViewPr snapToGrid="0">
      <p:cViewPr varScale="1">
        <p:scale>
          <a:sx n="69" d="100"/>
          <a:sy n="69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AC80B5C1-9B54-4F69-A915-94FA7E9E9D0C}"/>
    <pc:docChg chg="undo custSel addSld delSld modSld">
      <pc:chgData name="Keerthish N" userId="a99c5843-1b8b-4597-934e-1f1285f55a02" providerId="ADAL" clId="{AC80B5C1-9B54-4F69-A915-94FA7E9E9D0C}" dt="2022-04-17T09:03:46.572" v="13" actId="20577"/>
      <pc:docMkLst>
        <pc:docMk/>
      </pc:docMkLst>
      <pc:sldChg chg="new del">
        <pc:chgData name="Keerthish N" userId="a99c5843-1b8b-4597-934e-1f1285f55a02" providerId="ADAL" clId="{AC80B5C1-9B54-4F69-A915-94FA7E9E9D0C}" dt="2022-04-17T09:03:37.065" v="1" actId="680"/>
        <pc:sldMkLst>
          <pc:docMk/>
          <pc:sldMk cId="657356235" sldId="278"/>
        </pc:sldMkLst>
      </pc:sldChg>
      <pc:sldChg chg="modSp new mod">
        <pc:chgData name="Keerthish N" userId="a99c5843-1b8b-4597-934e-1f1285f55a02" providerId="ADAL" clId="{AC80B5C1-9B54-4F69-A915-94FA7E9E9D0C}" dt="2022-04-17T09:03:46.572" v="13" actId="20577"/>
        <pc:sldMkLst>
          <pc:docMk/>
          <pc:sldMk cId="3474324947" sldId="278"/>
        </pc:sldMkLst>
        <pc:spChg chg="mod">
          <ac:chgData name="Keerthish N" userId="a99c5843-1b8b-4597-934e-1f1285f55a02" providerId="ADAL" clId="{AC80B5C1-9B54-4F69-A915-94FA7E9E9D0C}" dt="2022-04-17T09:03:46.572" v="13" actId="20577"/>
          <ac:spMkLst>
            <pc:docMk/>
            <pc:sldMk cId="3474324947" sldId="278"/>
            <ac:spMk id="2" creationId="{8DCB3F9B-10CB-4E79-9D3F-691004B6F1F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E24EE-A8C7-4DA1-BD47-D5833E866381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2BBDC95A-2089-4747-8E75-40BC22661EEF}">
      <dgm:prSet/>
      <dgm:spPr/>
      <dgm:t>
        <a:bodyPr/>
        <a:lstStyle/>
        <a:p>
          <a:r>
            <a:rPr lang="en-US" b="0" i="0"/>
            <a:t>Infrastructure as Code</a:t>
          </a:r>
          <a:endParaRPr lang="en-IN"/>
        </a:p>
      </dgm:t>
    </dgm:pt>
    <dgm:pt modelId="{1B8E6B1E-3AA7-43F3-9908-049DDF3F207A}" type="parTrans" cxnId="{3828490B-2CF1-4191-B6A0-158A8E2E7D2B}">
      <dgm:prSet/>
      <dgm:spPr/>
      <dgm:t>
        <a:bodyPr/>
        <a:lstStyle/>
        <a:p>
          <a:endParaRPr lang="en-IN"/>
        </a:p>
      </dgm:t>
    </dgm:pt>
    <dgm:pt modelId="{26ABE7D0-D308-43D0-8A05-CCC4C52465C1}" type="sibTrans" cxnId="{3828490B-2CF1-4191-B6A0-158A8E2E7D2B}">
      <dgm:prSet/>
      <dgm:spPr/>
      <dgm:t>
        <a:bodyPr/>
        <a:lstStyle/>
        <a:p>
          <a:endParaRPr lang="en-IN"/>
        </a:p>
      </dgm:t>
    </dgm:pt>
    <dgm:pt modelId="{B9600731-2B32-4428-9314-1C1142E8B008}">
      <dgm:prSet/>
      <dgm:spPr/>
      <dgm:t>
        <a:bodyPr/>
        <a:lstStyle/>
        <a:p>
          <a:r>
            <a:rPr lang="en-US" b="0" i="0"/>
            <a:t>Execution Plans</a:t>
          </a:r>
          <a:endParaRPr lang="en-IN"/>
        </a:p>
      </dgm:t>
    </dgm:pt>
    <dgm:pt modelId="{751904F1-0B7B-478D-A839-C7DCE8C8447C}" type="parTrans" cxnId="{3B6FB362-A08D-4D83-A709-CC8AE9B5E5FE}">
      <dgm:prSet/>
      <dgm:spPr/>
      <dgm:t>
        <a:bodyPr/>
        <a:lstStyle/>
        <a:p>
          <a:endParaRPr lang="en-IN"/>
        </a:p>
      </dgm:t>
    </dgm:pt>
    <dgm:pt modelId="{CFA40590-F4FF-48EB-AEE6-3F36BF54CC9E}" type="sibTrans" cxnId="{3B6FB362-A08D-4D83-A709-CC8AE9B5E5FE}">
      <dgm:prSet/>
      <dgm:spPr/>
      <dgm:t>
        <a:bodyPr/>
        <a:lstStyle/>
        <a:p>
          <a:endParaRPr lang="en-IN"/>
        </a:p>
      </dgm:t>
    </dgm:pt>
    <dgm:pt modelId="{4A594B68-AB62-44E2-AECA-20C14CB5BA03}">
      <dgm:prSet/>
      <dgm:spPr/>
      <dgm:t>
        <a:bodyPr/>
        <a:lstStyle/>
        <a:p>
          <a:r>
            <a:rPr lang="en-US" b="0" i="0"/>
            <a:t>Resource Graph</a:t>
          </a:r>
          <a:endParaRPr lang="en-IN"/>
        </a:p>
      </dgm:t>
    </dgm:pt>
    <dgm:pt modelId="{2B0C3660-5E36-4EB6-874A-8C969498CE06}" type="parTrans" cxnId="{271D6988-1B44-462A-8406-75A87196EF5A}">
      <dgm:prSet/>
      <dgm:spPr/>
      <dgm:t>
        <a:bodyPr/>
        <a:lstStyle/>
        <a:p>
          <a:endParaRPr lang="en-IN"/>
        </a:p>
      </dgm:t>
    </dgm:pt>
    <dgm:pt modelId="{591AB443-353E-4192-80DE-D8B30BC7E363}" type="sibTrans" cxnId="{271D6988-1B44-462A-8406-75A87196EF5A}">
      <dgm:prSet/>
      <dgm:spPr/>
      <dgm:t>
        <a:bodyPr/>
        <a:lstStyle/>
        <a:p>
          <a:endParaRPr lang="en-IN"/>
        </a:p>
      </dgm:t>
    </dgm:pt>
    <dgm:pt modelId="{8E9CB9E5-CDE2-4480-86AB-2DE00D2B1731}">
      <dgm:prSet/>
      <dgm:spPr/>
      <dgm:t>
        <a:bodyPr/>
        <a:lstStyle/>
        <a:p>
          <a:r>
            <a:rPr lang="en-US" b="0" i="0"/>
            <a:t>Change Automation</a:t>
          </a:r>
          <a:endParaRPr lang="en-IN"/>
        </a:p>
      </dgm:t>
    </dgm:pt>
    <dgm:pt modelId="{21344170-15E8-4973-BEE0-136898E8915D}" type="parTrans" cxnId="{8A8C3E85-DD03-4502-822E-38B09F7D702A}">
      <dgm:prSet/>
      <dgm:spPr/>
      <dgm:t>
        <a:bodyPr/>
        <a:lstStyle/>
        <a:p>
          <a:endParaRPr lang="en-IN"/>
        </a:p>
      </dgm:t>
    </dgm:pt>
    <dgm:pt modelId="{FA9B972E-13C4-4853-A448-28DD1E0594F2}" type="sibTrans" cxnId="{8A8C3E85-DD03-4502-822E-38B09F7D702A}">
      <dgm:prSet/>
      <dgm:spPr/>
      <dgm:t>
        <a:bodyPr/>
        <a:lstStyle/>
        <a:p>
          <a:endParaRPr lang="en-IN"/>
        </a:p>
      </dgm:t>
    </dgm:pt>
    <dgm:pt modelId="{DF27F367-4AB2-43EC-8E8E-A447F6215466}" type="pres">
      <dgm:prSet presAssocID="{8EBE24EE-A8C7-4DA1-BD47-D5833E866381}" presName="Name0" presStyleCnt="0">
        <dgm:presLayoutVars>
          <dgm:dir/>
          <dgm:animLvl val="lvl"/>
          <dgm:resizeHandles val="exact"/>
        </dgm:presLayoutVars>
      </dgm:prSet>
      <dgm:spPr/>
    </dgm:pt>
    <dgm:pt modelId="{C0655986-F176-4ECF-B22B-8874C2EA6C6B}" type="pres">
      <dgm:prSet presAssocID="{2BBDC95A-2089-4747-8E75-40BC22661EEF}" presName="linNode" presStyleCnt="0"/>
      <dgm:spPr/>
    </dgm:pt>
    <dgm:pt modelId="{E6A074B6-C3B8-4670-9523-884B0A3442E7}" type="pres">
      <dgm:prSet presAssocID="{2BBDC95A-2089-4747-8E75-40BC22661EE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3CB8AFC-F385-432A-ACBB-60CD7B6F5FD9}" type="pres">
      <dgm:prSet presAssocID="{26ABE7D0-D308-43D0-8A05-CCC4C52465C1}" presName="sp" presStyleCnt="0"/>
      <dgm:spPr/>
    </dgm:pt>
    <dgm:pt modelId="{F97A055D-4C52-4184-9D21-2D69C1F288CC}" type="pres">
      <dgm:prSet presAssocID="{B9600731-2B32-4428-9314-1C1142E8B008}" presName="linNode" presStyleCnt="0"/>
      <dgm:spPr/>
    </dgm:pt>
    <dgm:pt modelId="{DF9EF746-1D8A-41E5-8DE3-542D70F82413}" type="pres">
      <dgm:prSet presAssocID="{B9600731-2B32-4428-9314-1C1142E8B00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6B8193A-852E-402D-8AC9-719E4F92B5B3}" type="pres">
      <dgm:prSet presAssocID="{CFA40590-F4FF-48EB-AEE6-3F36BF54CC9E}" presName="sp" presStyleCnt="0"/>
      <dgm:spPr/>
    </dgm:pt>
    <dgm:pt modelId="{8C6A5A0E-44CE-4C51-9ADD-6CD5F33AFC2A}" type="pres">
      <dgm:prSet presAssocID="{4A594B68-AB62-44E2-AECA-20C14CB5BA03}" presName="linNode" presStyleCnt="0"/>
      <dgm:spPr/>
    </dgm:pt>
    <dgm:pt modelId="{BC62A3C8-F254-436E-B8F6-F662328AA7C3}" type="pres">
      <dgm:prSet presAssocID="{4A594B68-AB62-44E2-AECA-20C14CB5BA0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8A2CF4B-EE3A-4F94-B90C-4D2B33A5E0E8}" type="pres">
      <dgm:prSet presAssocID="{591AB443-353E-4192-80DE-D8B30BC7E363}" presName="sp" presStyleCnt="0"/>
      <dgm:spPr/>
    </dgm:pt>
    <dgm:pt modelId="{1778B0EB-61AA-4488-8F16-9E28C73C7233}" type="pres">
      <dgm:prSet presAssocID="{8E9CB9E5-CDE2-4480-86AB-2DE00D2B1731}" presName="linNode" presStyleCnt="0"/>
      <dgm:spPr/>
    </dgm:pt>
    <dgm:pt modelId="{B72C7360-850C-42BB-BE12-8CD4B738DB90}" type="pres">
      <dgm:prSet presAssocID="{8E9CB9E5-CDE2-4480-86AB-2DE00D2B173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3828490B-2CF1-4191-B6A0-158A8E2E7D2B}" srcId="{8EBE24EE-A8C7-4DA1-BD47-D5833E866381}" destId="{2BBDC95A-2089-4747-8E75-40BC22661EEF}" srcOrd="0" destOrd="0" parTransId="{1B8E6B1E-3AA7-43F3-9908-049DDF3F207A}" sibTransId="{26ABE7D0-D308-43D0-8A05-CCC4C52465C1}"/>
    <dgm:cxn modelId="{FC997F17-F235-46CE-93CC-EF6065E13989}" type="presOf" srcId="{2BBDC95A-2089-4747-8E75-40BC22661EEF}" destId="{E6A074B6-C3B8-4670-9523-884B0A3442E7}" srcOrd="0" destOrd="0" presId="urn:microsoft.com/office/officeart/2005/8/layout/vList5"/>
    <dgm:cxn modelId="{74455920-3FB1-4B60-AA4C-3A417F1DA39E}" type="presOf" srcId="{8EBE24EE-A8C7-4DA1-BD47-D5833E866381}" destId="{DF27F367-4AB2-43EC-8E8E-A447F6215466}" srcOrd="0" destOrd="0" presId="urn:microsoft.com/office/officeart/2005/8/layout/vList5"/>
    <dgm:cxn modelId="{3B6FB362-A08D-4D83-A709-CC8AE9B5E5FE}" srcId="{8EBE24EE-A8C7-4DA1-BD47-D5833E866381}" destId="{B9600731-2B32-4428-9314-1C1142E8B008}" srcOrd="1" destOrd="0" parTransId="{751904F1-0B7B-478D-A839-C7DCE8C8447C}" sibTransId="{CFA40590-F4FF-48EB-AEE6-3F36BF54CC9E}"/>
    <dgm:cxn modelId="{742E5C7B-93F5-4308-92EB-568F5FFF853D}" type="presOf" srcId="{8E9CB9E5-CDE2-4480-86AB-2DE00D2B1731}" destId="{B72C7360-850C-42BB-BE12-8CD4B738DB90}" srcOrd="0" destOrd="0" presId="urn:microsoft.com/office/officeart/2005/8/layout/vList5"/>
    <dgm:cxn modelId="{8A8C3E85-DD03-4502-822E-38B09F7D702A}" srcId="{8EBE24EE-A8C7-4DA1-BD47-D5833E866381}" destId="{8E9CB9E5-CDE2-4480-86AB-2DE00D2B1731}" srcOrd="3" destOrd="0" parTransId="{21344170-15E8-4973-BEE0-136898E8915D}" sibTransId="{FA9B972E-13C4-4853-A448-28DD1E0594F2}"/>
    <dgm:cxn modelId="{271D6988-1B44-462A-8406-75A87196EF5A}" srcId="{8EBE24EE-A8C7-4DA1-BD47-D5833E866381}" destId="{4A594B68-AB62-44E2-AECA-20C14CB5BA03}" srcOrd="2" destOrd="0" parTransId="{2B0C3660-5E36-4EB6-874A-8C969498CE06}" sibTransId="{591AB443-353E-4192-80DE-D8B30BC7E363}"/>
    <dgm:cxn modelId="{A503A1E3-29FC-40A1-A913-240910DDC9E0}" type="presOf" srcId="{4A594B68-AB62-44E2-AECA-20C14CB5BA03}" destId="{BC62A3C8-F254-436E-B8F6-F662328AA7C3}" srcOrd="0" destOrd="0" presId="urn:microsoft.com/office/officeart/2005/8/layout/vList5"/>
    <dgm:cxn modelId="{19A1B7EB-96D3-4F24-A329-B53474ABC8A8}" type="presOf" srcId="{B9600731-2B32-4428-9314-1C1142E8B008}" destId="{DF9EF746-1D8A-41E5-8DE3-542D70F82413}" srcOrd="0" destOrd="0" presId="urn:microsoft.com/office/officeart/2005/8/layout/vList5"/>
    <dgm:cxn modelId="{85D2F236-073C-4375-AD74-71D2D018F990}" type="presParOf" srcId="{DF27F367-4AB2-43EC-8E8E-A447F6215466}" destId="{C0655986-F176-4ECF-B22B-8874C2EA6C6B}" srcOrd="0" destOrd="0" presId="urn:microsoft.com/office/officeart/2005/8/layout/vList5"/>
    <dgm:cxn modelId="{E7009C46-0673-4A4B-8D46-B789D1899165}" type="presParOf" srcId="{C0655986-F176-4ECF-B22B-8874C2EA6C6B}" destId="{E6A074B6-C3B8-4670-9523-884B0A3442E7}" srcOrd="0" destOrd="0" presId="urn:microsoft.com/office/officeart/2005/8/layout/vList5"/>
    <dgm:cxn modelId="{FA6BC23C-5020-4A1E-B0D2-DEBCCE86BDCC}" type="presParOf" srcId="{DF27F367-4AB2-43EC-8E8E-A447F6215466}" destId="{B3CB8AFC-F385-432A-ACBB-60CD7B6F5FD9}" srcOrd="1" destOrd="0" presId="urn:microsoft.com/office/officeart/2005/8/layout/vList5"/>
    <dgm:cxn modelId="{02317CDE-7636-4D29-8ED4-EE67907FB884}" type="presParOf" srcId="{DF27F367-4AB2-43EC-8E8E-A447F6215466}" destId="{F97A055D-4C52-4184-9D21-2D69C1F288CC}" srcOrd="2" destOrd="0" presId="urn:microsoft.com/office/officeart/2005/8/layout/vList5"/>
    <dgm:cxn modelId="{37F17E1E-4EE4-4448-B478-820AB2D56B16}" type="presParOf" srcId="{F97A055D-4C52-4184-9D21-2D69C1F288CC}" destId="{DF9EF746-1D8A-41E5-8DE3-542D70F82413}" srcOrd="0" destOrd="0" presId="urn:microsoft.com/office/officeart/2005/8/layout/vList5"/>
    <dgm:cxn modelId="{3E376AEA-97AF-4B05-974B-C49C250BE420}" type="presParOf" srcId="{DF27F367-4AB2-43EC-8E8E-A447F6215466}" destId="{26B8193A-852E-402D-8AC9-719E4F92B5B3}" srcOrd="3" destOrd="0" presId="urn:microsoft.com/office/officeart/2005/8/layout/vList5"/>
    <dgm:cxn modelId="{068145CC-05D1-4F5E-9152-E3C43CB59BDC}" type="presParOf" srcId="{DF27F367-4AB2-43EC-8E8E-A447F6215466}" destId="{8C6A5A0E-44CE-4C51-9ADD-6CD5F33AFC2A}" srcOrd="4" destOrd="0" presId="urn:microsoft.com/office/officeart/2005/8/layout/vList5"/>
    <dgm:cxn modelId="{8DB81EE7-FAFF-42AB-841B-D0618167E732}" type="presParOf" srcId="{8C6A5A0E-44CE-4C51-9ADD-6CD5F33AFC2A}" destId="{BC62A3C8-F254-436E-B8F6-F662328AA7C3}" srcOrd="0" destOrd="0" presId="urn:microsoft.com/office/officeart/2005/8/layout/vList5"/>
    <dgm:cxn modelId="{C38B0EE3-6FB1-435B-83E9-186C58043F64}" type="presParOf" srcId="{DF27F367-4AB2-43EC-8E8E-A447F6215466}" destId="{28A2CF4B-EE3A-4F94-B90C-4D2B33A5E0E8}" srcOrd="5" destOrd="0" presId="urn:microsoft.com/office/officeart/2005/8/layout/vList5"/>
    <dgm:cxn modelId="{F02E9AF6-DFD9-4C38-9415-94CFC7CB0CE9}" type="presParOf" srcId="{DF27F367-4AB2-43EC-8E8E-A447F6215466}" destId="{1778B0EB-61AA-4488-8F16-9E28C73C7233}" srcOrd="6" destOrd="0" presId="urn:microsoft.com/office/officeart/2005/8/layout/vList5"/>
    <dgm:cxn modelId="{8CCDCF64-3649-4AF8-B9DA-2946E0A6467D}" type="presParOf" srcId="{1778B0EB-61AA-4488-8F16-9E28C73C7233}" destId="{B72C7360-850C-42BB-BE12-8CD4B738DB9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074B6-C3B8-4670-9523-884B0A3442E7}">
      <dsp:nvSpPr>
        <dsp:cNvPr id="0" name=""/>
        <dsp:cNvSpPr/>
      </dsp:nvSpPr>
      <dsp:spPr>
        <a:xfrm>
          <a:off x="3834634" y="1981"/>
          <a:ext cx="4313963" cy="95283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Infrastructure as Code</a:t>
          </a:r>
          <a:endParaRPr lang="en-IN" sz="2800" kern="1200"/>
        </a:p>
      </dsp:txBody>
      <dsp:txXfrm>
        <a:off x="3881148" y="48495"/>
        <a:ext cx="4220935" cy="859806"/>
      </dsp:txXfrm>
    </dsp:sp>
    <dsp:sp modelId="{DF9EF746-1D8A-41E5-8DE3-542D70F82413}">
      <dsp:nvSpPr>
        <dsp:cNvPr id="0" name=""/>
        <dsp:cNvSpPr/>
      </dsp:nvSpPr>
      <dsp:spPr>
        <a:xfrm>
          <a:off x="3834634" y="1002457"/>
          <a:ext cx="4313963" cy="952834"/>
        </a:xfrm>
        <a:prstGeom prst="roundRect">
          <a:avLst/>
        </a:prstGeom>
        <a:solidFill>
          <a:schemeClr val="accent3">
            <a:hueOff val="-4110814"/>
            <a:satOff val="-19733"/>
            <a:lumOff val="-3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Execution Plans</a:t>
          </a:r>
          <a:endParaRPr lang="en-IN" sz="2800" kern="1200"/>
        </a:p>
      </dsp:txBody>
      <dsp:txXfrm>
        <a:off x="3881148" y="1048971"/>
        <a:ext cx="4220935" cy="859806"/>
      </dsp:txXfrm>
    </dsp:sp>
    <dsp:sp modelId="{BC62A3C8-F254-436E-B8F6-F662328AA7C3}">
      <dsp:nvSpPr>
        <dsp:cNvPr id="0" name=""/>
        <dsp:cNvSpPr/>
      </dsp:nvSpPr>
      <dsp:spPr>
        <a:xfrm>
          <a:off x="3834634" y="2002933"/>
          <a:ext cx="4313963" cy="952834"/>
        </a:xfrm>
        <a:prstGeom prst="roundRect">
          <a:avLst/>
        </a:prstGeom>
        <a:solidFill>
          <a:schemeClr val="accent3">
            <a:hueOff val="-8221628"/>
            <a:satOff val="-39467"/>
            <a:lumOff val="-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Resource Graph</a:t>
          </a:r>
          <a:endParaRPr lang="en-IN" sz="2800" kern="1200"/>
        </a:p>
      </dsp:txBody>
      <dsp:txXfrm>
        <a:off x="3881148" y="2049447"/>
        <a:ext cx="4220935" cy="859806"/>
      </dsp:txXfrm>
    </dsp:sp>
    <dsp:sp modelId="{B72C7360-850C-42BB-BE12-8CD4B738DB90}">
      <dsp:nvSpPr>
        <dsp:cNvPr id="0" name=""/>
        <dsp:cNvSpPr/>
      </dsp:nvSpPr>
      <dsp:spPr>
        <a:xfrm>
          <a:off x="3834634" y="3003410"/>
          <a:ext cx="4313963" cy="952834"/>
        </a:xfrm>
        <a:prstGeom prst="roundRect">
          <a:avLst/>
        </a:prstGeom>
        <a:solidFill>
          <a:schemeClr val="accent3">
            <a:hueOff val="-12332441"/>
            <a:satOff val="-59200"/>
            <a:lumOff val="-10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Change Automation</a:t>
          </a:r>
          <a:endParaRPr lang="en-IN" sz="2800" kern="1200"/>
        </a:p>
      </dsp:txBody>
      <dsp:txXfrm>
        <a:off x="3881148" y="3049924"/>
        <a:ext cx="4220935" cy="859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22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066C0-76CC-4789-A367-2A6CD4A271E0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BB1C6-C024-4067-AA71-E29D4D4F4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29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 for </a:t>
            </a:r>
          </a:p>
          <a:p>
            <a:pPr lvl="1"/>
            <a:r>
              <a:rPr lang="en-US" dirty="0"/>
              <a:t>Building, </a:t>
            </a:r>
          </a:p>
          <a:p>
            <a:pPr lvl="1"/>
            <a:r>
              <a:rPr lang="en-US" dirty="0"/>
              <a:t>Changing, and </a:t>
            </a:r>
          </a:p>
          <a:p>
            <a:pPr lvl="1"/>
            <a:r>
              <a:rPr lang="en-US" dirty="0"/>
              <a:t>Versioning infrastructure safely and efficiently</a:t>
            </a:r>
          </a:p>
          <a:p>
            <a:r>
              <a:rPr lang="en-US" dirty="0"/>
              <a:t>Can manage</a:t>
            </a:r>
          </a:p>
          <a:p>
            <a:pPr lvl="1"/>
            <a:r>
              <a:rPr lang="en-US" dirty="0"/>
              <a:t>Existing and popular service providers as well as </a:t>
            </a:r>
          </a:p>
          <a:p>
            <a:pPr lvl="1"/>
            <a:r>
              <a:rPr lang="en-US" dirty="0"/>
              <a:t>Custom in-house solutions.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Steps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sudo</a:t>
            </a:r>
            <a:r>
              <a:rPr lang="en-GB" dirty="0"/>
              <a:t> apt-get update &amp;&amp; </a:t>
            </a:r>
            <a:r>
              <a:rPr lang="en-GB" dirty="0" err="1"/>
              <a:t>sudo</a:t>
            </a:r>
            <a:r>
              <a:rPr lang="en-GB" dirty="0"/>
              <a:t> apt-get install -y </a:t>
            </a:r>
            <a:r>
              <a:rPr lang="en-GB" dirty="0" err="1"/>
              <a:t>gnupg</a:t>
            </a:r>
            <a:r>
              <a:rPr lang="en-GB" dirty="0"/>
              <a:t> software-properties-common curl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curl -</a:t>
            </a:r>
            <a:r>
              <a:rPr lang="en-GB" dirty="0" err="1"/>
              <a:t>fsSL</a:t>
            </a:r>
            <a:r>
              <a:rPr lang="en-GB" dirty="0"/>
              <a:t> https://apt.releases.hashicorp.com/gpg | </a:t>
            </a:r>
            <a:r>
              <a:rPr lang="en-GB" dirty="0" err="1"/>
              <a:t>sudo</a:t>
            </a:r>
            <a:r>
              <a:rPr lang="en-GB" dirty="0"/>
              <a:t> apt-key add –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sudo</a:t>
            </a:r>
            <a:r>
              <a:rPr lang="en-GB" dirty="0"/>
              <a:t> apt-add-repository "deb [arch=amd64] https://apt.releases.hashicorp.com $(</a:t>
            </a:r>
            <a:r>
              <a:rPr lang="en-GB" dirty="0" err="1"/>
              <a:t>lsb_release</a:t>
            </a:r>
            <a:r>
              <a:rPr lang="en-GB" dirty="0"/>
              <a:t> -cs) main“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sudo</a:t>
            </a:r>
            <a:r>
              <a:rPr lang="en-GB" dirty="0"/>
              <a:t> apt-get update &amp;&amp; </a:t>
            </a:r>
            <a:r>
              <a:rPr lang="en-GB" dirty="0" err="1"/>
              <a:t>sudo</a:t>
            </a:r>
            <a:r>
              <a:rPr lang="en-GB" dirty="0"/>
              <a:t> apt-get install terraform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terraform -help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2D37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Desired State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D374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2800" b="0" i="0" dirty="0">
                <a:solidFill>
                  <a:srgbClr val="2D37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wish for our resources to be in - *.</a:t>
            </a:r>
            <a:r>
              <a:rPr lang="en-GB" sz="2800" b="0" i="0" dirty="0" err="1">
                <a:solidFill>
                  <a:srgbClr val="2D37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tf</a:t>
            </a:r>
            <a:endParaRPr lang="en-GB" sz="2800" b="0" i="0" dirty="0">
              <a:solidFill>
                <a:srgbClr val="2D374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2D37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Existent/Actual State</a:t>
            </a:r>
            <a:endParaRPr lang="en-GB" sz="2800" dirty="0">
              <a:solidFill>
                <a:srgbClr val="2D37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D37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Our resources are according to where they are deployed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2D37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Observed State</a:t>
            </a:r>
            <a:endParaRPr lang="en-GB" sz="2800" dirty="0">
              <a:solidFill>
                <a:srgbClr val="2D374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D37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Terraform has observed the resources to be in at its last run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2D374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representation is held inside state files within our backend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1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guardian-text-oreilly"/>
              </a:rPr>
              <a:t>Code development</a:t>
            </a:r>
          </a:p>
          <a:p>
            <a:pPr algn="l" fontAlgn="base">
              <a:buFont typeface="+mj-lt"/>
              <a:buAutoNum type="arabicPeriod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guardian-text-oreilly"/>
              </a:rPr>
              <a:t>Code formatting with terraform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guardian-text-oreilly"/>
              </a:rPr>
              <a:t>fmt</a:t>
            </a:r>
            <a:endParaRPr lang="en-IN" sz="1800" b="0" i="0" dirty="0">
              <a:solidFill>
                <a:srgbClr val="333333"/>
              </a:solidFill>
              <a:effectLst/>
              <a:latin typeface="guardian-text-oreilly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guardian-text-oreilly"/>
              </a:rPr>
              <a:t>Initialization with terraform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guardian-text-oreilly"/>
              </a:rPr>
              <a:t>init</a:t>
            </a:r>
            <a:endParaRPr lang="en-IN" sz="1800" b="0" i="0" dirty="0">
              <a:solidFill>
                <a:srgbClr val="333333"/>
              </a:solidFill>
              <a:effectLst/>
              <a:latin typeface="guardian-text-oreilly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guardian-text-oreilly"/>
              </a:rPr>
              <a:t>Code validation with terraform validate</a:t>
            </a:r>
          </a:p>
          <a:p>
            <a:pPr algn="l" fontAlgn="base">
              <a:buFont typeface="+mj-lt"/>
              <a:buAutoNum type="arabicPeriod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guardian-text-oreilly"/>
              </a:rPr>
              <a:t>Planning with terraform plan</a:t>
            </a:r>
          </a:p>
          <a:p>
            <a:pPr algn="l" fontAlgn="base">
              <a:buFont typeface="+mj-lt"/>
              <a:buAutoNum type="arabicPeriod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guardian-text-oreilly"/>
              </a:rPr>
              <a:t>Manual verification of Terraform changes on infrastructure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2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When applying a Terraform configuration,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Terraform starts with a refresh of its state-file, reading the information about its resources from the infrastructure, and updating its state-file.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It will look for differences between its state-file and its configuration-files, to make a plan.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It will apply the plan by creating, updating or deleting resources,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Finally, it will refresh its state-file with the information from the updated infrastructure.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32A536D5-E4E8-4D01-BA78-27282E8F21F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9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5849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23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3523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5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2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8B6DB9-BFA2-479A-9559-3700BB86DBA3}" type="datetime3">
              <a:rPr lang="en-US" smtClean="0"/>
              <a:t>30 June 2025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0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36D5-E4E8-4D01-BA78-27282E8F21F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DC5D1-4A41-45DD-B75E-81C2A4E79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6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utorials/terraform/install-c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92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5"/>
              </a:spcBef>
            </a:pPr>
            <a:r>
              <a:rPr sz="4761" spc="-9" dirty="0"/>
              <a:t>Terraform</a:t>
            </a:r>
            <a:endParaRPr sz="476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4503" y="351526"/>
            <a:ext cx="6945754" cy="16638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27712" y="5838332"/>
            <a:ext cx="85221" cy="128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997"/>
              </a:lnSpc>
            </a:pPr>
            <a:r>
              <a:rPr sz="952" dirty="0">
                <a:solidFill>
                  <a:srgbClr val="878787"/>
                </a:solidFill>
                <a:latin typeface="Calibri"/>
                <a:cs typeface="Calibri"/>
              </a:rPr>
              <a:t>1</a:t>
            </a:r>
            <a:endParaRPr sz="95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E93D-07E3-45C9-9225-954EAD49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CEB1E-66D5-47C4-8D6F-82E39B98F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Terraform's life cycle in a CI/CD process - Learning DevOps [Book]">
            <a:extLst>
              <a:ext uri="{FF2B5EF4-FFF2-40B4-BE49-F238E27FC236}">
                <a16:creationId xmlns:a16="http://schemas.microsoft.com/office/drawing/2014/main" id="{E755D275-A858-4241-9EF5-80272CFD37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666" y="276345"/>
            <a:ext cx="5424668" cy="579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8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362F-AA2C-4094-AE5A-4339DFAF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Terraform Resource Lifecycle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E332-B5C5-45FC-84C4-A33396DC35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The Terraform Resource Lifecycle | The Dungeons">
            <a:extLst>
              <a:ext uri="{FF2B5EF4-FFF2-40B4-BE49-F238E27FC236}">
                <a16:creationId xmlns:a16="http://schemas.microsoft.com/office/drawing/2014/main" id="{CDB0129C-F73A-4BDC-8025-9F17D6F5E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5623" r="7303" b="4236"/>
          <a:stretch/>
        </p:blipFill>
        <p:spPr bwMode="auto">
          <a:xfrm>
            <a:off x="3388567" y="632508"/>
            <a:ext cx="5656580" cy="599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8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&amp; Setting Up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Terraform</a:t>
            </a:r>
          </a:p>
          <a:p>
            <a:r>
              <a:rPr lang="en-US" dirty="0"/>
              <a:t>Choosing Right IDE for Terraform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Use </a:t>
            </a:r>
            <a:r>
              <a:rPr lang="en-US"/>
              <a:t>Azure and AWS </a:t>
            </a:r>
            <a:r>
              <a:rPr lang="en-US" dirty="0"/>
              <a:t>account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4B4C84F-7683-4BB6-B44B-03B3DF07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039" y="623704"/>
            <a:ext cx="2858530" cy="285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5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4CA4-D4CF-43E1-A23A-B37F3B5D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84" y="48843"/>
            <a:ext cx="11983232" cy="499496"/>
          </a:xfrm>
        </p:spPr>
        <p:txBody>
          <a:bodyPr/>
          <a:lstStyle/>
          <a:p>
            <a:r>
              <a:rPr lang="en-IN" dirty="0"/>
              <a:t>What terraform refresh does?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B6617-5A65-4956-A9C7-D3F12184DB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05CDEC-A337-4932-A2A0-AADD3946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5637"/>
          <a:stretch/>
        </p:blipFill>
        <p:spPr bwMode="auto">
          <a:xfrm>
            <a:off x="609981" y="1874658"/>
            <a:ext cx="10523458" cy="29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26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F55-030B-40A8-909C-48FD637F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Terraform apply does?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632AE2-0671-42A4-97D4-42B0E60B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312" y="1191419"/>
            <a:ext cx="10239375" cy="4581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EFB79-760B-47E2-B6B2-6A1E95254D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E1A6-B0B7-497C-8116-474EEDE3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Terraform to Deploy EC2 instance to AWS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605EB7-3139-4D6D-8430-DD2FEDDE4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635"/>
          <a:stretch/>
        </p:blipFill>
        <p:spPr>
          <a:xfrm>
            <a:off x="104775" y="676336"/>
            <a:ext cx="11982450" cy="4902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321-FFFD-48E3-ACC6-EC8873B49F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9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6614" y="3312740"/>
            <a:ext cx="4617143" cy="19299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EAC6C6-D716-4289-BA4F-603332D9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4550" indent="-323610">
              <a:spcBef>
                <a:spcPts val="621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lang="en-US" sz="2222" dirty="0">
                <a:latin typeface="Calibri"/>
                <a:cs typeface="Calibri"/>
              </a:rPr>
              <a:t>Written</a:t>
            </a:r>
            <a:r>
              <a:rPr lang="en-US" sz="2222" spc="-32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in</a:t>
            </a:r>
            <a:r>
              <a:rPr lang="en-US" sz="2222" spc="5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the</a:t>
            </a:r>
            <a:r>
              <a:rPr lang="en-US" sz="2222" spc="-27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Go</a:t>
            </a:r>
            <a:r>
              <a:rPr lang="en-US" sz="2222" spc="-27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programming</a:t>
            </a:r>
            <a:r>
              <a:rPr lang="en-US" sz="2222" spc="-27" dirty="0">
                <a:latin typeface="Calibri"/>
                <a:cs typeface="Calibri"/>
              </a:rPr>
              <a:t> </a:t>
            </a:r>
            <a:r>
              <a:rPr lang="en-US" sz="2222" spc="-9" dirty="0">
                <a:latin typeface="Calibri"/>
                <a:cs typeface="Calibri"/>
              </a:rPr>
              <a:t>language</a:t>
            </a:r>
            <a:endParaRPr lang="en-US" sz="2222" dirty="0">
              <a:latin typeface="Calibri"/>
              <a:cs typeface="Calibri"/>
            </a:endParaRPr>
          </a:p>
          <a:p>
            <a:pPr marL="334550" indent="-323610">
              <a:spcBef>
                <a:spcPts val="530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lang="en-US" sz="2222" dirty="0">
                <a:latin typeface="Calibri"/>
                <a:cs typeface="Calibri"/>
              </a:rPr>
              <a:t>The</a:t>
            </a:r>
            <a:r>
              <a:rPr lang="en-US" sz="2222" spc="-9" dirty="0">
                <a:latin typeface="Calibri"/>
                <a:cs typeface="Calibri"/>
              </a:rPr>
              <a:t> entry-</a:t>
            </a:r>
            <a:r>
              <a:rPr lang="en-US" sz="2222" dirty="0">
                <a:latin typeface="Calibri"/>
                <a:cs typeface="Calibri"/>
              </a:rPr>
              <a:t>point</a:t>
            </a:r>
            <a:r>
              <a:rPr lang="en-US" sz="2222" spc="-18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for</a:t>
            </a:r>
            <a:r>
              <a:rPr lang="en-US" sz="2222" spc="-9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anyone</a:t>
            </a:r>
            <a:r>
              <a:rPr lang="en-US" sz="2222" spc="-5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using</a:t>
            </a:r>
            <a:r>
              <a:rPr lang="en-US" sz="2222" spc="-9" dirty="0">
                <a:latin typeface="Calibri"/>
                <a:cs typeface="Calibri"/>
              </a:rPr>
              <a:t> Terraform</a:t>
            </a:r>
            <a:endParaRPr lang="en-US" sz="2222" dirty="0">
              <a:latin typeface="Calibri"/>
              <a:cs typeface="Calibri"/>
            </a:endParaRPr>
          </a:p>
          <a:p>
            <a:pPr marL="334550" indent="-323610">
              <a:spcBef>
                <a:spcPts val="535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lang="en-US" sz="2222" dirty="0">
                <a:latin typeface="Calibri"/>
                <a:cs typeface="Calibri"/>
              </a:rPr>
              <a:t>Primary</a:t>
            </a:r>
            <a:r>
              <a:rPr lang="en-US" sz="2222" spc="-36" dirty="0">
                <a:latin typeface="Calibri"/>
                <a:cs typeface="Calibri"/>
              </a:rPr>
              <a:t> </a:t>
            </a:r>
            <a:r>
              <a:rPr lang="en-US" sz="2222" spc="-9" dirty="0">
                <a:latin typeface="Calibri"/>
                <a:cs typeface="Calibri"/>
              </a:rPr>
              <a:t>responsibilities</a:t>
            </a:r>
            <a:endParaRPr lang="en-US" sz="2222" dirty="0">
              <a:latin typeface="Calibri"/>
              <a:cs typeface="Calibri"/>
            </a:endParaRPr>
          </a:p>
          <a:p>
            <a:pPr marL="697891" lvl="1" indent="-302880">
              <a:spcBef>
                <a:spcPts val="199"/>
              </a:spcBef>
              <a:buFont typeface="Arial"/>
              <a:buChar char="•"/>
              <a:tabLst>
                <a:tab pos="697891" algn="l"/>
                <a:tab pos="698467" algn="l"/>
              </a:tabLst>
            </a:pPr>
            <a:r>
              <a:rPr lang="en-US" sz="1904" dirty="0">
                <a:latin typeface="Calibri"/>
                <a:cs typeface="Calibri"/>
              </a:rPr>
              <a:t>Reading</a:t>
            </a:r>
            <a:r>
              <a:rPr lang="en-US" sz="1904" spc="-23" dirty="0">
                <a:latin typeface="Calibri"/>
                <a:cs typeface="Calibri"/>
              </a:rPr>
              <a:t> </a:t>
            </a:r>
            <a:r>
              <a:rPr lang="en-US" sz="1904" dirty="0">
                <a:latin typeface="Calibri"/>
                <a:cs typeface="Calibri"/>
              </a:rPr>
              <a:t>configuration</a:t>
            </a:r>
            <a:r>
              <a:rPr lang="en-US" sz="1904" spc="-14" dirty="0">
                <a:latin typeface="Calibri"/>
                <a:cs typeface="Calibri"/>
              </a:rPr>
              <a:t> </a:t>
            </a:r>
            <a:r>
              <a:rPr lang="en-US" sz="1904" spc="-18" dirty="0">
                <a:latin typeface="Calibri"/>
                <a:cs typeface="Calibri"/>
              </a:rPr>
              <a:t>files</a:t>
            </a:r>
            <a:endParaRPr lang="en-US" sz="1904" dirty="0">
              <a:latin typeface="Calibri"/>
              <a:cs typeface="Calibri"/>
            </a:endParaRPr>
          </a:p>
          <a:p>
            <a:pPr marL="697891" lvl="1" indent="-302880">
              <a:spcBef>
                <a:spcPts val="163"/>
              </a:spcBef>
              <a:buFont typeface="Arial"/>
              <a:buChar char="•"/>
              <a:tabLst>
                <a:tab pos="697891" algn="l"/>
                <a:tab pos="698467" algn="l"/>
              </a:tabLst>
            </a:pPr>
            <a:r>
              <a:rPr lang="en-US" sz="1904" dirty="0">
                <a:latin typeface="Calibri"/>
                <a:cs typeface="Calibri"/>
              </a:rPr>
              <a:t>Resource</a:t>
            </a:r>
            <a:r>
              <a:rPr lang="en-US" sz="1904" spc="5" dirty="0">
                <a:latin typeface="Calibri"/>
                <a:cs typeface="Calibri"/>
              </a:rPr>
              <a:t> </a:t>
            </a:r>
            <a:r>
              <a:rPr lang="en-US" sz="1904" dirty="0">
                <a:latin typeface="Calibri"/>
                <a:cs typeface="Calibri"/>
              </a:rPr>
              <a:t>state</a:t>
            </a:r>
            <a:r>
              <a:rPr lang="en-US" sz="1904" spc="-27" dirty="0">
                <a:latin typeface="Calibri"/>
                <a:cs typeface="Calibri"/>
              </a:rPr>
              <a:t> </a:t>
            </a:r>
            <a:r>
              <a:rPr lang="en-US" sz="1904" spc="-9" dirty="0">
                <a:latin typeface="Calibri"/>
                <a:cs typeface="Calibri"/>
              </a:rPr>
              <a:t>management</a:t>
            </a:r>
            <a:endParaRPr lang="en-US" sz="1904" dirty="0">
              <a:latin typeface="Calibri"/>
              <a:cs typeface="Calibri"/>
            </a:endParaRPr>
          </a:p>
          <a:p>
            <a:pPr marL="697891" lvl="1" indent="-302880">
              <a:spcBef>
                <a:spcPts val="172"/>
              </a:spcBef>
              <a:buFont typeface="Arial"/>
              <a:buChar char="•"/>
              <a:tabLst>
                <a:tab pos="697891" algn="l"/>
                <a:tab pos="698467" algn="l"/>
              </a:tabLst>
            </a:pPr>
            <a:r>
              <a:rPr lang="en-US" sz="1904" dirty="0">
                <a:latin typeface="Calibri"/>
                <a:cs typeface="Calibri"/>
              </a:rPr>
              <a:t>Construction</a:t>
            </a:r>
            <a:r>
              <a:rPr lang="en-US" sz="1904" spc="-14" dirty="0">
                <a:latin typeface="Calibri"/>
                <a:cs typeface="Calibri"/>
              </a:rPr>
              <a:t> </a:t>
            </a:r>
            <a:r>
              <a:rPr lang="en-US" sz="1904" dirty="0">
                <a:latin typeface="Calibri"/>
                <a:cs typeface="Calibri"/>
              </a:rPr>
              <a:t>of</a:t>
            </a:r>
            <a:r>
              <a:rPr lang="en-US" sz="1904" spc="-14" dirty="0">
                <a:latin typeface="Calibri"/>
                <a:cs typeface="Calibri"/>
              </a:rPr>
              <a:t> </a:t>
            </a:r>
            <a:r>
              <a:rPr lang="en-US" sz="1904" dirty="0">
                <a:latin typeface="Calibri"/>
                <a:cs typeface="Calibri"/>
              </a:rPr>
              <a:t>the</a:t>
            </a:r>
            <a:r>
              <a:rPr lang="en-US" sz="1904" spc="-18" dirty="0">
                <a:latin typeface="Calibri"/>
                <a:cs typeface="Calibri"/>
              </a:rPr>
              <a:t> </a:t>
            </a:r>
            <a:r>
              <a:rPr lang="en-US" sz="1904" dirty="0">
                <a:latin typeface="Calibri"/>
                <a:cs typeface="Calibri"/>
              </a:rPr>
              <a:t>Resource</a:t>
            </a:r>
            <a:r>
              <a:rPr lang="en-US" sz="1904" spc="18" dirty="0">
                <a:latin typeface="Calibri"/>
                <a:cs typeface="Calibri"/>
              </a:rPr>
              <a:t> </a:t>
            </a:r>
            <a:r>
              <a:rPr lang="en-US" sz="1904" spc="-9" dirty="0">
                <a:latin typeface="Calibri"/>
                <a:cs typeface="Calibri"/>
              </a:rPr>
              <a:t>Graph</a:t>
            </a:r>
            <a:endParaRPr lang="en-US" sz="1904" dirty="0">
              <a:latin typeface="Calibri"/>
              <a:cs typeface="Calibri"/>
            </a:endParaRPr>
          </a:p>
          <a:p>
            <a:pPr marL="697891" lvl="1" indent="-302880">
              <a:spcBef>
                <a:spcPts val="177"/>
              </a:spcBef>
              <a:buFont typeface="Arial"/>
              <a:buChar char="•"/>
              <a:tabLst>
                <a:tab pos="697891" algn="l"/>
                <a:tab pos="698467" algn="l"/>
              </a:tabLst>
            </a:pPr>
            <a:r>
              <a:rPr lang="en-US" sz="1904" dirty="0">
                <a:latin typeface="Calibri"/>
                <a:cs typeface="Calibri"/>
              </a:rPr>
              <a:t>Plan </a:t>
            </a:r>
            <a:r>
              <a:rPr lang="en-US" sz="1904" spc="-9" dirty="0">
                <a:latin typeface="Calibri"/>
                <a:cs typeface="Calibri"/>
              </a:rPr>
              <a:t>execution</a:t>
            </a:r>
            <a:endParaRPr lang="en-US" sz="1904" dirty="0">
              <a:latin typeface="Calibri"/>
              <a:cs typeface="Calibri"/>
            </a:endParaRPr>
          </a:p>
          <a:p>
            <a:pPr marL="697891" lvl="1" indent="-302880">
              <a:spcBef>
                <a:spcPts val="172"/>
              </a:spcBef>
              <a:buFont typeface="Arial"/>
              <a:buChar char="•"/>
              <a:tabLst>
                <a:tab pos="697891" algn="l"/>
                <a:tab pos="698467" algn="l"/>
              </a:tabLst>
            </a:pPr>
            <a:r>
              <a:rPr lang="en-US" sz="1904" dirty="0">
                <a:latin typeface="Calibri"/>
                <a:cs typeface="Calibri"/>
              </a:rPr>
              <a:t>Communication</a:t>
            </a:r>
            <a:r>
              <a:rPr lang="en-US" sz="1904" spc="-9" dirty="0">
                <a:latin typeface="Calibri"/>
                <a:cs typeface="Calibri"/>
              </a:rPr>
              <a:t> </a:t>
            </a:r>
            <a:r>
              <a:rPr lang="en-US" sz="1904" dirty="0">
                <a:latin typeface="Calibri"/>
                <a:cs typeface="Calibri"/>
              </a:rPr>
              <a:t>with</a:t>
            </a:r>
            <a:r>
              <a:rPr lang="en-US" sz="1904" spc="-36" dirty="0">
                <a:latin typeface="Calibri"/>
                <a:cs typeface="Calibri"/>
              </a:rPr>
              <a:t> </a:t>
            </a:r>
            <a:r>
              <a:rPr lang="en-US" sz="1904" spc="-9" dirty="0">
                <a:latin typeface="Calibri"/>
                <a:cs typeface="Calibri"/>
              </a:rPr>
              <a:t>plugins</a:t>
            </a:r>
            <a:endParaRPr lang="en-US" sz="1904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6614" y="3312740"/>
            <a:ext cx="4617143" cy="19299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Plugins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95BC0-3677-47F2-B2F0-304B94EF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4550" indent="-323610">
              <a:spcBef>
                <a:spcPts val="326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lang="en-US" sz="2222" dirty="0">
                <a:latin typeface="Calibri"/>
                <a:cs typeface="Calibri"/>
              </a:rPr>
              <a:t>Each</a:t>
            </a:r>
            <a:r>
              <a:rPr lang="en-US" sz="2222" spc="-18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plugin</a:t>
            </a:r>
            <a:r>
              <a:rPr lang="en-US" sz="2222" spc="-32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exposes</a:t>
            </a:r>
            <a:r>
              <a:rPr lang="en-US" sz="2222" spc="-27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an</a:t>
            </a:r>
            <a:r>
              <a:rPr lang="en-US" sz="2222" spc="9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implementation</a:t>
            </a:r>
            <a:r>
              <a:rPr lang="en-US" sz="2222" spc="-18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for</a:t>
            </a:r>
            <a:r>
              <a:rPr lang="en-US" sz="2222" spc="-41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a</a:t>
            </a:r>
            <a:r>
              <a:rPr lang="en-US" sz="2222" spc="-23" dirty="0">
                <a:latin typeface="Calibri"/>
                <a:cs typeface="Calibri"/>
              </a:rPr>
              <a:t> </a:t>
            </a:r>
            <a:r>
              <a:rPr lang="en-US" sz="2222" dirty="0">
                <a:latin typeface="Calibri"/>
                <a:cs typeface="Calibri"/>
              </a:rPr>
              <a:t>specific</a:t>
            </a:r>
            <a:r>
              <a:rPr lang="en-US" sz="2222" spc="-23" dirty="0">
                <a:latin typeface="Calibri"/>
                <a:cs typeface="Calibri"/>
              </a:rPr>
              <a:t> </a:t>
            </a:r>
            <a:r>
              <a:rPr lang="en-US" sz="2222" spc="-9" dirty="0">
                <a:latin typeface="Calibri"/>
                <a:cs typeface="Calibri"/>
              </a:rPr>
              <a:t>service</a:t>
            </a:r>
            <a:endParaRPr lang="en-US" sz="2222" dirty="0">
              <a:latin typeface="Calibri"/>
              <a:cs typeface="Calibri"/>
            </a:endParaRPr>
          </a:p>
          <a:p>
            <a:pPr marL="697891" lvl="1" indent="-302880">
              <a:spcBef>
                <a:spcPts val="199"/>
              </a:spcBef>
              <a:buFont typeface="Arial"/>
              <a:buChar char="•"/>
              <a:tabLst>
                <a:tab pos="697891" algn="l"/>
                <a:tab pos="698467" algn="l"/>
              </a:tabLst>
            </a:pPr>
            <a:r>
              <a:rPr lang="en-US" sz="1904" dirty="0">
                <a:latin typeface="Calibri"/>
                <a:cs typeface="Calibri"/>
              </a:rPr>
              <a:t>such</a:t>
            </a:r>
            <a:r>
              <a:rPr lang="en-US" sz="1904" spc="-14" dirty="0">
                <a:latin typeface="Calibri"/>
                <a:cs typeface="Calibri"/>
              </a:rPr>
              <a:t> </a:t>
            </a:r>
            <a:r>
              <a:rPr lang="en-US" sz="1904" dirty="0">
                <a:latin typeface="Calibri"/>
                <a:cs typeface="Calibri"/>
              </a:rPr>
              <a:t>as</a:t>
            </a:r>
            <a:r>
              <a:rPr lang="en-US" sz="1904" spc="-5" dirty="0">
                <a:latin typeface="Calibri"/>
                <a:cs typeface="Calibri"/>
              </a:rPr>
              <a:t> </a:t>
            </a:r>
            <a:r>
              <a:rPr lang="en-US" sz="1904" dirty="0">
                <a:latin typeface="Calibri"/>
                <a:cs typeface="Calibri"/>
              </a:rPr>
              <a:t>AWS, </a:t>
            </a:r>
            <a:r>
              <a:rPr lang="en-US" sz="1904" spc="-9" dirty="0">
                <a:latin typeface="Calibri"/>
                <a:cs typeface="Calibri"/>
              </a:rPr>
              <a:t>Azure</a:t>
            </a:r>
            <a:endParaRPr lang="en-US" sz="1904" dirty="0">
              <a:latin typeface="Calibri"/>
              <a:cs typeface="Calibri"/>
            </a:endParaRPr>
          </a:p>
          <a:p>
            <a:pPr marL="334550" indent="-323610">
              <a:spcBef>
                <a:spcPts val="508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lang="en-US" sz="2222" dirty="0">
                <a:latin typeface="Calibri"/>
                <a:cs typeface="Calibri"/>
              </a:rPr>
              <a:t>Plugin</a:t>
            </a:r>
            <a:r>
              <a:rPr lang="en-US" sz="2222" spc="-18" dirty="0">
                <a:latin typeface="Calibri"/>
                <a:cs typeface="Calibri"/>
              </a:rPr>
              <a:t> </a:t>
            </a:r>
            <a:r>
              <a:rPr lang="en-US" sz="2222" spc="-9" dirty="0">
                <a:latin typeface="Calibri"/>
                <a:cs typeface="Calibri"/>
              </a:rPr>
              <a:t>Locations</a:t>
            </a:r>
            <a:endParaRPr lang="en-US" sz="2222" dirty="0">
              <a:latin typeface="Calibri"/>
              <a:cs typeface="Calibri"/>
            </a:endParaRPr>
          </a:p>
          <a:p>
            <a:pPr marL="697891" lvl="1" indent="-302880">
              <a:spcBef>
                <a:spcPts val="185"/>
              </a:spcBef>
              <a:buFont typeface="Arial"/>
              <a:buChar char="•"/>
              <a:tabLst>
                <a:tab pos="697891" algn="l"/>
                <a:tab pos="698467" algn="l"/>
              </a:tabLst>
            </a:pPr>
            <a:r>
              <a:rPr lang="en-US" sz="1904" spc="-9" dirty="0">
                <a:latin typeface="Calibri"/>
                <a:cs typeface="Calibri"/>
              </a:rPr>
              <a:t>~/.</a:t>
            </a:r>
            <a:r>
              <a:rPr lang="en-US" sz="1904" spc="-9" dirty="0" err="1">
                <a:latin typeface="Calibri"/>
                <a:cs typeface="Calibri"/>
              </a:rPr>
              <a:t>terraform.d</a:t>
            </a:r>
            <a:r>
              <a:rPr lang="en-US" sz="1904" spc="-9" dirty="0">
                <a:latin typeface="Calibri"/>
                <a:cs typeface="Calibri"/>
              </a:rPr>
              <a:t>/plugins</a:t>
            </a:r>
            <a:endParaRPr lang="en-US" sz="1904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Terraform Syntax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1991975" y="6516688"/>
            <a:ext cx="2000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 spc="-25"/>
              <a:t>1</a:t>
            </a:r>
            <a:fld id="{81D60167-4931-47E6-BA6A-407CBD079E47}" type="slidenum">
              <a:rPr spc="-25" smtClean="0"/>
              <a:pPr marL="12700">
                <a:lnSpc>
                  <a:spcPts val="1100"/>
                </a:lnSpc>
              </a:pPr>
              <a:t>18</a:t>
            </a:fld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216799" y="1340587"/>
            <a:ext cx="5774309" cy="4636418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334550" indent="-323610">
              <a:spcBef>
                <a:spcPts val="621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Called</a:t>
            </a:r>
            <a:r>
              <a:rPr sz="2222" spc="-6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HashiCorp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Configuration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Language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(HCL)</a:t>
            </a:r>
            <a:endParaRPr sz="2222" dirty="0">
              <a:latin typeface="Calibri"/>
              <a:cs typeface="Calibri"/>
            </a:endParaRPr>
          </a:p>
          <a:p>
            <a:pPr marL="334550" indent="-323610">
              <a:spcBef>
                <a:spcPts val="535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Human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readable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as</a:t>
            </a:r>
            <a:r>
              <a:rPr sz="2222" spc="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well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as</a:t>
            </a:r>
            <a:r>
              <a:rPr sz="2222" spc="9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machine-friendly</a:t>
            </a:r>
            <a:endParaRPr lang="en-US" sz="2222" spc="-9" dirty="0">
              <a:latin typeface="Calibri"/>
              <a:cs typeface="Calibri"/>
            </a:endParaRP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# An AMI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variable "</a:t>
            </a:r>
            <a:r>
              <a:rPr lang="en-US" sz="2000" dirty="0" err="1">
                <a:solidFill>
                  <a:schemeClr val="bg2"/>
                </a:solidFill>
                <a:latin typeface="Calibri"/>
                <a:cs typeface="Calibri"/>
              </a:rPr>
              <a:t>ami</a:t>
            </a: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" {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description = "the AMI to use“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}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resource "</a:t>
            </a:r>
            <a:r>
              <a:rPr lang="en-US" sz="2000" dirty="0" err="1">
                <a:solidFill>
                  <a:schemeClr val="bg2"/>
                </a:solidFill>
                <a:latin typeface="Calibri"/>
                <a:cs typeface="Calibri"/>
              </a:rPr>
              <a:t>aws_instance</a:t>
            </a: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" "web" {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 err="1">
                <a:solidFill>
                  <a:schemeClr val="bg2"/>
                </a:solidFill>
                <a:latin typeface="Calibri"/>
                <a:cs typeface="Calibri"/>
              </a:rPr>
              <a:t>ami</a:t>
            </a: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  = "${</a:t>
            </a:r>
            <a:r>
              <a:rPr lang="en-US" sz="2000" dirty="0" err="1">
                <a:solidFill>
                  <a:schemeClr val="bg2"/>
                </a:solidFill>
                <a:latin typeface="Calibri"/>
                <a:cs typeface="Calibri"/>
              </a:rPr>
              <a:t>var.ami</a:t>
            </a: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}"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count = 2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connection {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user = "root"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}</a:t>
            </a:r>
          </a:p>
          <a:p>
            <a:pPr marL="395011" lvl="1">
              <a:spcBef>
                <a:spcPts val="254"/>
              </a:spcBef>
              <a:buClr>
                <a:srgbClr val="000000"/>
              </a:buClr>
              <a:buSzPct val="120000"/>
              <a:tabLst>
                <a:tab pos="697891" algn="l"/>
                <a:tab pos="698467" algn="l"/>
              </a:tabLst>
            </a:pPr>
            <a:r>
              <a:rPr lang="en-US" sz="2000" dirty="0">
                <a:solidFill>
                  <a:schemeClr val="bg2"/>
                </a:solidFill>
                <a:latin typeface="Calibri"/>
                <a:cs typeface="Calibri"/>
              </a:rPr>
              <a:t>}</a:t>
            </a:r>
            <a:endParaRPr sz="2222" dirty="0">
              <a:solidFill>
                <a:schemeClr val="bg2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FFE51E-B119-4643-8303-FBD5E598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reusable infrastructure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72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44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4"/>
              </a:spcBef>
            </a:pPr>
            <a:r>
              <a:rPr spc="-9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008" y="1627469"/>
            <a:ext cx="10455281" cy="366720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reusable infrastructure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2E8EB7-5A77-42ED-B94F-955B168D3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1991975" y="6516688"/>
            <a:ext cx="2000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 spc="-25"/>
              <a:t>1</a:t>
            </a:r>
            <a:fld id="{81D60167-4931-47E6-BA6A-407CBD079E47}" type="slidenum">
              <a:rPr spc="-25" smtClean="0"/>
              <a:pPr marL="12700">
                <a:lnSpc>
                  <a:spcPts val="1100"/>
                </a:lnSpc>
              </a:pPr>
              <a:t>20</a:t>
            </a:fld>
            <a:endParaRPr spc="-23" dirty="0"/>
          </a:p>
        </p:txBody>
      </p:sp>
      <p:sp>
        <p:nvSpPr>
          <p:cNvPr id="3" name="object 3"/>
          <p:cNvSpPr/>
          <p:nvPr/>
        </p:nvSpPr>
        <p:spPr>
          <a:xfrm>
            <a:off x="3389653" y="2332756"/>
            <a:ext cx="5413271" cy="521116"/>
          </a:xfrm>
          <a:custGeom>
            <a:avLst/>
            <a:gdLst/>
            <a:ahLst/>
            <a:cxnLst/>
            <a:rect l="l" t="t" r="r" b="b"/>
            <a:pathLst>
              <a:path w="5969634" h="574675">
                <a:moveTo>
                  <a:pt x="5873496" y="574548"/>
                </a:moveTo>
                <a:lnTo>
                  <a:pt x="96012" y="574548"/>
                </a:lnTo>
                <a:lnTo>
                  <a:pt x="58507" y="566832"/>
                </a:lnTo>
                <a:lnTo>
                  <a:pt x="28003" y="545973"/>
                </a:lnTo>
                <a:lnTo>
                  <a:pt x="7500" y="515397"/>
                </a:lnTo>
                <a:lnTo>
                  <a:pt x="0" y="478536"/>
                </a:lnTo>
                <a:lnTo>
                  <a:pt x="0" y="94487"/>
                </a:lnTo>
                <a:lnTo>
                  <a:pt x="7500" y="57864"/>
                </a:lnTo>
                <a:lnTo>
                  <a:pt x="28003" y="27812"/>
                </a:lnTo>
                <a:lnTo>
                  <a:pt x="58507" y="7477"/>
                </a:lnTo>
                <a:lnTo>
                  <a:pt x="96012" y="0"/>
                </a:lnTo>
                <a:lnTo>
                  <a:pt x="5873496" y="0"/>
                </a:lnTo>
                <a:lnTo>
                  <a:pt x="5911000" y="7477"/>
                </a:lnTo>
                <a:lnTo>
                  <a:pt x="5941504" y="27812"/>
                </a:lnTo>
                <a:lnTo>
                  <a:pt x="5962006" y="57864"/>
                </a:lnTo>
                <a:lnTo>
                  <a:pt x="5969507" y="94487"/>
                </a:lnTo>
                <a:lnTo>
                  <a:pt x="5969507" y="478536"/>
                </a:lnTo>
                <a:lnTo>
                  <a:pt x="5962006" y="515397"/>
                </a:lnTo>
                <a:lnTo>
                  <a:pt x="5941504" y="545973"/>
                </a:lnTo>
                <a:lnTo>
                  <a:pt x="5911000" y="566832"/>
                </a:lnTo>
                <a:lnTo>
                  <a:pt x="5873496" y="574548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3389653" y="2917327"/>
            <a:ext cx="5413271" cy="521116"/>
          </a:xfrm>
          <a:custGeom>
            <a:avLst/>
            <a:gdLst/>
            <a:ahLst/>
            <a:cxnLst/>
            <a:rect l="l" t="t" r="r" b="b"/>
            <a:pathLst>
              <a:path w="5969634" h="574675">
                <a:moveTo>
                  <a:pt x="5873496" y="574548"/>
                </a:moveTo>
                <a:lnTo>
                  <a:pt x="96012" y="574548"/>
                </a:lnTo>
                <a:lnTo>
                  <a:pt x="58507" y="567047"/>
                </a:lnTo>
                <a:lnTo>
                  <a:pt x="28003" y="546544"/>
                </a:lnTo>
                <a:lnTo>
                  <a:pt x="7500" y="516040"/>
                </a:lnTo>
                <a:lnTo>
                  <a:pt x="0" y="478536"/>
                </a:lnTo>
                <a:lnTo>
                  <a:pt x="0" y="96012"/>
                </a:lnTo>
                <a:lnTo>
                  <a:pt x="7500" y="58507"/>
                </a:lnTo>
                <a:lnTo>
                  <a:pt x="28003" y="28003"/>
                </a:lnTo>
                <a:lnTo>
                  <a:pt x="58507" y="7500"/>
                </a:lnTo>
                <a:lnTo>
                  <a:pt x="96012" y="0"/>
                </a:lnTo>
                <a:lnTo>
                  <a:pt x="5873496" y="0"/>
                </a:lnTo>
                <a:lnTo>
                  <a:pt x="5911000" y="7500"/>
                </a:lnTo>
                <a:lnTo>
                  <a:pt x="5941504" y="28003"/>
                </a:lnTo>
                <a:lnTo>
                  <a:pt x="5962006" y="58507"/>
                </a:lnTo>
                <a:lnTo>
                  <a:pt x="5969507" y="96012"/>
                </a:lnTo>
                <a:lnTo>
                  <a:pt x="5969507" y="478536"/>
                </a:lnTo>
                <a:lnTo>
                  <a:pt x="5962006" y="516040"/>
                </a:lnTo>
                <a:lnTo>
                  <a:pt x="5941504" y="546544"/>
                </a:lnTo>
                <a:lnTo>
                  <a:pt x="5911000" y="567047"/>
                </a:lnTo>
                <a:lnTo>
                  <a:pt x="5873496" y="574548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3389653" y="3501898"/>
            <a:ext cx="5413271" cy="521116"/>
          </a:xfrm>
          <a:custGeom>
            <a:avLst/>
            <a:gdLst/>
            <a:ahLst/>
            <a:cxnLst/>
            <a:rect l="l" t="t" r="r" b="b"/>
            <a:pathLst>
              <a:path w="5969634" h="574675">
                <a:moveTo>
                  <a:pt x="5873496" y="574548"/>
                </a:moveTo>
                <a:lnTo>
                  <a:pt x="96012" y="574548"/>
                </a:lnTo>
                <a:lnTo>
                  <a:pt x="58507" y="567070"/>
                </a:lnTo>
                <a:lnTo>
                  <a:pt x="28003" y="546735"/>
                </a:lnTo>
                <a:lnTo>
                  <a:pt x="7500" y="516683"/>
                </a:lnTo>
                <a:lnTo>
                  <a:pt x="0" y="480060"/>
                </a:lnTo>
                <a:lnTo>
                  <a:pt x="0" y="96012"/>
                </a:lnTo>
                <a:lnTo>
                  <a:pt x="7500" y="59150"/>
                </a:lnTo>
                <a:lnTo>
                  <a:pt x="28003" y="28575"/>
                </a:lnTo>
                <a:lnTo>
                  <a:pt x="58507" y="7715"/>
                </a:lnTo>
                <a:lnTo>
                  <a:pt x="96012" y="0"/>
                </a:lnTo>
                <a:lnTo>
                  <a:pt x="5873496" y="0"/>
                </a:lnTo>
                <a:lnTo>
                  <a:pt x="5911000" y="7715"/>
                </a:lnTo>
                <a:lnTo>
                  <a:pt x="5941504" y="28575"/>
                </a:lnTo>
                <a:lnTo>
                  <a:pt x="5962006" y="59150"/>
                </a:lnTo>
                <a:lnTo>
                  <a:pt x="5969507" y="96012"/>
                </a:lnTo>
                <a:lnTo>
                  <a:pt x="5969507" y="480060"/>
                </a:lnTo>
                <a:lnTo>
                  <a:pt x="5962006" y="516683"/>
                </a:lnTo>
                <a:lnTo>
                  <a:pt x="5941504" y="546735"/>
                </a:lnTo>
                <a:lnTo>
                  <a:pt x="5911000" y="567070"/>
                </a:lnTo>
                <a:lnTo>
                  <a:pt x="5873496" y="57454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3389653" y="4087851"/>
            <a:ext cx="5413271" cy="521116"/>
          </a:xfrm>
          <a:custGeom>
            <a:avLst/>
            <a:gdLst/>
            <a:ahLst/>
            <a:cxnLst/>
            <a:rect l="l" t="t" r="r" b="b"/>
            <a:pathLst>
              <a:path w="5969634" h="574675">
                <a:moveTo>
                  <a:pt x="5873496" y="574548"/>
                </a:moveTo>
                <a:lnTo>
                  <a:pt x="96012" y="574548"/>
                </a:lnTo>
                <a:lnTo>
                  <a:pt x="58507" y="567047"/>
                </a:lnTo>
                <a:lnTo>
                  <a:pt x="28003" y="546544"/>
                </a:lnTo>
                <a:lnTo>
                  <a:pt x="7500" y="516040"/>
                </a:lnTo>
                <a:lnTo>
                  <a:pt x="0" y="478536"/>
                </a:lnTo>
                <a:lnTo>
                  <a:pt x="0" y="96012"/>
                </a:lnTo>
                <a:lnTo>
                  <a:pt x="7500" y="58507"/>
                </a:lnTo>
                <a:lnTo>
                  <a:pt x="28003" y="28003"/>
                </a:lnTo>
                <a:lnTo>
                  <a:pt x="58507" y="7500"/>
                </a:lnTo>
                <a:lnTo>
                  <a:pt x="96012" y="0"/>
                </a:lnTo>
                <a:lnTo>
                  <a:pt x="5873496" y="0"/>
                </a:lnTo>
                <a:lnTo>
                  <a:pt x="5911000" y="7500"/>
                </a:lnTo>
                <a:lnTo>
                  <a:pt x="5941504" y="28003"/>
                </a:lnTo>
                <a:lnTo>
                  <a:pt x="5962006" y="58507"/>
                </a:lnTo>
                <a:lnTo>
                  <a:pt x="5969507" y="96012"/>
                </a:lnTo>
                <a:lnTo>
                  <a:pt x="5969507" y="478536"/>
                </a:lnTo>
                <a:lnTo>
                  <a:pt x="5962006" y="516040"/>
                </a:lnTo>
                <a:lnTo>
                  <a:pt x="5941504" y="546544"/>
                </a:lnTo>
                <a:lnTo>
                  <a:pt x="5911000" y="567047"/>
                </a:lnTo>
                <a:lnTo>
                  <a:pt x="5873496" y="57454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 txBox="1"/>
          <p:nvPr/>
        </p:nvSpPr>
        <p:spPr>
          <a:xfrm>
            <a:off x="3487304" y="2383425"/>
            <a:ext cx="2431682" cy="2040526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2222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2222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22" spc="-9" dirty="0">
                <a:solidFill>
                  <a:srgbClr val="FFFFFF"/>
                </a:solidFill>
                <a:latin typeface="Arial"/>
                <a:cs typeface="Arial"/>
              </a:rPr>
              <a:t>basics</a:t>
            </a:r>
            <a:endParaRPr sz="2222">
              <a:latin typeface="Arial"/>
              <a:cs typeface="Arial"/>
            </a:endParaRPr>
          </a:p>
          <a:p>
            <a:pPr marL="11516">
              <a:spcBef>
                <a:spcPts val="1936"/>
              </a:spcBef>
            </a:pPr>
            <a:r>
              <a:rPr sz="2222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2222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22" spc="-9" dirty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2222">
              <a:latin typeface="Arial"/>
              <a:cs typeface="Arial"/>
            </a:endParaRPr>
          </a:p>
          <a:p>
            <a:pPr marL="11516" marR="4607">
              <a:lnSpc>
                <a:spcPct val="172700"/>
              </a:lnSpc>
              <a:spcBef>
                <a:spcPts val="9"/>
              </a:spcBef>
            </a:pPr>
            <a:r>
              <a:rPr sz="2222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2222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22" spc="-9" dirty="0">
                <a:solidFill>
                  <a:srgbClr val="FFFFFF"/>
                </a:solidFill>
                <a:latin typeface="Arial"/>
                <a:cs typeface="Arial"/>
              </a:rPr>
              <a:t>outputs Versioned</a:t>
            </a:r>
            <a:r>
              <a:rPr sz="2222" spc="-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22" spc="-9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222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991975" y="6516688"/>
            <a:ext cx="2000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 spc="-25"/>
              <a:t>1</a:t>
            </a:r>
            <a:fld id="{81D60167-4931-47E6-BA6A-407CBD079E47}" type="slidenum">
              <a:rPr spc="-25" smtClean="0"/>
              <a:pPr marL="12700">
                <a:lnSpc>
                  <a:spcPts val="1100"/>
                </a:lnSpc>
              </a:pPr>
              <a:t>21</a:t>
            </a:fld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1432383" y="1233450"/>
            <a:ext cx="7548407" cy="3098278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L="334550" indent="-323610">
              <a:spcBef>
                <a:spcPts val="326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Any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set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Terraform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configuration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files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in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folder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is a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module.</a:t>
            </a:r>
            <a:endParaRPr sz="2222">
              <a:latin typeface="Calibri"/>
              <a:cs typeface="Calibri"/>
            </a:endParaRPr>
          </a:p>
          <a:p>
            <a:pPr marL="697891" lvl="1" indent="-302880">
              <a:spcBef>
                <a:spcPts val="199"/>
              </a:spcBef>
              <a:buFont typeface="Arial"/>
              <a:buChar char="•"/>
              <a:tabLst>
                <a:tab pos="697891" algn="l"/>
                <a:tab pos="698467" algn="l"/>
              </a:tabLst>
            </a:pPr>
            <a:r>
              <a:rPr sz="1904" dirty="0">
                <a:latin typeface="Calibri"/>
                <a:cs typeface="Calibri"/>
              </a:rPr>
              <a:t>$</a:t>
            </a:r>
            <a:r>
              <a:rPr sz="1904" spc="14" dirty="0">
                <a:latin typeface="Calibri"/>
                <a:cs typeface="Calibri"/>
              </a:rPr>
              <a:t> </a:t>
            </a:r>
            <a:r>
              <a:rPr sz="1904" dirty="0">
                <a:latin typeface="Calibri"/>
                <a:cs typeface="Calibri"/>
              </a:rPr>
              <a:t>tree</a:t>
            </a:r>
            <a:r>
              <a:rPr sz="1904" spc="41" dirty="0">
                <a:latin typeface="Calibri"/>
                <a:cs typeface="Calibri"/>
              </a:rPr>
              <a:t> </a:t>
            </a:r>
            <a:r>
              <a:rPr sz="1904" spc="-9" dirty="0">
                <a:latin typeface="Calibri"/>
                <a:cs typeface="Calibri"/>
              </a:rPr>
              <a:t>minimal-module/</a:t>
            </a:r>
            <a:endParaRPr sz="1904">
              <a:latin typeface="Calibri"/>
              <a:cs typeface="Calibri"/>
            </a:endParaRPr>
          </a:p>
          <a:p>
            <a:pPr marL="697891" lvl="1" indent="-302880">
              <a:spcBef>
                <a:spcPts val="163"/>
              </a:spcBef>
              <a:buFont typeface="Arial"/>
              <a:buChar char="•"/>
              <a:tabLst>
                <a:tab pos="697891" algn="l"/>
                <a:tab pos="698467" algn="l"/>
              </a:tabLst>
            </a:pPr>
            <a:r>
              <a:rPr sz="1904" dirty="0">
                <a:latin typeface="Calibri"/>
                <a:cs typeface="Calibri"/>
              </a:rPr>
              <a:t>.</a:t>
            </a:r>
            <a:endParaRPr sz="1904">
              <a:latin typeface="Calibri"/>
              <a:cs typeface="Calibri"/>
            </a:endParaRPr>
          </a:p>
          <a:p>
            <a:pPr marL="697891" lvl="1" indent="-302880">
              <a:spcBef>
                <a:spcPts val="195"/>
              </a:spcBef>
              <a:buChar char="•"/>
              <a:tabLst>
                <a:tab pos="697891" algn="l"/>
                <a:tab pos="698467" algn="l"/>
              </a:tabLst>
            </a:pPr>
            <a:r>
              <a:rPr sz="1904" dirty="0">
                <a:latin typeface="Arial"/>
                <a:cs typeface="Arial"/>
              </a:rPr>
              <a:t>├</a:t>
            </a:r>
            <a:r>
              <a:rPr sz="1904" dirty="0">
                <a:latin typeface="Calibri"/>
                <a:cs typeface="Calibri"/>
              </a:rPr>
              <a:t>──</a:t>
            </a:r>
            <a:r>
              <a:rPr sz="1904" spc="5" dirty="0">
                <a:latin typeface="Calibri"/>
                <a:cs typeface="Calibri"/>
              </a:rPr>
              <a:t> </a:t>
            </a:r>
            <a:r>
              <a:rPr sz="1904" spc="-9" dirty="0">
                <a:latin typeface="Calibri"/>
                <a:cs typeface="Calibri"/>
              </a:rPr>
              <a:t>README.md</a:t>
            </a:r>
            <a:endParaRPr sz="1904">
              <a:latin typeface="Calibri"/>
              <a:cs typeface="Calibri"/>
            </a:endParaRPr>
          </a:p>
          <a:p>
            <a:pPr marL="697891" lvl="1" indent="-302880">
              <a:spcBef>
                <a:spcPts val="177"/>
              </a:spcBef>
              <a:buChar char="•"/>
              <a:tabLst>
                <a:tab pos="697891" algn="l"/>
                <a:tab pos="698467" algn="l"/>
              </a:tabLst>
            </a:pPr>
            <a:r>
              <a:rPr sz="1904" dirty="0">
                <a:latin typeface="Arial"/>
                <a:cs typeface="Arial"/>
              </a:rPr>
              <a:t>├</a:t>
            </a:r>
            <a:r>
              <a:rPr sz="1904" dirty="0">
                <a:latin typeface="Calibri"/>
                <a:cs typeface="Calibri"/>
              </a:rPr>
              <a:t>──</a:t>
            </a:r>
            <a:r>
              <a:rPr sz="1904" spc="5" dirty="0">
                <a:latin typeface="Calibri"/>
                <a:cs typeface="Calibri"/>
              </a:rPr>
              <a:t> </a:t>
            </a:r>
            <a:r>
              <a:rPr sz="1904" spc="-9" dirty="0">
                <a:latin typeface="Calibri"/>
                <a:cs typeface="Calibri"/>
              </a:rPr>
              <a:t>main.tf</a:t>
            </a:r>
            <a:endParaRPr sz="1904">
              <a:latin typeface="Calibri"/>
              <a:cs typeface="Calibri"/>
            </a:endParaRPr>
          </a:p>
          <a:p>
            <a:pPr marL="697891" lvl="1" indent="-302880">
              <a:spcBef>
                <a:spcPts val="163"/>
              </a:spcBef>
              <a:buChar char="•"/>
              <a:tabLst>
                <a:tab pos="697891" algn="l"/>
                <a:tab pos="698467" algn="l"/>
              </a:tabLst>
            </a:pPr>
            <a:r>
              <a:rPr sz="1904" dirty="0">
                <a:latin typeface="Arial"/>
                <a:cs typeface="Arial"/>
              </a:rPr>
              <a:t>├</a:t>
            </a:r>
            <a:r>
              <a:rPr sz="1904" dirty="0">
                <a:latin typeface="Calibri"/>
                <a:cs typeface="Calibri"/>
              </a:rPr>
              <a:t>──</a:t>
            </a:r>
            <a:r>
              <a:rPr sz="1904" spc="5" dirty="0">
                <a:latin typeface="Calibri"/>
                <a:cs typeface="Calibri"/>
              </a:rPr>
              <a:t> </a:t>
            </a:r>
            <a:r>
              <a:rPr sz="1904" spc="-9" dirty="0">
                <a:latin typeface="Calibri"/>
                <a:cs typeface="Calibri"/>
              </a:rPr>
              <a:t>variables.tf</a:t>
            </a:r>
            <a:endParaRPr sz="1904">
              <a:latin typeface="Calibri"/>
              <a:cs typeface="Calibri"/>
            </a:endParaRPr>
          </a:p>
          <a:p>
            <a:pPr marL="697891" lvl="1" indent="-302880">
              <a:spcBef>
                <a:spcPts val="177"/>
              </a:spcBef>
              <a:buChar char="•"/>
              <a:tabLst>
                <a:tab pos="697891" algn="l"/>
                <a:tab pos="698467" algn="l"/>
              </a:tabLst>
            </a:pPr>
            <a:r>
              <a:rPr sz="1904" dirty="0">
                <a:latin typeface="Arial"/>
                <a:cs typeface="Arial"/>
              </a:rPr>
              <a:t>├</a:t>
            </a:r>
            <a:r>
              <a:rPr sz="1904" dirty="0">
                <a:latin typeface="Calibri"/>
                <a:cs typeface="Calibri"/>
              </a:rPr>
              <a:t>──</a:t>
            </a:r>
            <a:r>
              <a:rPr sz="1904" spc="5" dirty="0">
                <a:latin typeface="Calibri"/>
                <a:cs typeface="Calibri"/>
              </a:rPr>
              <a:t> </a:t>
            </a:r>
            <a:r>
              <a:rPr sz="1904" spc="-9" dirty="0">
                <a:latin typeface="Calibri"/>
                <a:cs typeface="Calibri"/>
              </a:rPr>
              <a:t>outputs.tf</a:t>
            </a:r>
            <a:endParaRPr sz="1904">
              <a:latin typeface="Calibri"/>
              <a:cs typeface="Calibri"/>
            </a:endParaRPr>
          </a:p>
          <a:p>
            <a:pPr lvl="1">
              <a:spcBef>
                <a:spcPts val="41"/>
              </a:spcBef>
              <a:buFont typeface="Arial"/>
              <a:buChar char="•"/>
            </a:pPr>
            <a:endParaRPr sz="2992">
              <a:latin typeface="Calibri"/>
              <a:cs typeface="Calibri"/>
            </a:endParaRPr>
          </a:p>
          <a:p>
            <a:pPr marL="334550" indent="-323610"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A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module</a:t>
            </a:r>
            <a:r>
              <a:rPr sz="2222" spc="-41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can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call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other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modules</a:t>
            </a:r>
            <a:endParaRPr sz="2222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5BA8-E651-420C-A866-45279631C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710" y="1788236"/>
            <a:ext cx="5368436" cy="40767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Child Module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991975" y="6516688"/>
            <a:ext cx="2000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 spc="-25"/>
              <a:t>1</a:t>
            </a:r>
            <a:fld id="{81D60167-4931-47E6-BA6A-407CBD079E47}" type="slidenum">
              <a:rPr spc="-25" smtClean="0"/>
              <a:pPr marL="12700">
                <a:lnSpc>
                  <a:spcPts val="1100"/>
                </a:lnSpc>
              </a:pPr>
              <a:t>22</a:t>
            </a:fld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385247" y="1388071"/>
            <a:ext cx="3220553" cy="1575708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10940">
              <a:spcBef>
                <a:spcPts val="621"/>
              </a:spcBef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module</a:t>
            </a:r>
            <a:r>
              <a:rPr sz="2222" spc="-50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"servers"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spc="-45" dirty="0">
                <a:latin typeface="Calibri"/>
                <a:cs typeface="Calibri"/>
              </a:rPr>
              <a:t>{</a:t>
            </a:r>
            <a:endParaRPr sz="2222" dirty="0">
              <a:latin typeface="Calibri"/>
              <a:cs typeface="Calibri"/>
            </a:endParaRPr>
          </a:p>
          <a:p>
            <a:pPr marL="10941">
              <a:spcBef>
                <a:spcPts val="530"/>
              </a:spcBef>
              <a:tabLst>
                <a:tab pos="462958" algn="l"/>
                <a:tab pos="463533" algn="l"/>
              </a:tabLst>
            </a:pPr>
            <a:r>
              <a:rPr sz="2222" dirty="0">
                <a:latin typeface="Calibri"/>
                <a:cs typeface="Calibri"/>
              </a:rPr>
              <a:t>source</a:t>
            </a:r>
            <a:r>
              <a:rPr sz="2222" spc="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=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"./app-cluster"</a:t>
            </a:r>
            <a:endParaRPr sz="3038" dirty="0">
              <a:latin typeface="Calibri"/>
              <a:cs typeface="Calibri"/>
            </a:endParaRPr>
          </a:p>
          <a:p>
            <a:pPr marL="10941">
              <a:tabLst>
                <a:tab pos="462958" algn="l"/>
                <a:tab pos="463533" algn="l"/>
              </a:tabLst>
            </a:pPr>
            <a:r>
              <a:rPr sz="2222" dirty="0">
                <a:latin typeface="Calibri"/>
                <a:cs typeface="Calibri"/>
              </a:rPr>
              <a:t>servers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=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spc="-45" dirty="0">
                <a:latin typeface="Calibri"/>
                <a:cs typeface="Calibri"/>
              </a:rPr>
              <a:t>5</a:t>
            </a:r>
            <a:endParaRPr sz="2222" dirty="0">
              <a:latin typeface="Calibri"/>
              <a:cs typeface="Calibri"/>
            </a:endParaRPr>
          </a:p>
          <a:p>
            <a:pPr marL="10940">
              <a:spcBef>
                <a:spcPts val="535"/>
              </a:spcBef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inputs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991975" y="6516688"/>
            <a:ext cx="2000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 spc="-25"/>
              <a:t>1</a:t>
            </a:r>
            <a:fld id="{81D60167-4931-47E6-BA6A-407CBD079E47}" type="slidenum">
              <a:rPr spc="-25" smtClean="0"/>
              <a:pPr marL="12700">
                <a:lnSpc>
                  <a:spcPts val="1100"/>
                </a:lnSpc>
              </a:pPr>
              <a:t>23</a:t>
            </a:fld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370500" y="1181593"/>
            <a:ext cx="4448199" cy="3360684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334550" indent="-323610">
              <a:spcBef>
                <a:spcPts val="621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Parameters</a:t>
            </a:r>
            <a:r>
              <a:rPr sz="2222" spc="-5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for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Terraform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module</a:t>
            </a:r>
            <a:endParaRPr sz="2222" dirty="0">
              <a:latin typeface="Calibri"/>
              <a:cs typeface="Calibri"/>
            </a:endParaRPr>
          </a:p>
          <a:p>
            <a:pPr marL="334550" indent="-323610">
              <a:spcBef>
                <a:spcPts val="530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Like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function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arguments</a:t>
            </a:r>
            <a:endParaRPr sz="2222" dirty="0">
              <a:latin typeface="Calibri"/>
              <a:cs typeface="Calibri"/>
            </a:endParaRPr>
          </a:p>
          <a:p>
            <a:pPr marL="395011" lvl="1">
              <a:spcBef>
                <a:spcPts val="199"/>
              </a:spcBef>
              <a:buClr>
                <a:srgbClr val="000000"/>
              </a:buClr>
              <a:tabLst>
                <a:tab pos="697891" algn="l"/>
                <a:tab pos="698467" algn="l"/>
              </a:tabLst>
            </a:pP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variable</a:t>
            </a:r>
            <a:r>
              <a:rPr sz="1904" spc="-9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"image_id"</a:t>
            </a:r>
            <a:r>
              <a:rPr sz="1904" spc="5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spc="-45" dirty="0">
                <a:solidFill>
                  <a:srgbClr val="0070BF"/>
                </a:solidFill>
                <a:latin typeface="Calibri"/>
                <a:cs typeface="Calibri"/>
              </a:rPr>
              <a:t>{</a:t>
            </a:r>
            <a:endParaRPr sz="1904" dirty="0">
              <a:latin typeface="Calibri"/>
              <a:cs typeface="Calibri"/>
            </a:endParaRPr>
          </a:p>
          <a:p>
            <a:pPr marL="395011" lvl="1">
              <a:spcBef>
                <a:spcPts val="163"/>
              </a:spcBef>
              <a:buClr>
                <a:srgbClr val="000000"/>
              </a:buClr>
              <a:tabLst>
                <a:tab pos="807296" algn="l"/>
                <a:tab pos="807873" algn="l"/>
              </a:tabLst>
            </a:pP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type =</a:t>
            </a:r>
            <a:r>
              <a:rPr sz="1904" spc="5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spc="-9" dirty="0">
                <a:solidFill>
                  <a:srgbClr val="0070BF"/>
                </a:solidFill>
                <a:latin typeface="Calibri"/>
                <a:cs typeface="Calibri"/>
              </a:rPr>
              <a:t>string</a:t>
            </a:r>
            <a:endParaRPr sz="1904" dirty="0">
              <a:latin typeface="Calibri"/>
              <a:cs typeface="Calibri"/>
            </a:endParaRPr>
          </a:p>
          <a:p>
            <a:pPr marL="395011" lvl="1">
              <a:spcBef>
                <a:spcPts val="172"/>
              </a:spcBef>
              <a:buClr>
                <a:srgbClr val="000000"/>
              </a:buClr>
              <a:tabLst>
                <a:tab pos="697891" algn="l"/>
                <a:tab pos="698467" algn="l"/>
              </a:tabLst>
            </a:pP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}</a:t>
            </a:r>
            <a:endParaRPr sz="1904" dirty="0">
              <a:latin typeface="Calibri"/>
              <a:cs typeface="Calibri"/>
            </a:endParaRPr>
          </a:p>
          <a:p>
            <a:pPr lvl="1">
              <a:spcBef>
                <a:spcPts val="32"/>
              </a:spcBef>
              <a:buFont typeface="Arial"/>
              <a:buChar char="•"/>
            </a:pPr>
            <a:endParaRPr sz="2131" dirty="0">
              <a:latin typeface="Calibri"/>
              <a:cs typeface="Calibri"/>
            </a:endParaRPr>
          </a:p>
          <a:p>
            <a:pPr marL="395011" lvl="1">
              <a:spcBef>
                <a:spcPts val="5"/>
              </a:spcBef>
              <a:buClr>
                <a:srgbClr val="000000"/>
              </a:buClr>
              <a:tabLst>
                <a:tab pos="697891" algn="l"/>
                <a:tab pos="698467" algn="l"/>
              </a:tabLst>
            </a:pP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variable</a:t>
            </a:r>
            <a:r>
              <a:rPr sz="1904" spc="-23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"availability_zone_names"</a:t>
            </a:r>
            <a:r>
              <a:rPr sz="1904" spc="14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spc="-45" dirty="0">
                <a:solidFill>
                  <a:srgbClr val="0070BF"/>
                </a:solidFill>
                <a:latin typeface="Calibri"/>
                <a:cs typeface="Calibri"/>
              </a:rPr>
              <a:t>{</a:t>
            </a:r>
            <a:endParaRPr sz="1904" dirty="0">
              <a:latin typeface="Calibri"/>
              <a:cs typeface="Calibri"/>
            </a:endParaRPr>
          </a:p>
          <a:p>
            <a:pPr marL="395011" lvl="1">
              <a:spcBef>
                <a:spcPts val="172"/>
              </a:spcBef>
              <a:buClr>
                <a:srgbClr val="000000"/>
              </a:buClr>
              <a:tabLst>
                <a:tab pos="807296" algn="l"/>
                <a:tab pos="807873" algn="l"/>
                <a:tab pos="1462578" algn="l"/>
              </a:tabLst>
            </a:pPr>
            <a:r>
              <a:rPr sz="1904" spc="-18" dirty="0">
                <a:solidFill>
                  <a:srgbClr val="0070BF"/>
                </a:solidFill>
                <a:latin typeface="Calibri"/>
                <a:cs typeface="Calibri"/>
              </a:rPr>
              <a:t>type</a:t>
            </a: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	=</a:t>
            </a:r>
            <a:r>
              <a:rPr sz="1904" spc="-9" dirty="0">
                <a:solidFill>
                  <a:srgbClr val="0070BF"/>
                </a:solidFill>
                <a:latin typeface="Calibri"/>
                <a:cs typeface="Calibri"/>
              </a:rPr>
              <a:t> list(string)</a:t>
            </a:r>
            <a:endParaRPr sz="1904" dirty="0">
              <a:latin typeface="Calibri"/>
              <a:cs typeface="Calibri"/>
            </a:endParaRPr>
          </a:p>
          <a:p>
            <a:pPr marL="395011" lvl="1">
              <a:spcBef>
                <a:spcPts val="172"/>
              </a:spcBef>
              <a:buClr>
                <a:srgbClr val="000000"/>
              </a:buClr>
              <a:tabLst>
                <a:tab pos="807296" algn="l"/>
                <a:tab pos="807873" algn="l"/>
              </a:tabLst>
            </a:pP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default</a:t>
            </a:r>
            <a:r>
              <a:rPr sz="1904" spc="18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= </a:t>
            </a:r>
            <a:r>
              <a:rPr sz="1904" spc="-9" dirty="0">
                <a:solidFill>
                  <a:srgbClr val="0070BF"/>
                </a:solidFill>
                <a:latin typeface="Calibri"/>
                <a:cs typeface="Calibri"/>
              </a:rPr>
              <a:t>["us-</a:t>
            </a: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west-</a:t>
            </a:r>
            <a:r>
              <a:rPr sz="1904" spc="-18" dirty="0">
                <a:solidFill>
                  <a:srgbClr val="0070BF"/>
                </a:solidFill>
                <a:latin typeface="Calibri"/>
                <a:cs typeface="Calibri"/>
              </a:rPr>
              <a:t>1a"]</a:t>
            </a:r>
            <a:endParaRPr sz="1904" dirty="0">
              <a:latin typeface="Calibri"/>
              <a:cs typeface="Calibri"/>
            </a:endParaRPr>
          </a:p>
          <a:p>
            <a:pPr marL="395011" lvl="1">
              <a:spcBef>
                <a:spcPts val="177"/>
              </a:spcBef>
              <a:buClr>
                <a:srgbClr val="000000"/>
              </a:buClr>
              <a:tabLst>
                <a:tab pos="697891" algn="l"/>
                <a:tab pos="698467" algn="l"/>
              </a:tabLst>
            </a:pP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}</a:t>
            </a:r>
            <a:endParaRPr sz="190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Input Variable Values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991975" y="6516688"/>
            <a:ext cx="2000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 spc="-25"/>
              <a:t>1</a:t>
            </a:r>
            <a:fld id="{81D60167-4931-47E6-BA6A-407CBD079E47}" type="slidenum">
              <a:rPr spc="-25" smtClean="0"/>
              <a:pPr marL="12700">
                <a:lnSpc>
                  <a:spcPts val="1100"/>
                </a:lnSpc>
              </a:pPr>
              <a:t>24</a:t>
            </a:fld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591725" y="1675613"/>
            <a:ext cx="4617490" cy="2382415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334550" indent="-323610">
              <a:spcBef>
                <a:spcPts val="100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spc="-9" dirty="0">
                <a:latin typeface="Calibri"/>
                <a:cs typeface="Calibri"/>
              </a:rPr>
              <a:t>var.&lt;NAME&gt;</a:t>
            </a:r>
            <a:endParaRPr sz="2222" dirty="0">
              <a:latin typeface="Calibri"/>
              <a:cs typeface="Calibri"/>
            </a:endParaRPr>
          </a:p>
          <a:p>
            <a:pPr>
              <a:spcBef>
                <a:spcPts val="23"/>
              </a:spcBef>
              <a:buFont typeface="Arial"/>
              <a:buChar char="•"/>
            </a:pPr>
            <a:endParaRPr sz="3038" dirty="0">
              <a:latin typeface="Calibri"/>
              <a:cs typeface="Calibri"/>
            </a:endParaRPr>
          </a:p>
          <a:p>
            <a:pPr marL="10940">
              <a:buClr>
                <a:srgbClr val="000000"/>
              </a:buClr>
              <a:tabLst>
                <a:tab pos="334550" algn="l"/>
                <a:tab pos="335126" algn="l"/>
              </a:tabLst>
            </a:pPr>
            <a:r>
              <a:rPr sz="2222" dirty="0">
                <a:solidFill>
                  <a:srgbClr val="0070BF"/>
                </a:solidFill>
                <a:latin typeface="Calibri"/>
                <a:cs typeface="Calibri"/>
              </a:rPr>
              <a:t>resource</a:t>
            </a:r>
            <a:r>
              <a:rPr sz="2222" spc="-32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222" dirty="0">
                <a:solidFill>
                  <a:srgbClr val="0070BF"/>
                </a:solidFill>
                <a:latin typeface="Calibri"/>
                <a:cs typeface="Calibri"/>
              </a:rPr>
              <a:t>"aws_instance"</a:t>
            </a:r>
            <a:r>
              <a:rPr sz="2222" spc="-36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222" dirty="0">
                <a:solidFill>
                  <a:srgbClr val="0070BF"/>
                </a:solidFill>
                <a:latin typeface="Calibri"/>
                <a:cs typeface="Calibri"/>
              </a:rPr>
              <a:t>"example"</a:t>
            </a:r>
            <a:r>
              <a:rPr sz="2222" spc="-54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222" spc="-45" dirty="0">
                <a:solidFill>
                  <a:srgbClr val="0070BF"/>
                </a:solidFill>
                <a:latin typeface="Calibri"/>
                <a:cs typeface="Calibri"/>
              </a:rPr>
              <a:t>{</a:t>
            </a:r>
            <a:endParaRPr sz="2222" dirty="0">
              <a:latin typeface="Calibri"/>
              <a:cs typeface="Calibri"/>
            </a:endParaRPr>
          </a:p>
          <a:p>
            <a:pPr marL="10941">
              <a:spcBef>
                <a:spcPts val="535"/>
              </a:spcBef>
              <a:buClr>
                <a:srgbClr val="000000"/>
              </a:buClr>
              <a:tabLst>
                <a:tab pos="462958" algn="l"/>
                <a:tab pos="463533" algn="l"/>
              </a:tabLst>
            </a:pPr>
            <a:r>
              <a:rPr sz="2222" dirty="0">
                <a:solidFill>
                  <a:srgbClr val="0070BF"/>
                </a:solidFill>
                <a:latin typeface="Calibri"/>
                <a:cs typeface="Calibri"/>
              </a:rPr>
              <a:t>instance_type</a:t>
            </a:r>
            <a:r>
              <a:rPr sz="2222" spc="-23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222" dirty="0">
                <a:solidFill>
                  <a:srgbClr val="0070BF"/>
                </a:solidFill>
                <a:latin typeface="Calibri"/>
                <a:cs typeface="Calibri"/>
              </a:rPr>
              <a:t>=</a:t>
            </a:r>
            <a:r>
              <a:rPr sz="2222" spc="-36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222" spc="-9" dirty="0">
                <a:solidFill>
                  <a:srgbClr val="0070BF"/>
                </a:solidFill>
                <a:latin typeface="Calibri"/>
                <a:cs typeface="Calibri"/>
              </a:rPr>
              <a:t>"t2.micro"</a:t>
            </a:r>
            <a:endParaRPr sz="2222" dirty="0">
              <a:latin typeface="Calibri"/>
              <a:cs typeface="Calibri"/>
            </a:endParaRPr>
          </a:p>
          <a:p>
            <a:pPr marL="10941">
              <a:spcBef>
                <a:spcPts val="530"/>
              </a:spcBef>
              <a:buClr>
                <a:srgbClr val="000000"/>
              </a:buClr>
              <a:tabLst>
                <a:tab pos="462958" algn="l"/>
                <a:tab pos="463533" algn="l"/>
                <a:tab pos="1596167" algn="l"/>
              </a:tabLst>
            </a:pPr>
            <a:r>
              <a:rPr sz="2222" spc="-23" dirty="0">
                <a:solidFill>
                  <a:srgbClr val="0070BF"/>
                </a:solidFill>
                <a:latin typeface="Calibri"/>
                <a:cs typeface="Calibri"/>
              </a:rPr>
              <a:t>ami</a:t>
            </a:r>
            <a:r>
              <a:rPr sz="2222" dirty="0">
                <a:solidFill>
                  <a:srgbClr val="0070BF"/>
                </a:solidFill>
                <a:latin typeface="Calibri"/>
                <a:cs typeface="Calibri"/>
              </a:rPr>
              <a:t>	=</a:t>
            </a:r>
            <a:r>
              <a:rPr sz="2222" spc="5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2222" spc="-9" dirty="0">
                <a:solidFill>
                  <a:srgbClr val="0070BF"/>
                </a:solidFill>
                <a:latin typeface="Calibri"/>
                <a:cs typeface="Calibri"/>
              </a:rPr>
              <a:t>var.image_id</a:t>
            </a:r>
            <a:endParaRPr sz="2222" dirty="0">
              <a:latin typeface="Calibri"/>
              <a:cs typeface="Calibri"/>
            </a:endParaRPr>
          </a:p>
          <a:p>
            <a:pPr marL="10940">
              <a:spcBef>
                <a:spcPts val="535"/>
              </a:spcBef>
              <a:buClr>
                <a:srgbClr val="000000"/>
              </a:buClr>
              <a:tabLst>
                <a:tab pos="334550" algn="l"/>
                <a:tab pos="335126" algn="l"/>
              </a:tabLst>
            </a:pPr>
            <a:r>
              <a:rPr sz="2222" dirty="0">
                <a:solidFill>
                  <a:srgbClr val="0070BF"/>
                </a:solidFill>
                <a:latin typeface="Calibri"/>
                <a:cs typeface="Calibri"/>
              </a:rPr>
              <a:t>}</a:t>
            </a:r>
            <a:endParaRPr sz="2222" dirty="0">
              <a:latin typeface="Calibri"/>
              <a:cs typeface="Calibri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71AC571-265A-4501-A311-7B9AEC00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08" y="3273326"/>
            <a:ext cx="7639668" cy="23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Definitions (.tfvars) Files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991975" y="6516688"/>
            <a:ext cx="2000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 spc="-25"/>
              <a:t>1</a:t>
            </a:r>
            <a:fld id="{81D60167-4931-47E6-BA6A-407CBD079E47}" type="slidenum">
              <a:rPr spc="-25" smtClean="0"/>
              <a:pPr marL="12700">
                <a:lnSpc>
                  <a:spcPts val="1100"/>
                </a:lnSpc>
              </a:pPr>
              <a:t>25</a:t>
            </a:fld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458990" y="1542778"/>
            <a:ext cx="8525571" cy="1391470"/>
          </a:xfrm>
          <a:prstGeom prst="rect">
            <a:avLst/>
          </a:prstGeom>
        </p:spPr>
        <p:txBody>
          <a:bodyPr vert="horz" wrap="square" lIns="0" tIns="50672" rIns="0" bIns="0" rtlCol="0">
            <a:spAutoFit/>
          </a:bodyPr>
          <a:lstStyle/>
          <a:p>
            <a:pPr marL="334550" marR="4607" indent="-323610">
              <a:lnSpc>
                <a:spcPts val="2403"/>
              </a:lnSpc>
              <a:spcBef>
                <a:spcPts val="399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To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set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lots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variables,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it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is</a:t>
            </a:r>
            <a:r>
              <a:rPr sz="2222" spc="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more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convenient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to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specify</a:t>
            </a:r>
            <a:r>
              <a:rPr sz="2222" spc="-41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their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values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in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spc="-45" dirty="0">
                <a:latin typeface="Calibri"/>
                <a:cs typeface="Calibri"/>
              </a:rPr>
              <a:t>a </a:t>
            </a:r>
            <a:r>
              <a:rPr sz="2222" dirty="0">
                <a:latin typeface="Calibri"/>
                <a:cs typeface="Calibri"/>
              </a:rPr>
              <a:t>variable</a:t>
            </a:r>
            <a:r>
              <a:rPr sz="2222" spc="-50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definitions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spc="-18" dirty="0">
                <a:latin typeface="Calibri"/>
                <a:cs typeface="Calibri"/>
              </a:rPr>
              <a:t>file</a:t>
            </a:r>
            <a:endParaRPr sz="2222" dirty="0">
              <a:latin typeface="Calibri"/>
              <a:cs typeface="Calibri"/>
            </a:endParaRPr>
          </a:p>
          <a:p>
            <a:pPr marL="334550" indent="-323610">
              <a:spcBef>
                <a:spcPts val="499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And then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specify</a:t>
            </a:r>
            <a:r>
              <a:rPr sz="2222" spc="-41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that</a:t>
            </a:r>
            <a:r>
              <a:rPr sz="2222" spc="-14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file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on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the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command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line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with</a:t>
            </a:r>
            <a:r>
              <a:rPr sz="2222" spc="-18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-var-</a:t>
            </a:r>
            <a:r>
              <a:rPr sz="2222" spc="-18" dirty="0">
                <a:latin typeface="Calibri"/>
                <a:cs typeface="Calibri"/>
              </a:rPr>
              <a:t>file</a:t>
            </a:r>
            <a:endParaRPr sz="2222" dirty="0">
              <a:latin typeface="Calibri"/>
              <a:cs typeface="Calibri"/>
            </a:endParaRPr>
          </a:p>
          <a:p>
            <a:pPr marL="395011" lvl="1">
              <a:spcBef>
                <a:spcPts val="185"/>
              </a:spcBef>
              <a:buClr>
                <a:srgbClr val="000000"/>
              </a:buClr>
              <a:tabLst>
                <a:tab pos="697891" algn="l"/>
                <a:tab pos="698467" algn="l"/>
              </a:tabLst>
            </a:pPr>
            <a:r>
              <a:rPr sz="1904" dirty="0">
                <a:solidFill>
                  <a:srgbClr val="006FC0"/>
                </a:solidFill>
                <a:latin typeface="Calibri"/>
                <a:cs typeface="Calibri"/>
              </a:rPr>
              <a:t>terraform</a:t>
            </a:r>
            <a:r>
              <a:rPr sz="1904" spc="-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006FC0"/>
                </a:solidFill>
                <a:latin typeface="Calibri"/>
                <a:cs typeface="Calibri"/>
              </a:rPr>
              <a:t>apply</a:t>
            </a:r>
            <a:r>
              <a:rPr sz="1904" spc="-9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006FC0"/>
                </a:solidFill>
                <a:latin typeface="Calibri"/>
                <a:cs typeface="Calibri"/>
              </a:rPr>
              <a:t>-var-</a:t>
            </a:r>
            <a:r>
              <a:rPr sz="1904" spc="-9" dirty="0">
                <a:solidFill>
                  <a:srgbClr val="006FC0"/>
                </a:solidFill>
                <a:latin typeface="Calibri"/>
                <a:cs typeface="Calibri"/>
              </a:rPr>
              <a:t>file="testing.tfvars"</a:t>
            </a:r>
            <a:endParaRPr sz="190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outputs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1991975" y="6516688"/>
            <a:ext cx="20002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5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 spc="-25"/>
              <a:t>1</a:t>
            </a:r>
            <a:fld id="{81D60167-4931-47E6-BA6A-407CBD079E47}" type="slidenum">
              <a:rPr spc="-25" smtClean="0"/>
              <a:pPr marL="12700">
                <a:lnSpc>
                  <a:spcPts val="1100"/>
                </a:lnSpc>
              </a:pPr>
              <a:t>26</a:t>
            </a:fld>
            <a:endParaRPr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483403" y="1572684"/>
            <a:ext cx="5507705" cy="1339848"/>
          </a:xfrm>
          <a:prstGeom prst="rect">
            <a:avLst/>
          </a:prstGeom>
        </p:spPr>
        <p:txBody>
          <a:bodyPr vert="horz" wrap="square" lIns="0" tIns="41459" rIns="0" bIns="0" rtlCol="0">
            <a:spAutoFit/>
          </a:bodyPr>
          <a:lstStyle/>
          <a:p>
            <a:pPr marL="334550" indent="-323610">
              <a:spcBef>
                <a:spcPts val="326"/>
              </a:spcBef>
              <a:buFont typeface="Arial"/>
              <a:buChar char="•"/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Like</a:t>
            </a:r>
            <a:r>
              <a:rPr sz="2222" spc="-36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the</a:t>
            </a:r>
            <a:r>
              <a:rPr sz="2222" spc="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return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values</a:t>
            </a:r>
            <a:r>
              <a:rPr sz="2222" spc="-32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of</a:t>
            </a:r>
            <a:r>
              <a:rPr sz="2222" spc="-41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a</a:t>
            </a:r>
            <a:r>
              <a:rPr sz="2222" spc="-5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Terraform</a:t>
            </a:r>
            <a:r>
              <a:rPr sz="2222" spc="-23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module</a:t>
            </a:r>
            <a:endParaRPr sz="2222" dirty="0">
              <a:latin typeface="Calibri"/>
              <a:cs typeface="Calibri"/>
            </a:endParaRPr>
          </a:p>
          <a:p>
            <a:pPr marL="395011" lvl="1">
              <a:spcBef>
                <a:spcPts val="199"/>
              </a:spcBef>
              <a:buClr>
                <a:srgbClr val="000000"/>
              </a:buClr>
              <a:tabLst>
                <a:tab pos="697891" algn="l"/>
                <a:tab pos="698467" algn="l"/>
              </a:tabLst>
            </a:pP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output</a:t>
            </a:r>
            <a:r>
              <a:rPr sz="1904" spc="-36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"instance_ip_addr"</a:t>
            </a:r>
            <a:r>
              <a:rPr sz="1904" spc="27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spc="-45" dirty="0">
                <a:solidFill>
                  <a:srgbClr val="0070BF"/>
                </a:solidFill>
                <a:latin typeface="Calibri"/>
                <a:cs typeface="Calibri"/>
              </a:rPr>
              <a:t>{</a:t>
            </a:r>
            <a:endParaRPr sz="1904" dirty="0">
              <a:latin typeface="Calibri"/>
              <a:cs typeface="Calibri"/>
            </a:endParaRPr>
          </a:p>
          <a:p>
            <a:pPr marL="395011" lvl="1">
              <a:spcBef>
                <a:spcPts val="163"/>
              </a:spcBef>
              <a:buClr>
                <a:srgbClr val="000000"/>
              </a:buClr>
              <a:tabLst>
                <a:tab pos="807296" algn="l"/>
                <a:tab pos="807873" algn="l"/>
              </a:tabLst>
            </a:pP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value</a:t>
            </a:r>
            <a:r>
              <a:rPr sz="1904" spc="-18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=</a:t>
            </a:r>
            <a:r>
              <a:rPr sz="1904" spc="9" dirty="0">
                <a:solidFill>
                  <a:srgbClr val="0070BF"/>
                </a:solidFill>
                <a:latin typeface="Calibri"/>
                <a:cs typeface="Calibri"/>
              </a:rPr>
              <a:t> </a:t>
            </a:r>
            <a:r>
              <a:rPr sz="1904" spc="-9" dirty="0">
                <a:solidFill>
                  <a:srgbClr val="0070BF"/>
                </a:solidFill>
                <a:latin typeface="Calibri"/>
                <a:cs typeface="Calibri"/>
              </a:rPr>
              <a:t>aws_instance.server.private_ip</a:t>
            </a:r>
            <a:endParaRPr sz="1904" dirty="0">
              <a:latin typeface="Calibri"/>
              <a:cs typeface="Calibri"/>
            </a:endParaRPr>
          </a:p>
          <a:p>
            <a:pPr marL="395011" lvl="1">
              <a:spcBef>
                <a:spcPts val="172"/>
              </a:spcBef>
              <a:buClr>
                <a:srgbClr val="000000"/>
              </a:buClr>
              <a:tabLst>
                <a:tab pos="697891" algn="l"/>
                <a:tab pos="698467" algn="l"/>
              </a:tabLst>
            </a:pPr>
            <a:r>
              <a:rPr sz="1904" dirty="0">
                <a:solidFill>
                  <a:srgbClr val="0070BF"/>
                </a:solidFill>
                <a:latin typeface="Calibri"/>
                <a:cs typeface="Calibri"/>
              </a:rPr>
              <a:t>}</a:t>
            </a:r>
            <a:endParaRPr sz="190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51458" y="5908848"/>
            <a:ext cx="146834" cy="128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>
              <a:lnSpc>
                <a:spcPts val="997"/>
              </a:lnSpc>
            </a:pPr>
            <a:r>
              <a:rPr sz="952" spc="-23" dirty="0">
                <a:solidFill>
                  <a:srgbClr val="878787"/>
                </a:solidFill>
                <a:latin typeface="Calibri"/>
                <a:cs typeface="Calibri"/>
              </a:rPr>
              <a:t>20</a:t>
            </a:r>
            <a:endParaRPr sz="952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499" y="1432316"/>
            <a:ext cx="4719410" cy="1639828"/>
          </a:xfrm>
          <a:prstGeom prst="rect">
            <a:avLst/>
          </a:prstGeom>
        </p:spPr>
        <p:txBody>
          <a:bodyPr vert="horz" wrap="square" lIns="0" tIns="78887" rIns="0" bIns="0" rtlCol="0">
            <a:spAutoFit/>
          </a:bodyPr>
          <a:lstStyle/>
          <a:p>
            <a:pPr marL="10940">
              <a:spcBef>
                <a:spcPts val="621"/>
              </a:spcBef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resource</a:t>
            </a:r>
            <a:r>
              <a:rPr sz="2222" spc="-41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"aws_lam_user"</a:t>
            </a:r>
            <a:r>
              <a:rPr sz="2222" spc="-27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"example"</a:t>
            </a:r>
            <a:r>
              <a:rPr sz="2222" spc="-63" dirty="0">
                <a:latin typeface="Calibri"/>
                <a:cs typeface="Calibri"/>
              </a:rPr>
              <a:t> </a:t>
            </a:r>
            <a:r>
              <a:rPr sz="2222" spc="-45" dirty="0">
                <a:latin typeface="Calibri"/>
                <a:cs typeface="Calibri"/>
              </a:rPr>
              <a:t>{</a:t>
            </a:r>
            <a:endParaRPr sz="2222" dirty="0">
              <a:latin typeface="Calibri"/>
              <a:cs typeface="Calibri"/>
            </a:endParaRPr>
          </a:p>
          <a:p>
            <a:pPr marL="10940">
              <a:spcBef>
                <a:spcPts val="530"/>
              </a:spcBef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count</a:t>
            </a:r>
            <a:r>
              <a:rPr sz="2222" spc="-9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=</a:t>
            </a:r>
            <a:r>
              <a:rPr sz="2222" spc="9" dirty="0">
                <a:latin typeface="Calibri"/>
                <a:cs typeface="Calibri"/>
              </a:rPr>
              <a:t> </a:t>
            </a:r>
            <a:r>
              <a:rPr sz="2222" spc="-45" dirty="0">
                <a:latin typeface="Calibri"/>
                <a:cs typeface="Calibri"/>
              </a:rPr>
              <a:t>3</a:t>
            </a:r>
            <a:endParaRPr sz="2222" dirty="0">
              <a:latin typeface="Calibri"/>
              <a:cs typeface="Calibri"/>
            </a:endParaRPr>
          </a:p>
          <a:p>
            <a:pPr marL="10940">
              <a:spcBef>
                <a:spcPts val="535"/>
              </a:spcBef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name</a:t>
            </a:r>
            <a:r>
              <a:rPr sz="2222" spc="-41" dirty="0">
                <a:latin typeface="Calibri"/>
                <a:cs typeface="Calibri"/>
              </a:rPr>
              <a:t> </a:t>
            </a:r>
            <a:r>
              <a:rPr sz="2222" dirty="0">
                <a:latin typeface="Calibri"/>
                <a:cs typeface="Calibri"/>
              </a:rPr>
              <a:t>=</a:t>
            </a:r>
            <a:r>
              <a:rPr sz="2222" spc="23" dirty="0">
                <a:latin typeface="Calibri"/>
                <a:cs typeface="Calibri"/>
              </a:rPr>
              <a:t> </a:t>
            </a:r>
            <a:r>
              <a:rPr sz="2222" spc="-9" dirty="0">
                <a:latin typeface="Calibri"/>
                <a:cs typeface="Calibri"/>
              </a:rPr>
              <a:t>"neo.${count.Index}"</a:t>
            </a:r>
            <a:endParaRPr sz="2222" dirty="0">
              <a:latin typeface="Calibri"/>
              <a:cs typeface="Calibri"/>
            </a:endParaRPr>
          </a:p>
          <a:p>
            <a:pPr marL="10940">
              <a:spcBef>
                <a:spcPts val="535"/>
              </a:spcBef>
              <a:tabLst>
                <a:tab pos="334550" algn="l"/>
                <a:tab pos="335126" algn="l"/>
              </a:tabLst>
            </a:pPr>
            <a:r>
              <a:rPr sz="2222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1EF1-53C6-4835-9E52-CFC77BD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</a:t>
            </a:r>
            <a:r>
              <a:rPr lang="en-IN"/>
              <a:t>vs Ansible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FDF5D-F8E8-45B1-BC94-07E391016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845" y="2007151"/>
            <a:ext cx="7325747" cy="3477110"/>
          </a:xfrm>
        </p:spPr>
      </p:pic>
    </p:spTree>
    <p:extLst>
      <p:ext uri="{BB962C8B-B14F-4D97-AF65-F5344CB8AC3E}">
        <p14:creationId xmlns:p14="http://schemas.microsoft.com/office/powerpoint/2010/main" val="3349766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3F9B-10CB-4E79-9D3F-691004B6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432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44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104"/>
              </a:spcBef>
            </a:pPr>
            <a:r>
              <a:rPr spc="-9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928" y="1507945"/>
            <a:ext cx="11109298" cy="3845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FD82-4CD4-4FC7-A254-E5DF8D2A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 to multiple cloud using Terraform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0F83C1-DEE5-4221-96D6-F279B281E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7" t="7223" r="2225" b="11828"/>
          <a:stretch/>
        </p:blipFill>
        <p:spPr>
          <a:xfrm>
            <a:off x="1585912" y="824412"/>
            <a:ext cx="9020175" cy="46429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33D07-030D-4B54-8D3C-1B5DA16C45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2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Terraform?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1266" name="Picture 2" descr="What is Terraform? Terraform Tutorial Learn in 30 Minutes! - Whizlabs Blog">
            <a:extLst>
              <a:ext uri="{FF2B5EF4-FFF2-40B4-BE49-F238E27FC236}">
                <a16:creationId xmlns:a16="http://schemas.microsoft.com/office/drawing/2014/main" id="{A9C5942E-4AF9-4122-A2DB-8A7F8D553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" t="14054" r="3007" b="13333"/>
          <a:stretch/>
        </p:blipFill>
        <p:spPr bwMode="auto">
          <a:xfrm>
            <a:off x="1856589" y="1651063"/>
            <a:ext cx="8478822" cy="366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4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features of Terraform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E7D601-D6D5-4FEE-A6D9-CDDD155D5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816540"/>
              </p:ext>
            </p:extLst>
          </p:nvPr>
        </p:nvGraphicFramePr>
        <p:xfrm>
          <a:off x="104384" y="1449887"/>
          <a:ext cx="11983232" cy="3958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Terraform works?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374" y="1919333"/>
            <a:ext cx="11144865" cy="3286848"/>
            <a:chOff x="304800" y="3218688"/>
            <a:chExt cx="10134600" cy="3124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3218688"/>
              <a:ext cx="7315200" cy="3124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5457444"/>
              <a:ext cx="4866132" cy="777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Azure CLI and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attFill prst="pct5">
            <a:fgClr>
              <a:schemeClr val="lt1"/>
            </a:fgClr>
            <a:bgClr>
              <a:schemeClr val="bg1"/>
            </a:bgClr>
          </a:patt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Azure CLI:</a:t>
            </a:r>
          </a:p>
          <a:p>
            <a:pPr lvl="1">
              <a:lnSpc>
                <a:spcPct val="150000"/>
              </a:lnSpc>
            </a:pPr>
            <a:r>
              <a:rPr lang="en-GB"/>
              <a:t>curl -L https://aka.ms/InstallAzureCli | bash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For Terraform, refer: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3"/>
              </a:rPr>
              <a:t>https://learn.hashicorp.com/tutorials/terraform/install-cli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92D1-CFE5-4AB2-A368-85313E89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Terraform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1201A-8A45-4D4F-94B3-25F6A7D33F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How to use Terraform remote backends | Brendan Thompson">
            <a:extLst>
              <a:ext uri="{FF2B5EF4-FFF2-40B4-BE49-F238E27FC236}">
                <a16:creationId xmlns:a16="http://schemas.microsoft.com/office/drawing/2014/main" id="{C7DD2595-3050-470B-A10F-C1A9EEB22F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080" y="276345"/>
            <a:ext cx="6713840" cy="64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107289"/>
      </p:ext>
    </p:extLst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15</TotalTime>
  <Words>782</Words>
  <Application>Microsoft Office PowerPoint</Application>
  <PresentationFormat>Widescreen</PresentationFormat>
  <Paragraphs>166</Paragraphs>
  <Slides>29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-apple-system</vt:lpstr>
      <vt:lpstr>Arial</vt:lpstr>
      <vt:lpstr>Arial Rounded MT Bold</vt:lpstr>
      <vt:lpstr>Calibri</vt:lpstr>
      <vt:lpstr>Gotham HTF Book</vt:lpstr>
      <vt:lpstr>guardian-text-oreilly</vt:lpstr>
      <vt:lpstr>Proxima Nova</vt:lpstr>
      <vt:lpstr>Proxima Nova Rg</vt:lpstr>
      <vt:lpstr>cloudthat-ppt</vt:lpstr>
      <vt:lpstr>Terraform</vt:lpstr>
      <vt:lpstr>Introduction</vt:lpstr>
      <vt:lpstr>Introduction</vt:lpstr>
      <vt:lpstr>Deploy to multiple cloud using Terraform</vt:lpstr>
      <vt:lpstr>What is Terraform?</vt:lpstr>
      <vt:lpstr>The key features of Terraform</vt:lpstr>
      <vt:lpstr>How Terraform works?</vt:lpstr>
      <vt:lpstr>Install Azure CLI and Terraform</vt:lpstr>
      <vt:lpstr>Terraform State</vt:lpstr>
      <vt:lpstr>Steps</vt:lpstr>
      <vt:lpstr>The Terraform Resource Lifecycle</vt:lpstr>
      <vt:lpstr>Getting Started &amp; Setting Up Labs</vt:lpstr>
      <vt:lpstr>What terraform refresh does?</vt:lpstr>
      <vt:lpstr>What Terraform apply does?</vt:lpstr>
      <vt:lpstr>Using Terraform to Deploy EC2 instance to AWS</vt:lpstr>
      <vt:lpstr>Terraform Core</vt:lpstr>
      <vt:lpstr>Terraform Plugins</vt:lpstr>
      <vt:lpstr>An Introduction to Terraform Syntax</vt:lpstr>
      <vt:lpstr>How to create reusable infrastructure</vt:lpstr>
      <vt:lpstr>How to create reusable infrastructure</vt:lpstr>
      <vt:lpstr>Module basics</vt:lpstr>
      <vt:lpstr>Calling a Child Module</vt:lpstr>
      <vt:lpstr>Module inputs</vt:lpstr>
      <vt:lpstr>Using Input Variable Values</vt:lpstr>
      <vt:lpstr>Variable Definitions (.tfvars) Files</vt:lpstr>
      <vt:lpstr>Module outputs</vt:lpstr>
      <vt:lpstr>Loops</vt:lpstr>
      <vt:lpstr>Terraform vs Ansible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</dc:title>
  <dc:creator>Keerthish N</dc:creator>
  <cp:lastModifiedBy>Atin Gupta</cp:lastModifiedBy>
  <cp:revision>5</cp:revision>
  <dcterms:created xsi:type="dcterms:W3CDTF">2022-04-17T08:50:39Z</dcterms:created>
  <dcterms:modified xsi:type="dcterms:W3CDTF">2025-06-30T02:39:54Z</dcterms:modified>
</cp:coreProperties>
</file>