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9" r:id="rId6"/>
    <p:sldId id="260" r:id="rId7"/>
    <p:sldId id="271" r:id="rId8"/>
    <p:sldId id="269" r:id="rId9"/>
    <p:sldId id="26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5" r:id="rId18"/>
    <p:sldId id="280" r:id="rId19"/>
    <p:sldId id="281" r:id="rId20"/>
    <p:sldId id="282" r:id="rId21"/>
    <p:sldId id="283" r:id="rId22"/>
    <p:sldId id="284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7B4222-259A-4B94-BFA6-EA2D5D3473D1}">
          <p14:sldIdLst>
            <p14:sldId id="256"/>
            <p14:sldId id="259"/>
            <p14:sldId id="260"/>
            <p14:sldId id="271"/>
            <p14:sldId id="269"/>
            <p14:sldId id="262"/>
            <p14:sldId id="273"/>
            <p14:sldId id="274"/>
            <p14:sldId id="275"/>
            <p14:sldId id="276"/>
            <p14:sldId id="277"/>
            <p14:sldId id="278"/>
            <p14:sldId id="279"/>
            <p14:sldId id="265"/>
            <p14:sldId id="280"/>
            <p14:sldId id="281"/>
            <p14:sldId id="282"/>
            <p14:sldId id="283"/>
            <p14:sldId id="284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69" d="100"/>
          <a:sy n="69" d="100"/>
        </p:scale>
        <p:origin x="564" y="5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1/28/2020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398051" y="3456870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A New  Adaptive Notch Filter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524602"/>
          </a:xfrm>
        </p:spPr>
        <p:txBody>
          <a:bodyPr/>
          <a:lstStyle/>
          <a:p>
            <a:r>
              <a:rPr lang="en-US" dirty="0" smtClean="0"/>
              <a:t>Direct Frequency Estimation</a:t>
            </a: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123"/>
          <a:stretch>
            <a:fillRect/>
          </a:stretch>
        </p:blipFill>
        <p:spPr>
          <a:xfrm>
            <a:off x="2376775" y="2144800"/>
            <a:ext cx="2227775" cy="2584220"/>
          </a:xfr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8075" y="1704332"/>
            <a:ext cx="3705225" cy="135255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الگوریتم </a:t>
            </a:r>
            <a:r>
              <a:rPr lang="en-US" dirty="0" smtClean="0"/>
              <a:t>GL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00" y="1704332"/>
            <a:ext cx="5257800" cy="197167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75" y="3049131"/>
            <a:ext cx="3705225" cy="62687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7814"/>
          <a:stretch/>
        </p:blipFill>
        <p:spPr>
          <a:xfrm>
            <a:off x="629051" y="3676006"/>
            <a:ext cx="3714249" cy="117157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51" y="4815898"/>
            <a:ext cx="3714249" cy="75425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300" y="3683757"/>
            <a:ext cx="5257800" cy="188639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165822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الگوریتم </a:t>
            </a:r>
            <a:r>
              <a:rPr lang="en-US" dirty="0" smtClean="0"/>
              <a:t>GL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59" y="179723"/>
            <a:ext cx="4721393" cy="65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07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44379" y="1684422"/>
            <a:ext cx="11517934" cy="2752824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 smtClean="0"/>
              <a:t>پهنای باند تابعی از </a:t>
            </a:r>
            <a:r>
              <a:rPr lang="el-GR" sz="2800" dirty="0" smtClean="0"/>
              <a:t>α</a:t>
            </a:r>
            <a:r>
              <a:rPr lang="fa-IR" sz="2800" dirty="0" smtClean="0"/>
              <a:t> </a:t>
            </a:r>
            <a:r>
              <a:rPr lang="fa-IR" sz="2800" dirty="0" smtClean="0">
                <a:sym typeface="Wingdings" panose="05000000000000000000" pitchFamily="2" charset="2"/>
              </a:rPr>
              <a:t> برای این که توانایی تشخیص وجود داشته باشد  افزایشی تا نزدیک 1</a:t>
            </a:r>
          </a:p>
          <a:p>
            <a:pPr algn="r" rtl="1"/>
            <a:r>
              <a:rPr lang="el-GR" sz="2800" dirty="0" smtClean="0">
                <a:sym typeface="Wingdings" panose="05000000000000000000" pitchFamily="2" charset="2"/>
              </a:rPr>
              <a:t>β</a:t>
            </a:r>
            <a:r>
              <a:rPr lang="fa-IR" sz="2800" dirty="0" smtClean="0">
                <a:sym typeface="Wingdings" panose="05000000000000000000" pitchFamily="2" charset="2"/>
              </a:rPr>
              <a:t> نزدیک 1  بتواند شکلی مشابه الگوریتم قبلی داشته باشد.</a:t>
            </a:r>
          </a:p>
          <a:p>
            <a:pPr algn="r" rtl="1"/>
            <a:r>
              <a:rPr lang="el-GR" sz="2800" dirty="0" smtClean="0">
                <a:sym typeface="Wingdings" panose="05000000000000000000" pitchFamily="2" charset="2"/>
              </a:rPr>
              <a:t>λ</a:t>
            </a:r>
            <a:r>
              <a:rPr lang="fa-IR" sz="2800" dirty="0" smtClean="0">
                <a:sym typeface="Wingdings" panose="05000000000000000000" pitchFamily="2" charset="2"/>
              </a:rPr>
              <a:t> که برای افزایش یا کاهش اثر داده های جدید  تغییرات مشابه </a:t>
            </a:r>
            <a:r>
              <a:rPr lang="el-GR" sz="2800" dirty="0" smtClean="0">
                <a:sym typeface="Wingdings" panose="05000000000000000000" pitchFamily="2" charset="2"/>
              </a:rPr>
              <a:t>α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بررسی پارامتر های </a:t>
            </a:r>
            <a:r>
              <a:rPr lang="en-US" dirty="0" smtClean="0"/>
              <a:t>GL</a:t>
            </a:r>
            <a:r>
              <a:rPr lang="fa-IR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13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44379" y="1684422"/>
            <a:ext cx="11517934" cy="2752824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 smtClean="0"/>
              <a:t>افزایش سرعت همگرایی </a:t>
            </a:r>
          </a:p>
          <a:p>
            <a:pPr algn="r" rtl="1"/>
            <a:r>
              <a:rPr lang="fa-IR" sz="2800" dirty="0" smtClean="0"/>
              <a:t>افزایش پایداری چه در دقت پایین چه دقت بالا </a:t>
            </a:r>
          </a:p>
          <a:p>
            <a:pPr algn="r" rtl="1"/>
            <a:r>
              <a:rPr lang="fa-IR" sz="2800" dirty="0" smtClean="0"/>
              <a:t>کاهش حجم محاسبات </a:t>
            </a:r>
            <a:endParaRPr lang="fa-IR" sz="2800" dirty="0"/>
          </a:p>
          <a:p>
            <a:pPr algn="r" rtl="1"/>
            <a:r>
              <a:rPr lang="fa-IR" sz="2800" dirty="0" smtClean="0"/>
              <a:t>اندازه های پارامتر های بیان شده قسمت قبل بسیار مهم است.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بررسی نکات </a:t>
            </a:r>
            <a:r>
              <a:rPr lang="en-US" dirty="0" smtClean="0"/>
              <a:t>GL</a:t>
            </a:r>
            <a:r>
              <a:rPr lang="fa-IR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21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Title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Goes Here</a:t>
            </a:r>
          </a:p>
        </p:txBody>
      </p:sp>
      <p:pic>
        <p:nvPicPr>
          <p:cNvPr id="5" name="Picture Placeholder 4" descr="D:\atena\Documents\University\1st Term M\AFT\Project\eg1CYL3.JPG"/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" r="239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Title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Goes Here</a:t>
            </a:r>
          </a:p>
        </p:txBody>
      </p:sp>
      <p:pic>
        <p:nvPicPr>
          <p:cNvPr id="4" name="Picture 3" descr="D:\atena\Documents\University\1st Term M\AFT\Project\eg1GL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792" y="2000250"/>
            <a:ext cx="535241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" r="2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71586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Title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Goes Here</a:t>
            </a:r>
          </a:p>
        </p:txBody>
      </p:sp>
      <p:pic>
        <p:nvPicPr>
          <p:cNvPr id="6" name="Picture Placeholder 5"/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r="90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76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Title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Goes Here</a:t>
            </a:r>
          </a:p>
        </p:txBody>
      </p:sp>
      <p:pic>
        <p:nvPicPr>
          <p:cNvPr id="7" name="Picture Placeholder 6"/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r="19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90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Title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Goes Here</a:t>
            </a:r>
          </a:p>
        </p:txBody>
      </p:sp>
      <p:pic>
        <p:nvPicPr>
          <p:cNvPr id="5" name="Picture Placeholder 4"/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" r="135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49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Title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Goes Here</a:t>
            </a:r>
          </a:p>
        </p:txBody>
      </p:sp>
      <p:pic>
        <p:nvPicPr>
          <p:cNvPr id="5" name="Picture Placeholder 4"/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r="64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86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54" y="1779707"/>
            <a:ext cx="7342622" cy="1215566"/>
          </a:xfrm>
        </p:spPr>
        <p:txBody>
          <a:bodyPr/>
          <a:lstStyle/>
          <a:p>
            <a:r>
              <a:rPr lang="fa-IR" b="0" dirty="0" smtClean="0"/>
              <a:t>تخمین فرکانس ورودی: 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995274"/>
            <a:ext cx="5998731" cy="1512072"/>
          </a:xfrm>
        </p:spPr>
        <p:txBody>
          <a:bodyPr>
            <a:normAutofit/>
          </a:bodyPr>
          <a:lstStyle/>
          <a:p>
            <a:pPr marL="0" lvl="0" indent="0" algn="r" rtl="1">
              <a:buNone/>
            </a:pPr>
            <a:r>
              <a:rPr lang="fa-IR" dirty="0" smtClean="0"/>
              <a:t>دو روش کلی برای تخمین فرکانس وجود دارد: </a:t>
            </a:r>
          </a:p>
          <a:p>
            <a:pPr algn="r" rtl="1"/>
            <a:r>
              <a:rPr lang="fa-IR" dirty="0" smtClean="0"/>
              <a:t>استفاده از طیف </a:t>
            </a:r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off-line processing</a:t>
            </a:r>
          </a:p>
          <a:p>
            <a:pPr algn="r" rtl="1"/>
            <a:r>
              <a:rPr lang="fa-IR" dirty="0" smtClean="0">
                <a:sym typeface="Wingdings" panose="05000000000000000000" pitchFamily="2" charset="2"/>
              </a:rPr>
              <a:t>استفاده از فیلترهای شکافی  </a:t>
            </a:r>
            <a:r>
              <a:rPr lang="en-US" dirty="0" smtClean="0">
                <a:sym typeface="Wingdings" panose="05000000000000000000" pitchFamily="2" charset="2"/>
              </a:rPr>
              <a:t>on-line processing</a:t>
            </a:r>
            <a:r>
              <a:rPr lang="fa-IR" dirty="0" smtClean="0">
                <a:sym typeface="Wingdings" panose="05000000000000000000" pitchFamily="2" charset="2"/>
              </a:rPr>
              <a:t> </a:t>
            </a:r>
            <a:endParaRPr lang="fa-IR" dirty="0" smtClean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5" r="27095"/>
          <a:stretch>
            <a:fillRect/>
          </a:stretch>
        </p:blipFill>
        <p:spPr>
          <a:xfrm>
            <a:off x="6604000" y="-14288"/>
            <a:ext cx="5588000" cy="6872288"/>
          </a:xfr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15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942945" y="3321118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123"/>
          <a:stretch>
            <a:fillRect/>
          </a:stretch>
        </p:blipFill>
        <p:spPr>
          <a:xfrm>
            <a:off x="1995470" y="2145164"/>
            <a:ext cx="2227775" cy="2584220"/>
          </a:xfrm>
        </p:spPr>
      </p:pic>
      <p:sp>
        <p:nvSpPr>
          <p:cNvPr id="26" name="Hexagon 25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468610" y="4337227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763815" y="2114618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Placeholder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123"/>
          <a:stretch>
            <a:fillRect/>
          </a:stretch>
        </p:blipFill>
        <p:spPr>
          <a:xfrm>
            <a:off x="4668738" y="3069093"/>
            <a:ext cx="2227775" cy="2584220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052" y="4845187"/>
            <a:ext cx="4853573" cy="1616252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pic>
        <p:nvPicPr>
          <p:cNvPr id="28" name="Picture Placeholder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123"/>
          <a:stretch>
            <a:fillRect/>
          </a:stretch>
        </p:blipFill>
        <p:spPr>
          <a:xfrm>
            <a:off x="5189530" y="439423"/>
            <a:ext cx="2227775" cy="2584220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0949" y="1913974"/>
            <a:ext cx="7342622" cy="1215566"/>
          </a:xfrm>
        </p:spPr>
        <p:txBody>
          <a:bodyPr/>
          <a:lstStyle/>
          <a:p>
            <a:pPr algn="r" rtl="1"/>
            <a:r>
              <a:rPr lang="fa-IR" b="0" dirty="0" smtClean="0"/>
              <a:t>عیب روش اول:</a:t>
            </a:r>
            <a:endParaRPr lang="en-US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5961786" cy="1202315"/>
          </a:xfrm>
        </p:spPr>
        <p:txBody>
          <a:bodyPr>
            <a:normAutofit/>
          </a:bodyPr>
          <a:lstStyle/>
          <a:p>
            <a:pPr lvl="0" algn="r" rtl="1"/>
            <a:r>
              <a:rPr lang="fa-IR" dirty="0" smtClean="0"/>
              <a:t>به این علت که تمامی داده ها را نگه داری میکند تا براساس آن ها تصمیم گیرد </a:t>
            </a:r>
            <a:r>
              <a:rPr lang="fa-IR" dirty="0" smtClean="0">
                <a:sym typeface="Wingdings" panose="05000000000000000000" pitchFamily="2" charset="2"/>
              </a:rPr>
              <a:t> هزینه محاسباتی بالایی دارد.</a:t>
            </a:r>
            <a:endParaRPr lang="en-US" dirty="0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2" r="187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2" r="18722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378" y="3129541"/>
            <a:ext cx="7079386" cy="1839624"/>
          </a:xfrm>
        </p:spPr>
        <p:txBody>
          <a:bodyPr/>
          <a:lstStyle/>
          <a:p>
            <a:pPr marL="0" indent="0" algn="ctr" rtl="1">
              <a:buNone/>
            </a:pPr>
            <a:r>
              <a:rPr lang="en-US" dirty="0" smtClean="0"/>
              <a:t>Adaptive Notch Filtering Technics</a:t>
            </a:r>
          </a:p>
          <a:p>
            <a:pPr algn="r" rtl="1"/>
            <a:r>
              <a:rPr lang="fa-IR" dirty="0" smtClean="0"/>
              <a:t>پایداری بهتر </a:t>
            </a:r>
          </a:p>
          <a:p>
            <a:pPr algn="r" rtl="1"/>
            <a:r>
              <a:rPr lang="fa-IR" dirty="0" smtClean="0"/>
              <a:t>همگرایی سریعتر </a:t>
            </a:r>
          </a:p>
          <a:p>
            <a:pPr algn="r" rtl="1"/>
            <a:r>
              <a:rPr lang="fa-IR" dirty="0" smtClean="0"/>
              <a:t>حجم محاسبات بهینه تر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0215" y="1779707"/>
            <a:ext cx="7342622" cy="1215566"/>
          </a:xfrm>
        </p:spPr>
        <p:txBody>
          <a:bodyPr/>
          <a:lstStyle/>
          <a:p>
            <a:r>
              <a:rPr lang="fa-IR" dirty="0" smtClean="0"/>
              <a:t>روش دوم به صورت کاملتر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962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91" y="773529"/>
            <a:ext cx="8333222" cy="1147969"/>
          </a:xfrm>
        </p:spPr>
        <p:txBody>
          <a:bodyPr/>
          <a:lstStyle/>
          <a:p>
            <a:r>
              <a:rPr lang="en-US" dirty="0" smtClean="0"/>
              <a:t>Adaptive Notch Filtering Technics</a:t>
            </a:r>
            <a:endParaRPr lang="en-US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Indirect Frequency Estimation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algn="r" rtl="1">
              <a:buClr>
                <a:schemeClr val="accent2"/>
              </a:buClr>
            </a:pPr>
            <a:r>
              <a:rPr lang="fa-IR" dirty="0" smtClean="0"/>
              <a:t>ضرایب تابع تبدیل تابعی از فرکانس ها هستند. این ضرایب یادگرفته شده و تخمین زده میشوند. </a:t>
            </a:r>
          </a:p>
          <a:p>
            <a:pPr algn="r" rtl="1">
              <a:buClr>
                <a:schemeClr val="accent2"/>
              </a:buClr>
            </a:pPr>
            <a:r>
              <a:rPr lang="fa-IR" dirty="0" smtClean="0"/>
              <a:t>ضرایب بدست آمده به فرکانس ها تبدیل میشوند.</a:t>
            </a:r>
          </a:p>
          <a:p>
            <a:pPr algn="r" rtl="1">
              <a:buClr>
                <a:schemeClr val="accent2"/>
              </a:buClr>
            </a:pPr>
            <a:r>
              <a:rPr lang="fa-IR" dirty="0" smtClean="0"/>
              <a:t>این یادگیری ضرایب و تبدیل خود باعث بروز مشکلاتی میشود.</a:t>
            </a:r>
          </a:p>
          <a:p>
            <a:pPr algn="r" rtl="1">
              <a:buClr>
                <a:schemeClr val="accent2"/>
              </a:buClr>
            </a:pPr>
            <a:r>
              <a:rPr lang="fa-IR" dirty="0" smtClean="0"/>
              <a:t>الگوریتم </a:t>
            </a:r>
            <a:r>
              <a:rPr lang="en-US" dirty="0" err="1" smtClean="0"/>
              <a:t>Nehorai</a:t>
            </a:r>
            <a:r>
              <a:rPr lang="fa-IR" dirty="0" smtClean="0"/>
              <a:t> بر این اساس است.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Frequency Estimation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algn="r" rtl="1">
              <a:buClr>
                <a:schemeClr val="accent2"/>
              </a:buClr>
            </a:pPr>
            <a:r>
              <a:rPr lang="fa-IR" dirty="0" smtClean="0"/>
              <a:t>ضرایب تابع تبدیل بدست نمی آیند. </a:t>
            </a:r>
          </a:p>
          <a:p>
            <a:pPr algn="r" rtl="1">
              <a:buClr>
                <a:schemeClr val="accent2"/>
              </a:buClr>
            </a:pPr>
            <a:r>
              <a:rPr lang="fa-IR" dirty="0" smtClean="0"/>
              <a:t>در هر مرحله فرکانس ها به طور مستقیم حساب میشوند. </a:t>
            </a:r>
          </a:p>
          <a:p>
            <a:pPr algn="r" rtl="1">
              <a:buClr>
                <a:schemeClr val="accent2"/>
              </a:buClr>
            </a:pPr>
            <a:r>
              <a:rPr lang="fa-IR" dirty="0" smtClean="0"/>
              <a:t>باعث بروز ویژگی های مثبت میشود.</a:t>
            </a:r>
          </a:p>
          <a:p>
            <a:pPr algn="r" rtl="1">
              <a:buClr>
                <a:schemeClr val="accent2"/>
              </a:buClr>
            </a:pPr>
            <a:r>
              <a:rPr lang="fa-IR" dirty="0" smtClean="0"/>
              <a:t>الگوریتم های </a:t>
            </a:r>
            <a:r>
              <a:rPr lang="en-US" dirty="0" smtClean="0"/>
              <a:t>CYL</a:t>
            </a:r>
            <a:r>
              <a:rPr lang="fa-IR" dirty="0" smtClean="0"/>
              <a:t> و </a:t>
            </a:r>
            <a:r>
              <a:rPr lang="en-US" dirty="0" smtClean="0"/>
              <a:t>GL</a:t>
            </a:r>
            <a:r>
              <a:rPr lang="fa-IR" dirty="0" smtClean="0"/>
              <a:t> براین اساس اند.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  <p:bldP spid="16" grpId="0" build="p"/>
      <p:bldP spid="17" grpId="0" build="p"/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3" y="591093"/>
            <a:ext cx="8333222" cy="1147969"/>
          </a:xfrm>
        </p:spPr>
        <p:txBody>
          <a:bodyPr/>
          <a:lstStyle/>
          <a:p>
            <a:pPr algn="r" rtl="1"/>
            <a:r>
              <a:rPr lang="fa-IR" dirty="0" smtClean="0"/>
              <a:t>شکل کلی </a:t>
            </a:r>
            <a:r>
              <a:rPr lang="en-US" dirty="0" smtClean="0"/>
              <a:t>Adaptive Notch Filter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Placeholder 32">
                <a:extLst>
                  <a:ext uri="{FF2B5EF4-FFF2-40B4-BE49-F238E27FC236}">
                    <a16:creationId xmlns:a16="http://schemas.microsoft.com/office/drawing/2014/main" id="{7CFD0302-279C-8A48-9E27-AD5B08D6501E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531814" y="2005762"/>
                <a:ext cx="9923750" cy="4083888"/>
              </a:xfrm>
            </p:spPr>
            <p:txBody>
              <a:bodyPr/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.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pPr rtl="1"/>
                <a:endParaRPr lang="en-US" dirty="0" smtClean="0"/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+…+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+…+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rtl="1"/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)= </m:t>
                            </m:r>
                            <m:nary>
                              <m:naryPr>
                                <m:chr m:val="∏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</m:e>
                            </m:nary>
                          </m:e>
                        </m:func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rtl="1"/>
                <a:endParaRPr lang="en-US" dirty="0"/>
              </a:p>
              <a:p>
                <a:pPr rtl="1"/>
                <a:r>
                  <a:rPr lang="en-US" dirty="0" smtClean="0"/>
                  <a:t>			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𝐜𝐨𝐬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pPr rtl="1"/>
                <a:endParaRPr lang="en-US" dirty="0"/>
              </a:p>
            </p:txBody>
          </p:sp>
        </mc:Choice>
        <mc:Fallback xmlns="">
          <p:sp>
            <p:nvSpPr>
              <p:cNvPr id="33" name="Text Placeholder 32">
                <a:extLst>
                  <a:ext uri="{FF2B5EF4-FFF2-40B4-BE49-F238E27FC236}">
                    <a16:creationId xmlns:a16="http://schemas.microsoft.com/office/drawing/2014/main" id="{7CFD0302-279C-8A48-9E27-AD5B08D65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531814" y="2005762"/>
                <a:ext cx="9923750" cy="40838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91" y="773529"/>
            <a:ext cx="8333222" cy="1147969"/>
          </a:xfrm>
        </p:spPr>
        <p:txBody>
          <a:bodyPr/>
          <a:lstStyle/>
          <a:p>
            <a:pPr algn="r" rtl="1"/>
            <a:r>
              <a:rPr lang="fa-IR" dirty="0" smtClean="0"/>
              <a:t>بررسی 3 الگوریتم بیان شده:</a:t>
            </a:r>
            <a:endParaRPr lang="en-US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Nehorai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1DCFA8A2-3FB8-48CA-933D-0800A9D2A2A2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>
              <a:xfrm>
                <a:off x="520698" y="2886076"/>
                <a:ext cx="5475290" cy="3385415"/>
              </a:xfrm>
            </p:spPr>
            <p:txBody>
              <a:bodyPr/>
              <a:lstStyle/>
              <a:p>
                <a:pPr algn="r" rtl="1">
                  <a:buClr>
                    <a:schemeClr val="accent2"/>
                  </a:buClr>
                </a:pPr>
                <a:r>
                  <a:rPr lang="fa-IR" dirty="0" smtClean="0"/>
                  <a:t>ضرایب تابع تبدیل آپدیت میشوند : </a:t>
                </a:r>
              </a:p>
              <a:p>
                <a:pPr marL="0" indent="0" algn="r" rtl="1"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≜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…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…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r" rtl="1">
                  <a:buClr>
                    <a:schemeClr val="accent2"/>
                  </a:buClr>
                </a:pPr>
                <a:r>
                  <a:rPr lang="fa-IR" dirty="0" smtClean="0"/>
                  <a:t>الزام به بررسی پایداری در هر </a:t>
                </a:r>
                <a:r>
                  <a:rPr lang="en-US" dirty="0" smtClean="0"/>
                  <a:t>iteration</a:t>
                </a:r>
              </a:p>
              <a:p>
                <a:pPr marL="0" indent="0" algn="r" rtl="1">
                  <a:buClr>
                    <a:schemeClr val="accent2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1DCFA8A2-3FB8-48CA-933D-0800A9D2A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520698" y="2886076"/>
                <a:ext cx="5475290" cy="3385415"/>
              </a:xfrm>
              <a:blipFill>
                <a:blip r:embed="rId2"/>
                <a:stretch>
                  <a:fillRect t="-2338" r="-1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CYL and GL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C955AFB3-173C-4848-B3E9-1375591B297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6186713" y="2886076"/>
                <a:ext cx="5475600" cy="3470273"/>
              </a:xfrm>
            </p:spPr>
            <p:txBody>
              <a:bodyPr/>
              <a:lstStyle/>
              <a:p>
                <a:pPr algn="r" rtl="1">
                  <a:buClr>
                    <a:schemeClr val="accent2"/>
                  </a:buClr>
                </a:pPr>
                <a:r>
                  <a:rPr lang="fa-IR" dirty="0" smtClean="0"/>
                  <a:t>فرکانس ها آپدیت میشوند:</a:t>
                </a:r>
              </a:p>
              <a:p>
                <a:pPr marL="0" indent="0" algn="r" rtl="1"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 ≜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…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…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r" rtl="1">
                  <a:buClr>
                    <a:schemeClr val="accent2"/>
                  </a:buClr>
                </a:pPr>
                <a:r>
                  <a:rPr lang="fa-IR" dirty="0" smtClean="0"/>
                  <a:t>اطمینان داده میشود که صفر ها روی دایره واحد و قطب ها روی دایره به شعاع </a:t>
                </a:r>
                <a:r>
                  <a:rPr lang="el-GR" dirty="0" smtClean="0"/>
                  <a:t>α</a:t>
                </a:r>
                <a:endParaRPr lang="fa-IR" dirty="0" smtClean="0"/>
              </a:p>
              <a:p>
                <a:pPr algn="r" rtl="1">
                  <a:buClr>
                    <a:schemeClr val="accent2"/>
                  </a:buClr>
                </a:pPr>
                <a:r>
                  <a:rPr lang="fa-IR" dirty="0" smtClean="0"/>
                  <a:t>اطمینان پایداری بر اساس دلیل قبلی</a:t>
                </a:r>
                <a:endParaRPr lang="en-US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C955AFB3-173C-4848-B3E9-1375591B2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6186713" y="2886076"/>
                <a:ext cx="5475600" cy="3470273"/>
              </a:xfrm>
              <a:blipFill>
                <a:blip r:embed="rId3"/>
                <a:stretch>
                  <a:fillRect l="-780" t="-2281" r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36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  <p:bldP spid="16" grpId="0" build="p"/>
      <p:bldP spid="17" grpId="0" build="p"/>
      <p:bldP spid="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75414" y="246751"/>
            <a:ext cx="5948077" cy="640079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19996" y="246751"/>
            <a:ext cx="8333222" cy="1147969"/>
          </a:xfrm>
        </p:spPr>
        <p:txBody>
          <a:bodyPr/>
          <a:lstStyle/>
          <a:p>
            <a:pPr algn="r" rtl="1"/>
            <a:r>
              <a:rPr lang="fa-IR" dirty="0" smtClean="0"/>
              <a:t>شبه کد </a:t>
            </a:r>
            <a:r>
              <a:rPr lang="en-US" dirty="0" smtClean="0"/>
              <a:t>CYL</a:t>
            </a:r>
            <a:r>
              <a:rPr lang="fa-IR" dirty="0" smtClean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63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733575" y="2470192"/>
            <a:ext cx="8226094" cy="2714324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 smtClean="0"/>
              <a:t>باز هم فرکانس های بدست آمده به ضرایب تبدیل میشوند. </a:t>
            </a:r>
          </a:p>
          <a:p>
            <a:pPr algn="r" rtl="1"/>
            <a:r>
              <a:rPr lang="fa-IR" sz="2800" dirty="0" smtClean="0"/>
              <a:t>این بدست آوردن دوباره باعث کاهش سرعت همگرایی و ناپایداری و افزایش حجم محاسبات میشود. </a:t>
            </a:r>
          </a:p>
          <a:p>
            <a:pPr algn="r" rtl="1"/>
            <a:r>
              <a:rPr lang="fa-IR" sz="2800" dirty="0" smtClean="0"/>
              <a:t>امکان قرار نگرفتن صفر ها روی دایره واحد هنگامی که دقت محدود است.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626447" y="1140566"/>
            <a:ext cx="8333222" cy="1147969"/>
          </a:xfrm>
        </p:spPr>
        <p:txBody>
          <a:bodyPr/>
          <a:lstStyle/>
          <a:p>
            <a:pPr algn="r" rtl="1"/>
            <a:r>
              <a:rPr lang="fa-IR" dirty="0" smtClean="0"/>
              <a:t>مشکلات </a:t>
            </a:r>
            <a:r>
              <a:rPr lang="en-US" dirty="0" smtClean="0"/>
              <a:t>CYL</a:t>
            </a:r>
            <a:r>
              <a:rPr lang="fa-IR" dirty="0" smtClean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788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398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Cambria Math</vt:lpstr>
      <vt:lpstr>CiscoSans ExtraLight</vt:lpstr>
      <vt:lpstr>Gill Sans SemiBold</vt:lpstr>
      <vt:lpstr>Times New Roman</vt:lpstr>
      <vt:lpstr>Wingdings</vt:lpstr>
      <vt:lpstr>Office Theme</vt:lpstr>
      <vt:lpstr>A New  Adaptive Notch Filter</vt:lpstr>
      <vt:lpstr>تخمین فرکانس ورودی: </vt:lpstr>
      <vt:lpstr>عیب روش اول:</vt:lpstr>
      <vt:lpstr>روش دوم به صورت کاملتر</vt:lpstr>
      <vt:lpstr>Adaptive Notch Filtering Technics</vt:lpstr>
      <vt:lpstr>شکل کلی Adaptive Notch Filter</vt:lpstr>
      <vt:lpstr>بررسی 3 الگوریتم بیان شده:</vt:lpstr>
      <vt:lpstr>شبه کد CYL :</vt:lpstr>
      <vt:lpstr>مشکلات CYL :</vt:lpstr>
      <vt:lpstr>الگوریتم GL</vt:lpstr>
      <vt:lpstr>الگوریتم GL</vt:lpstr>
      <vt:lpstr>بررسی پارامتر های GL:</vt:lpstr>
      <vt:lpstr>بررسی نکات GL:</vt:lpstr>
      <vt:lpstr>Title Goes Here</vt:lpstr>
      <vt:lpstr>Title Goes Here</vt:lpstr>
      <vt:lpstr>Title Goes Here</vt:lpstr>
      <vt:lpstr>Title Goes Here</vt:lpstr>
      <vt:lpstr>Title Goes Here</vt:lpstr>
      <vt:lpstr>Title Goes Here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2020-01-27T21:58:43Z</dcterms:created>
  <dcterms:modified xsi:type="dcterms:W3CDTF">2020-01-28T07:52:42Z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