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9" r:id="rId6"/>
    <p:sldId id="260" r:id="rId7"/>
    <p:sldId id="298" r:id="rId8"/>
    <p:sldId id="297" r:id="rId9"/>
    <p:sldId id="269" r:id="rId10"/>
    <p:sldId id="299" r:id="rId11"/>
    <p:sldId id="300" r:id="rId12"/>
    <p:sldId id="301" r:id="rId13"/>
    <p:sldId id="302" r:id="rId14"/>
    <p:sldId id="288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7B4222-259A-4B94-BFA6-EA2D5D3473D1}">
          <p14:sldIdLst>
            <p14:sldId id="256"/>
            <p14:sldId id="259"/>
            <p14:sldId id="260"/>
            <p14:sldId id="298"/>
            <p14:sldId id="297"/>
            <p14:sldId id="269"/>
            <p14:sldId id="299"/>
            <p14:sldId id="300"/>
            <p14:sldId id="301"/>
            <p14:sldId id="302"/>
            <p14:sldId id="288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5DD9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69" d="100"/>
          <a:sy n="69" d="100"/>
        </p:scale>
        <p:origin x="564" y="4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8/20/2020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398051" y="3456870"/>
            <a:ext cx="2412998" cy="2080172"/>
          </a:xfrm>
          <a:prstGeom prst="hexagon">
            <a:avLst/>
          </a:prstGeom>
          <a:solidFill>
            <a:srgbClr val="755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9612" y="2880703"/>
            <a:ext cx="4853573" cy="16162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On the Identification of Variances and Adaptive Kalman Filtering</a:t>
            </a:r>
            <a:endParaRPr lang="en-US" b="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123"/>
          <a:stretch>
            <a:fillRect/>
          </a:stretch>
        </p:blipFill>
        <p:spPr>
          <a:xfrm>
            <a:off x="2376775" y="2071352"/>
            <a:ext cx="2227775" cy="2584220"/>
          </a:xfr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4" y="515869"/>
            <a:ext cx="8333222" cy="1134098"/>
          </a:xfrm>
        </p:spPr>
        <p:txBody>
          <a:bodyPr/>
          <a:lstStyle/>
          <a:p>
            <a:r>
              <a:rPr lang="en-US" dirty="0" smtClean="0"/>
              <a:t>Two Cases: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1: Optimal Kalman Filter: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i="1" dirty="0"/>
              <a:t>Q = Q</a:t>
            </a:r>
            <a:r>
              <a:rPr lang="en-US" i="1" baseline="-25000" dirty="0"/>
              <a:t>0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R = R</a:t>
            </a:r>
            <a:r>
              <a:rPr lang="en-US" i="1" baseline="-25000" dirty="0"/>
              <a:t>0</a:t>
            </a:r>
            <a:r>
              <a:rPr lang="en-US" i="1" dirty="0"/>
              <a:t>. </a:t>
            </a:r>
            <a:r>
              <a:rPr lang="en-US" dirty="0"/>
              <a:t> In these cases </a:t>
            </a:r>
            <a:r>
              <a:rPr lang="en-US" i="1" dirty="0"/>
              <a:t>M</a:t>
            </a:r>
            <a:r>
              <a:rPr lang="en-US" i="1" baseline="-25000" dirty="0"/>
              <a:t>0</a:t>
            </a:r>
            <a:r>
              <a:rPr lang="en-US" dirty="0"/>
              <a:t> is </a:t>
            </a:r>
            <a:r>
              <a:rPr lang="en-US" dirty="0" smtClean="0"/>
              <a:t>the covariance </a:t>
            </a:r>
            <a:r>
              <a:rPr lang="en-US" dirty="0"/>
              <a:t>of the error in estimating the state.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1"/>
          </p:nvPr>
        </p:nvSpPr>
        <p:spPr>
          <a:xfrm>
            <a:off x="5995988" y="2104888"/>
            <a:ext cx="5475290" cy="781188"/>
          </a:xfrm>
        </p:spPr>
        <p:txBody>
          <a:bodyPr/>
          <a:lstStyle/>
          <a:p>
            <a:r>
              <a:rPr lang="en-US" dirty="0"/>
              <a:t>Case </a:t>
            </a:r>
            <a:r>
              <a:rPr lang="en-US" dirty="0" smtClean="0"/>
              <a:t>2: Suboptimal </a:t>
            </a:r>
            <a:r>
              <a:rPr lang="en-US" dirty="0"/>
              <a:t>Kalman Filter: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3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5995988" y="2886076"/>
                <a:ext cx="5475290" cy="3232149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covariance of the error called </a:t>
                </a:r>
                <a:r>
                  <a:rPr lang="en-US" i="1" dirty="0"/>
                  <a:t>M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 </a:t>
                </a:r>
                <a:r>
                  <a:rPr lang="en-US" dirty="0"/>
                  <a:t>, is given by the following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5995988" y="2886076"/>
                <a:ext cx="5475290" cy="3232149"/>
              </a:xfrm>
              <a:blipFill>
                <a:blip r:embed="rId2"/>
                <a:stretch>
                  <a:fillRect l="-1782" t="-2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666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build="p"/>
      <p:bldP spid="4" grpId="0" build="p"/>
      <p:bldP spid="9" grpId="0" build="p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4" y="515869"/>
            <a:ext cx="8333222" cy="1134098"/>
          </a:xfrm>
        </p:spPr>
        <p:txBody>
          <a:bodyPr/>
          <a:lstStyle/>
          <a:p>
            <a:r>
              <a:rPr lang="en-US" dirty="0" smtClean="0"/>
              <a:t>Problem and Approaches:</a:t>
            </a:r>
            <a:endParaRPr lang="en-US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515" y="1570541"/>
            <a:ext cx="10841569" cy="781188"/>
          </a:xfrm>
        </p:spPr>
        <p:txBody>
          <a:bodyPr>
            <a:normAutofit/>
          </a:bodyPr>
          <a:lstStyle/>
          <a:p>
            <a:r>
              <a:rPr lang="en-US" dirty="0" smtClean="0"/>
              <a:t>THE TRUE VALUES OF </a:t>
            </a:r>
            <a:r>
              <a:rPr lang="en-US" i="1" dirty="0" smtClean="0"/>
              <a:t>Q </a:t>
            </a:r>
            <a:r>
              <a:rPr lang="en-US" dirty="0" smtClean="0"/>
              <a:t>AND </a:t>
            </a:r>
            <a:r>
              <a:rPr lang="en-US" i="1" dirty="0" smtClean="0"/>
              <a:t>R </a:t>
            </a:r>
            <a:r>
              <a:rPr lang="en-US" dirty="0" smtClean="0"/>
              <a:t> ARE UNKNOWN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>
          <a:xfrm>
            <a:off x="745068" y="2351729"/>
            <a:ext cx="10401903" cy="3413124"/>
          </a:xfrm>
        </p:spPr>
        <p:txBody>
          <a:bodyPr>
            <a:normAutofit/>
          </a:bodyPr>
          <a:lstStyle/>
          <a:p>
            <a:pPr lv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Check whether the Kalman filter constructed using some estimations of </a:t>
            </a:r>
            <a:r>
              <a:rPr lang="en-US" i="1" dirty="0"/>
              <a:t>Q </a:t>
            </a:r>
            <a:r>
              <a:rPr lang="en-US" dirty="0"/>
              <a:t>and </a:t>
            </a:r>
            <a:r>
              <a:rPr lang="en-US" i="1" dirty="0"/>
              <a:t>R </a:t>
            </a:r>
            <a:r>
              <a:rPr lang="en-US" dirty="0"/>
              <a:t> are close to optimal or not.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Hypothesis Testing</a:t>
            </a:r>
          </a:p>
          <a:p>
            <a:pPr lv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Obtain unbiased and consistent estimates of </a:t>
            </a:r>
            <a:r>
              <a:rPr lang="en-US" i="1" dirty="0"/>
              <a:t>Q </a:t>
            </a:r>
            <a:r>
              <a:rPr lang="en-US" dirty="0"/>
              <a:t>and </a:t>
            </a:r>
            <a:r>
              <a:rPr lang="en-US" i="1" dirty="0"/>
              <a:t>R.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Statistical Estimation</a:t>
            </a:r>
          </a:p>
          <a:p>
            <a:pPr lv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Adapt the Kalman filter at regular intervals using all the previous information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Adaptive Filtering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00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/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4" y="515869"/>
            <a:ext cx="8333222" cy="1134098"/>
          </a:xfrm>
        </p:spPr>
        <p:txBody>
          <a:bodyPr/>
          <a:lstStyle/>
          <a:p>
            <a:r>
              <a:rPr lang="en-US" dirty="0" smtClean="0"/>
              <a:t>Simulation Given Parameters: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745068" y="1783089"/>
                <a:ext cx="10401903" cy="475582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74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        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</m:e>
                                        <m:e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09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91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0015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</m:e>
                                        <m:e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008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95</m:t>
                                          </m:r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       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en-US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en-US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.</m:t>
                                                </m:r>
                                                <m:r>
                                                  <a:rPr lang="en-US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55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en-US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.</m:t>
                                                </m:r>
                                                <m:r>
                                                  <a:rPr lang="en-US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905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</a:t>
                </a:r>
                <a:r>
                  <a:rPr lang="en-US" sz="1600" dirty="0"/>
                  <a:t> Nonsingular Transition </a:t>
                </a:r>
                <a:r>
                  <a:rPr lang="en-US" sz="1600" dirty="0" smtClean="0"/>
                  <a:t>Matrix</a:t>
                </a:r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en-US" sz="1600" dirty="0" smtClean="0"/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835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83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</a:t>
                </a:r>
                <a:r>
                  <a:rPr lang="en-US" sz="1600" dirty="0"/>
                  <a:t> Constant Input </a:t>
                </a:r>
                <a:r>
                  <a:rPr lang="en-US" sz="1600" dirty="0" smtClean="0"/>
                  <a:t>Matrix</a:t>
                </a:r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en-US" sz="1600" dirty="0"/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</a:t>
                </a:r>
                <a:r>
                  <a:rPr lang="en-US" sz="1600" dirty="0"/>
                  <a:t> Constant Output </a:t>
                </a:r>
                <a:r>
                  <a:rPr lang="en-US" sz="1600" dirty="0" smtClean="0"/>
                  <a:t>Matrix</a:t>
                </a:r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en-US" sz="1600" dirty="0" smtClean="0"/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</a:t>
                </a:r>
                <a:r>
                  <a:rPr lang="en-US" sz="1600" dirty="0"/>
                  <a:t> Input Covariance </a:t>
                </a:r>
                <a:r>
                  <a:rPr lang="en-US" sz="1600" dirty="0" smtClean="0"/>
                  <a:t>Matrix</a:t>
                </a:r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en-US" sz="1600" dirty="0"/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</a:t>
                </a:r>
                <a:r>
                  <a:rPr lang="en-US" sz="1600" dirty="0"/>
                  <a:t> Noise Covariance Matrix</a:t>
                </a:r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745068" y="1783089"/>
                <a:ext cx="10401903" cy="4755823"/>
              </a:xfrm>
              <a:blipFill>
                <a:blip r:embed="rId2"/>
                <a:stretch>
                  <a:fillRect l="-176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7142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4" y="515869"/>
            <a:ext cx="8333222" cy="1134098"/>
          </a:xfrm>
        </p:spPr>
        <p:txBody>
          <a:bodyPr/>
          <a:lstStyle/>
          <a:p>
            <a:r>
              <a:rPr lang="en-US" dirty="0" smtClean="0"/>
              <a:t>Initial Values: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745068" y="1783089"/>
                <a:ext cx="10401903" cy="32876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en-US" sz="1600" dirty="0" smtClean="0"/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en-US" sz="1600" dirty="0"/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:pPr marL="0" indent="0">
                  <a:buClr>
                    <a:schemeClr val="accent2"/>
                  </a:buClr>
                  <a:buNone/>
                </a:pPr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745068" y="1783089"/>
                <a:ext cx="10401903" cy="3287675"/>
              </a:xfrm>
              <a:blipFill>
                <a:blip r:embed="rId2"/>
                <a:stretch>
                  <a:fillRect l="-234" t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4918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4" y="515869"/>
            <a:ext cx="8333222" cy="1134098"/>
          </a:xfrm>
        </p:spPr>
        <p:txBody>
          <a:bodyPr/>
          <a:lstStyle/>
          <a:p>
            <a:r>
              <a:rPr lang="en-US" dirty="0" smtClean="0"/>
              <a:t>Optimality Test: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745068" y="1783089"/>
                <a:ext cx="10401903" cy="457326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accent2"/>
                  </a:buClr>
                  <a:buNone/>
                </a:pPr>
                <a:r>
                  <a:rPr lang="en-US" dirty="0" smtClean="0"/>
                  <a:t>	If </a:t>
                </a:r>
                <a:r>
                  <a:rPr lang="en-US" dirty="0"/>
                  <a:t>the above values are given as initial values, then we are dealing with a suboptimal filter and as a result, we expect to see more than 5 percent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/>
                  <a:t>outside of 95% confidence </a:t>
                </a:r>
                <a:r>
                  <a:rPr lang="en-US" dirty="0" smtClean="0"/>
                  <a:t>interval.</a:t>
                </a:r>
              </a:p>
              <a:p>
                <a:pPr marL="0" indent="0">
                  <a:buClr>
                    <a:schemeClr val="accent2"/>
                  </a:buClr>
                  <a:buNone/>
                </a:pPr>
                <a:r>
                  <a:rPr lang="en-US" dirty="0" smtClean="0"/>
                  <a:t>	In </a:t>
                </a:r>
                <a:r>
                  <a:rPr lang="en-US" dirty="0"/>
                  <a:t>order to find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/>
                  <a:t>, sequence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simulated, and then the estimator of </a:t>
                </a:r>
                <a:r>
                  <a:rPr lang="en-US" i="1" dirty="0"/>
                  <a:t>C</a:t>
                </a:r>
                <a:r>
                  <a:rPr lang="en-US" i="1" baseline="-25000" dirty="0"/>
                  <a:t>k</a:t>
                </a:r>
                <a:r>
                  <a:rPr lang="en-US" i="1" dirty="0"/>
                  <a:t> </a:t>
                </a:r>
                <a:r>
                  <a:rPr lang="en-US" dirty="0"/>
                  <a:t>meaning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calculated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 …  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After that,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/>
                  <a:t> is computed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 smtClean="0"/>
              </a:p>
              <a:p>
                <a:pPr marL="0" indent="0"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Clr>
                    <a:schemeClr val="accent2"/>
                  </a:buClr>
                  <a:buNone/>
                </a:pPr>
                <a:endParaRPr lang="en-US" sz="1600" dirty="0" smtClean="0"/>
              </a:p>
              <a:p>
                <a:pPr marL="0" indent="0"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800" i="1" dirty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800" i="1" dirty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𝑗𝑗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1800" dirty="0" smtClean="0"/>
              </a:p>
              <a:p>
                <a:pPr marL="0" indent="0">
                  <a:buClr>
                    <a:schemeClr val="accent2"/>
                  </a:buClr>
                  <a:buNone/>
                </a:pPr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745068" y="1783089"/>
                <a:ext cx="10401903" cy="4573261"/>
              </a:xfrm>
              <a:blipFill>
                <a:blip r:embed="rId2"/>
                <a:stretch>
                  <a:fillRect l="-879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189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4" y="515869"/>
            <a:ext cx="8333222" cy="1134098"/>
          </a:xfrm>
        </p:spPr>
        <p:txBody>
          <a:bodyPr/>
          <a:lstStyle/>
          <a:p>
            <a:r>
              <a:rPr lang="en-US" dirty="0" smtClean="0"/>
              <a:t>Optimality Test Results: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>
          <a:xfrm>
            <a:off x="745068" y="1783089"/>
            <a:ext cx="10401903" cy="2539529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068" y="1708093"/>
            <a:ext cx="5988241" cy="4075225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5309" y="1682840"/>
            <a:ext cx="5831840" cy="4100478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1" y="5843774"/>
            <a:ext cx="6400800" cy="5125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9547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4" y="515869"/>
            <a:ext cx="10113436" cy="1134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Formula for Calculating Estimators of Q and R: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745068" y="1783089"/>
                <a:ext cx="10401903" cy="405429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Clr>
                    <a:schemeClr val="accent2"/>
                  </a:buClr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 smtClean="0"/>
              </a:p>
              <a:p>
                <a:pPr marL="0" indent="0" algn="ctr">
                  <a:buClr>
                    <a:schemeClr val="accent2"/>
                  </a:buClr>
                  <a:buNone/>
                </a:pPr>
                <a:endParaRPr lang="en-US" sz="1600" dirty="0" smtClean="0"/>
              </a:p>
              <a:p>
                <a:pPr marL="0" indent="0" algn="ctr"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acc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dirty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dirty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𝐾𝐻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sz="1800" dirty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sSup>
                                        <m:sSupPr>
                                          <m:ctrlP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1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 dirty="0">
                                                  <a:latin typeface="Cambria Math" panose="02040503050406030204" pitchFamily="18" charset="0"/>
                                                </a:rPr>
                                                <m:t>Φ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8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  <m:r>
                                                    <a:rPr lang="en-US" sz="18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8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𝐾𝐻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sty m:val="p"/>
                                        </m:rPr>
                                        <a:rPr lang="en-US" sz="1800" dirty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 algn="ctr">
                  <a:buClr>
                    <a:schemeClr val="accent2"/>
                  </a:buClr>
                  <a:buNone/>
                </a:pPr>
                <a:endParaRPr lang="en-US" sz="1800" dirty="0" smtClean="0"/>
              </a:p>
              <a:p>
                <a:pPr marL="0" indent="0" algn="ctr"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p>
                                <m:sSup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acc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 marL="0" indent="0" algn="ctr">
                  <a:buClr>
                    <a:schemeClr val="accent2"/>
                  </a:buClr>
                  <a:buNone/>
                </a:pPr>
                <a:endParaRPr lang="en-US" sz="16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dirty="0">
                                  <a:latin typeface="Cambria Math" panose="02040503050406030204" pitchFamily="18" charset="0"/>
                                </a:rPr>
                                <m:t>HΦ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dirty="0">
                              <a:latin typeface="Cambria Math" panose="02040503050406030204" pitchFamily="18" charset="0"/>
                            </a:rPr>
                            <m:t>Γ</m:t>
                          </m:r>
                          <m:acc>
                            <m:accPr>
                              <m:chr m:val="̂"/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dirty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dirty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𝐻𝑀</m:t>
                          </m:r>
                        </m:e>
                      </m:acc>
                      <m:sSup>
                        <m:sSup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dirty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p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dirty="0">
                              <a:latin typeface="Cambria Math" panose="02040503050406030204" pitchFamily="18" charset="0"/>
                            </a:rPr>
                            <m:t>HΦ</m:t>
                          </m:r>
                        </m:e>
                        <m:sup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acc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  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dirty="0">
                                  <a:latin typeface="Cambria Math" panose="02040503050406030204" pitchFamily="18" charset="0"/>
                                </a:rPr>
                                <m:t>HΦ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 dirty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dirty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. …  . 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Clr>
                    <a:schemeClr val="accent2"/>
                  </a:buClr>
                  <a:buNone/>
                </a:pPr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745068" y="1783089"/>
                <a:ext cx="10401903" cy="4054293"/>
              </a:xfrm>
              <a:blipFill>
                <a:blip r:embed="rId2"/>
                <a:stretch>
                  <a:fillRect t="-10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5051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4" y="515869"/>
            <a:ext cx="10113436" cy="1134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of Calculating Estimators of Q and R: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>
          <a:xfrm>
            <a:off x="745068" y="1783089"/>
            <a:ext cx="10401903" cy="4054293"/>
          </a:xfrm>
        </p:spPr>
        <p:txBody>
          <a:bodyPr>
            <a:normAutofit/>
          </a:bodyPr>
          <a:lstStyle/>
          <a:p>
            <a:pPr marL="0" indent="0" algn="ctr">
              <a:buClr>
                <a:schemeClr val="accent2"/>
              </a:buClr>
              <a:buNone/>
            </a:pPr>
            <a:r>
              <a:rPr lang="en-US" dirty="0" smtClean="0"/>
              <a:t>	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91" y="1689972"/>
            <a:ext cx="5657850" cy="78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"/>
          <a:stretch/>
        </p:blipFill>
        <p:spPr bwMode="auto">
          <a:xfrm>
            <a:off x="433221" y="2610494"/>
            <a:ext cx="5659120" cy="929640"/>
          </a:xfrm>
          <a:prstGeom prst="rect">
            <a:avLst/>
          </a:prstGeom>
          <a:ln w="9525" cap="flat" cmpd="sng" algn="ctr">
            <a:solidFill>
              <a:srgbClr val="755DD9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" r="1"/>
          <a:stretch/>
        </p:blipFill>
        <p:spPr bwMode="auto">
          <a:xfrm>
            <a:off x="433221" y="3626953"/>
            <a:ext cx="5659120" cy="86741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"/>
          <a:stretch/>
        </p:blipFill>
        <p:spPr bwMode="auto">
          <a:xfrm>
            <a:off x="433221" y="4627485"/>
            <a:ext cx="5659120" cy="85979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1" y="5633402"/>
            <a:ext cx="5659120" cy="9055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24" y="1679703"/>
            <a:ext cx="5714873" cy="13313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r="1"/>
          <a:stretch/>
        </p:blipFill>
        <p:spPr bwMode="auto">
          <a:xfrm>
            <a:off x="6172322" y="3110784"/>
            <a:ext cx="5714873" cy="1314425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449" y="3626953"/>
            <a:ext cx="3446145" cy="3829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449" y="2345379"/>
            <a:ext cx="3182620" cy="352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/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r="1"/>
          <a:stretch/>
        </p:blipFill>
        <p:spPr bwMode="auto">
          <a:xfrm>
            <a:off x="6172321" y="4614174"/>
            <a:ext cx="5714873" cy="1322937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/>
          <p:cNvPicPr/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r="1"/>
          <a:stretch/>
        </p:blipFill>
        <p:spPr bwMode="auto">
          <a:xfrm>
            <a:off x="7438449" y="5107088"/>
            <a:ext cx="3446145" cy="526314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9713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4" y="515869"/>
            <a:ext cx="10113436" cy="1134098"/>
          </a:xfrm>
        </p:spPr>
        <p:txBody>
          <a:bodyPr>
            <a:normAutofit/>
          </a:bodyPr>
          <a:lstStyle/>
          <a:p>
            <a:r>
              <a:rPr lang="en-US" dirty="0" smtClean="0"/>
              <a:t>Optimality of Filter: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>
          <a:xfrm>
            <a:off x="745068" y="1783089"/>
            <a:ext cx="10401903" cy="4054293"/>
          </a:xfrm>
        </p:spPr>
        <p:txBody>
          <a:bodyPr>
            <a:normAutofit/>
          </a:bodyPr>
          <a:lstStyle/>
          <a:p>
            <a:pPr marL="0" indent="0" algn="ctr">
              <a:buClr>
                <a:schemeClr val="accent2"/>
              </a:buClr>
              <a:buNone/>
            </a:pPr>
            <a:r>
              <a:rPr lang="en-US" dirty="0" smtClean="0"/>
              <a:t>	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7" name="Picture 1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2505" r="3030" b="1594"/>
          <a:stretch/>
        </p:blipFill>
        <p:spPr bwMode="auto">
          <a:xfrm>
            <a:off x="498764" y="1783089"/>
            <a:ext cx="5610149" cy="3786438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t="1537" r="4238"/>
          <a:stretch/>
        </p:blipFill>
        <p:spPr bwMode="auto">
          <a:xfrm>
            <a:off x="6153239" y="1783089"/>
            <a:ext cx="5733959" cy="3786438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54" y="5727988"/>
            <a:ext cx="5680364" cy="6283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0226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4" y="515869"/>
            <a:ext cx="10113436" cy="1134098"/>
          </a:xfrm>
        </p:spPr>
        <p:txBody>
          <a:bodyPr>
            <a:normAutofit/>
          </a:bodyPr>
          <a:lstStyle/>
          <a:p>
            <a:r>
              <a:rPr lang="en-US" dirty="0" smtClean="0"/>
              <a:t>10 Batch Data Results for R: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>
          <a:xfrm>
            <a:off x="745068" y="1783089"/>
            <a:ext cx="10401903" cy="4054293"/>
          </a:xfrm>
        </p:spPr>
        <p:txBody>
          <a:bodyPr>
            <a:normAutofit/>
          </a:bodyPr>
          <a:lstStyle/>
          <a:p>
            <a:pPr marL="0" indent="0" algn="ctr">
              <a:buClr>
                <a:schemeClr val="accent2"/>
              </a:buClr>
              <a:buNone/>
            </a:pPr>
            <a:r>
              <a:rPr lang="en-US" dirty="0" smtClean="0"/>
              <a:t>	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03" y="2168935"/>
            <a:ext cx="5447030" cy="2914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58" y="2168935"/>
            <a:ext cx="5400040" cy="28879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18439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85" y="1995055"/>
            <a:ext cx="9045615" cy="1000219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tx2"/>
                </a:solidFill>
              </a:rPr>
              <a:t>Kalman Filter Calculation: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995274"/>
            <a:ext cx="7844888" cy="1843086"/>
          </a:xfrm>
        </p:spPr>
        <p:txBody>
          <a:bodyPr>
            <a:normAutofit/>
          </a:bodyPr>
          <a:lstStyle/>
          <a:p>
            <a:pPr marL="0" lvl="0" indent="0" rtl="1">
              <a:buNone/>
            </a:pPr>
            <a:r>
              <a:rPr lang="en-US" dirty="0" smtClean="0"/>
              <a:t>A Kalman filter needs the exact knowledge of: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/>
              <a:t>The process </a:t>
            </a:r>
            <a:r>
              <a:rPr lang="en-US" dirty="0"/>
              <a:t>noise’s covariance matrix represented by </a:t>
            </a:r>
            <a:r>
              <a:rPr lang="en-US" i="1" dirty="0"/>
              <a:t>Q</a:t>
            </a:r>
            <a:r>
              <a:rPr lang="en-US" dirty="0"/>
              <a:t> 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measurement’s </a:t>
            </a:r>
            <a:r>
              <a:rPr lang="en-US" dirty="0" smtClean="0"/>
              <a:t>noise </a:t>
            </a:r>
            <a:r>
              <a:rPr lang="en-US" dirty="0"/>
              <a:t>covariance matrix </a:t>
            </a:r>
            <a:r>
              <a:rPr lang="en-US" dirty="0" smtClean="0"/>
              <a:t>, </a:t>
            </a:r>
            <a:r>
              <a:rPr lang="en-US" dirty="0"/>
              <a:t>represented by </a:t>
            </a:r>
            <a:r>
              <a:rPr lang="en-US" i="1" dirty="0"/>
              <a:t>R</a:t>
            </a:r>
            <a:endParaRPr lang="fa-IR" dirty="0" smtClean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5" r="27095"/>
          <a:stretch>
            <a:fillRect/>
          </a:stretch>
        </p:blipFill>
        <p:spPr>
          <a:xfrm>
            <a:off x="6604000" y="-14288"/>
            <a:ext cx="5588000" cy="6872288"/>
          </a:xfr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4" y="515869"/>
            <a:ext cx="10113436" cy="1134098"/>
          </a:xfrm>
        </p:spPr>
        <p:txBody>
          <a:bodyPr>
            <a:normAutofit/>
          </a:bodyPr>
          <a:lstStyle/>
          <a:p>
            <a:r>
              <a:rPr lang="en-US" dirty="0" smtClean="0"/>
              <a:t>10 Batch Data Results for Q: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>
          <a:xfrm>
            <a:off x="745068" y="1783089"/>
            <a:ext cx="10401903" cy="4054293"/>
          </a:xfrm>
        </p:spPr>
        <p:txBody>
          <a:bodyPr>
            <a:normAutofit/>
          </a:bodyPr>
          <a:lstStyle/>
          <a:p>
            <a:pPr marL="0" indent="0" algn="ctr">
              <a:buClr>
                <a:schemeClr val="accent2"/>
              </a:buClr>
              <a:buNone/>
            </a:pPr>
            <a:r>
              <a:rPr lang="en-US" dirty="0" smtClean="0"/>
              <a:t>	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164" y="1649967"/>
            <a:ext cx="5393690" cy="283845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1236" y="3869466"/>
            <a:ext cx="5409565" cy="28321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72" y="1649967"/>
            <a:ext cx="5486400" cy="28771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4934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xagon 15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942945" y="3321118"/>
            <a:ext cx="2412998" cy="2080172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123"/>
          <a:stretch>
            <a:fillRect/>
          </a:stretch>
        </p:blipFill>
        <p:spPr>
          <a:xfrm>
            <a:off x="1995470" y="2119764"/>
            <a:ext cx="2227775" cy="2584220"/>
          </a:xfrm>
        </p:spPr>
      </p:pic>
      <p:sp>
        <p:nvSpPr>
          <p:cNvPr id="26" name="Hexagon 25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468610" y="4337227"/>
            <a:ext cx="2412998" cy="2080172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763815" y="2114618"/>
            <a:ext cx="2412998" cy="2080172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Placeholder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123"/>
          <a:stretch>
            <a:fillRect/>
          </a:stretch>
        </p:blipFill>
        <p:spPr>
          <a:xfrm>
            <a:off x="4668738" y="3069093"/>
            <a:ext cx="2227775" cy="2584220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052" y="4845187"/>
            <a:ext cx="4853573" cy="1616252"/>
          </a:xfrm>
        </p:spPr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pic>
        <p:nvPicPr>
          <p:cNvPr id="28" name="Picture Placeholder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123"/>
          <a:stretch>
            <a:fillRect/>
          </a:stretch>
        </p:blipFill>
        <p:spPr>
          <a:xfrm>
            <a:off x="5189530" y="439423"/>
            <a:ext cx="2227775" cy="2584220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033" y="1369029"/>
            <a:ext cx="7342622" cy="1215566"/>
          </a:xfrm>
        </p:spPr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</a:rPr>
              <a:t>Paper Assumptions: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49" y="2797031"/>
            <a:ext cx="5961786" cy="3465224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true value of these 2 matrix is </a:t>
            </a:r>
            <a:r>
              <a:rPr lang="en-US" dirty="0" smtClean="0"/>
              <a:t>unknown.</a:t>
            </a:r>
          </a:p>
          <a:p>
            <a:r>
              <a:rPr lang="en-US" dirty="0" smtClean="0"/>
              <a:t>Inputs </a:t>
            </a:r>
            <a:r>
              <a:rPr lang="en-US" dirty="0"/>
              <a:t>are random and </a:t>
            </a:r>
            <a:r>
              <a:rPr lang="en-US" dirty="0" smtClean="0"/>
              <a:t>stationary.</a:t>
            </a:r>
          </a:p>
          <a:p>
            <a:r>
              <a:rPr lang="en-US" dirty="0"/>
              <a:t>The results are first derived for discrete systems, and then extended to continuous ones. 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2" r="187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033" y="1369029"/>
            <a:ext cx="7342622" cy="1215566"/>
          </a:xfrm>
        </p:spPr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</a:rPr>
              <a:t>System Assumptions: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49" y="2797031"/>
            <a:ext cx="5961786" cy="346522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system under consideration is time invariant.</a:t>
            </a:r>
          </a:p>
          <a:p>
            <a:r>
              <a:rPr lang="en-US" dirty="0"/>
              <a:t>It is completely controllable and observable. </a:t>
            </a:r>
            <a:endParaRPr lang="en-US" dirty="0" smtClean="0"/>
          </a:p>
          <a:p>
            <a:r>
              <a:rPr lang="en-US" dirty="0"/>
              <a:t>Both the system and filter (whether they are optimal or suboptimal) area assumed to have reached steady-state conditions.</a:t>
            </a:r>
          </a:p>
          <a:p>
            <a:endParaRPr lang="en-US" dirty="0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2" r="187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526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033" y="1369029"/>
            <a:ext cx="7342622" cy="1215566"/>
          </a:xfrm>
        </p:spPr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</a:rPr>
              <a:t>Path to Solution: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86" y="2584595"/>
            <a:ext cx="6466487" cy="33543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correlation test is given in order to check whether a particular Kalman filter is working optimally or </a:t>
            </a:r>
            <a:r>
              <a:rPr lang="en-US" dirty="0" smtClean="0"/>
              <a:t>not</a:t>
            </a:r>
          </a:p>
          <a:p>
            <a:r>
              <a:rPr lang="en-US" dirty="0"/>
              <a:t>In the case of suboptimal result a technique is </a:t>
            </a:r>
            <a:r>
              <a:rPr lang="en-US" dirty="0" smtClean="0"/>
              <a:t>given. </a:t>
            </a:r>
          </a:p>
          <a:p>
            <a:r>
              <a:rPr lang="en-US" dirty="0" smtClean="0"/>
              <a:t>Using </a:t>
            </a:r>
            <a:r>
              <a:rPr lang="en-US" dirty="0"/>
              <a:t>this technique an approximated normal, unbiased, and consistent estimates of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 are found</a:t>
            </a:r>
            <a:endParaRPr lang="en-US" dirty="0" smtClean="0"/>
          </a:p>
          <a:p>
            <a:r>
              <a:rPr lang="en-US" dirty="0"/>
              <a:t>This technique only works for special cases where Q’s form is known and the number of its unknown elements is less than n*r</a:t>
            </a:r>
            <a:r>
              <a:rPr lang="en-US" dirty="0" smtClean="0"/>
              <a:t>.</a:t>
            </a:r>
            <a:r>
              <a:rPr lang="en-US" dirty="0"/>
              <a:t> (n representing dimension of the state vector and r representing that of measurement vector.) </a:t>
            </a:r>
            <a:endParaRPr lang="en-US" dirty="0" smtClean="0"/>
          </a:p>
          <a:p>
            <a:r>
              <a:rPr lang="en-US" dirty="0"/>
              <a:t>For other cases, the optimal steady-state gain represented by </a:t>
            </a:r>
            <a:r>
              <a:rPr lang="en-US" i="1" dirty="0"/>
              <a:t>K</a:t>
            </a:r>
            <a:r>
              <a:rPr lang="en-US" i="1" baseline="-25000" dirty="0"/>
              <a:t>op</a:t>
            </a:r>
            <a:r>
              <a:rPr lang="en-US" dirty="0"/>
              <a:t> is calculated iterative by an iterative procedure without identifying Q.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2" r="187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5035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4" y="515869"/>
            <a:ext cx="8333222" cy="1134098"/>
          </a:xfrm>
        </p:spPr>
        <p:txBody>
          <a:bodyPr/>
          <a:lstStyle/>
          <a:p>
            <a:r>
              <a:rPr lang="en-US" dirty="0" smtClean="0"/>
              <a:t>Formulas for Defining Syste</a:t>
            </a:r>
            <a:r>
              <a:rPr lang="en-US" dirty="0"/>
              <a:t>m</a:t>
            </a:r>
            <a:r>
              <a:rPr lang="en-US" dirty="0" smtClean="0"/>
              <a:t>:</a:t>
            </a:r>
            <a:endParaRPr lang="en-US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164" y="1297934"/>
            <a:ext cx="10426702" cy="781188"/>
          </a:xfrm>
        </p:spPr>
        <p:txBody>
          <a:bodyPr>
            <a:normAutofit/>
          </a:bodyPr>
          <a:lstStyle/>
          <a:p>
            <a:r>
              <a:rPr lang="en-US" dirty="0" smtClean="0"/>
              <a:t>A MULTIVARIABLE LINEAR DISCRETE SYSTEM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566218" y="2387084"/>
                <a:ext cx="10950866" cy="323214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Φ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 </a:t>
                </a:r>
                <a:r>
                  <a:rPr lang="en-US" dirty="0"/>
                  <a:t>is n*1 state </a:t>
                </a:r>
                <a:r>
                  <a:rPr lang="en-US" dirty="0" smtClean="0"/>
                  <a:t>vector</a:t>
                </a:r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Φ </a:t>
                </a:r>
                <a:r>
                  <a:rPr lang="en-US" dirty="0"/>
                  <a:t>is n*n nonsingular transition </a:t>
                </a:r>
                <a:r>
                  <a:rPr lang="en-US" dirty="0" smtClean="0"/>
                  <a:t>matrix</a:t>
                </a:r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 </a:t>
                </a:r>
                <a:r>
                  <a:rPr lang="en-US" dirty="0"/>
                  <a:t>Γ is n*q constant input </a:t>
                </a:r>
                <a:r>
                  <a:rPr lang="en-US" dirty="0" smtClean="0"/>
                  <a:t>matrix.</a:t>
                </a:r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i="1" dirty="0"/>
                  <a:t>z</a:t>
                </a:r>
                <a:r>
                  <a:rPr lang="en-US" i="1" baseline="-25000" dirty="0"/>
                  <a:t>i</a:t>
                </a:r>
                <a:r>
                  <a:rPr lang="en-US" dirty="0"/>
                  <a:t> is r*1 measurement </a:t>
                </a:r>
                <a:r>
                  <a:rPr lang="en-US" dirty="0" smtClean="0"/>
                  <a:t>vector.</a:t>
                </a:r>
                <a:endParaRPr lang="en-US" dirty="0"/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 </a:t>
                </a:r>
                <a:r>
                  <a:rPr lang="en-US" i="1" dirty="0"/>
                  <a:t>H</a:t>
                </a:r>
                <a:r>
                  <a:rPr lang="en-US" dirty="0"/>
                  <a:t> is r*n constant output </a:t>
                </a:r>
                <a:r>
                  <a:rPr lang="en-US" dirty="0" smtClean="0"/>
                  <a:t>matrix.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566218" y="2387084"/>
                <a:ext cx="10950866" cy="3232149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4" y="515869"/>
            <a:ext cx="8333222" cy="1134098"/>
          </a:xfrm>
        </p:spPr>
        <p:txBody>
          <a:bodyPr/>
          <a:lstStyle/>
          <a:p>
            <a:r>
              <a:rPr lang="en-US" dirty="0" smtClean="0"/>
              <a:t>Formulas for Defining Syste</a:t>
            </a:r>
            <a:r>
              <a:rPr lang="en-US" dirty="0"/>
              <a:t>m</a:t>
            </a:r>
            <a:r>
              <a:rPr lang="en-US" dirty="0" smtClean="0"/>
              <a:t>:</a:t>
            </a:r>
            <a:endParaRPr lang="en-US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164" y="1297934"/>
            <a:ext cx="10426702" cy="781188"/>
          </a:xfrm>
        </p:spPr>
        <p:txBody>
          <a:bodyPr>
            <a:normAutofit/>
          </a:bodyPr>
          <a:lstStyle/>
          <a:p>
            <a:r>
              <a:rPr lang="en-US" dirty="0" smtClean="0"/>
              <a:t>A MULTIVARIABLE LINEAR DISCRETE SYSTEM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566218" y="2172506"/>
                <a:ext cx="10950866" cy="3232149"/>
              </a:xfrm>
            </p:spPr>
            <p:txBody>
              <a:bodyPr/>
              <a:lstStyle/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S</a:t>
                </a:r>
                <a:r>
                  <a:rPr lang="en-US" dirty="0" smtClean="0"/>
                  <a:t>equences </a:t>
                </a:r>
                <a:r>
                  <a:rPr lang="en-US" i="1" dirty="0"/>
                  <a:t>u</a:t>
                </a:r>
                <a:r>
                  <a:rPr lang="en-US" i="1" baseline="-25000" dirty="0"/>
                  <a:t>i</a:t>
                </a:r>
                <a:r>
                  <a:rPr lang="en-US" dirty="0"/>
                  <a:t> with n*1 and </a:t>
                </a:r>
                <a:r>
                  <a:rPr lang="en-US" i="1" dirty="0"/>
                  <a:t>v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with r*1 as their size, are uncorrelated Gaussian white noise </a:t>
                </a:r>
                <a:r>
                  <a:rPr lang="en-US" dirty="0" smtClean="0"/>
                  <a:t>sequences.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Initial state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o</a:t>
                </a:r>
                <a:r>
                  <a:rPr lang="en-US" dirty="0"/>
                  <a:t> is normally distributed with: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Clr>
                    <a:schemeClr val="accent2"/>
                  </a:buClr>
                  <a:buNone/>
                </a:pPr>
                <a:endParaRPr lang="en-US" dirty="0" smtClean="0"/>
              </a:p>
              <a:p>
                <a:pPr marL="0" indent="0">
                  <a:buClr>
                    <a:schemeClr val="accent2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566218" y="2172506"/>
                <a:ext cx="10950866" cy="3232149"/>
              </a:xfrm>
              <a:blipFill>
                <a:blip r:embed="rId2"/>
                <a:stretch>
                  <a:fillRect l="-780" t="-2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367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4" y="515869"/>
            <a:ext cx="8333222" cy="1134098"/>
          </a:xfrm>
        </p:spPr>
        <p:txBody>
          <a:bodyPr/>
          <a:lstStyle/>
          <a:p>
            <a:r>
              <a:rPr lang="en-US" dirty="0" smtClean="0"/>
              <a:t>Formulas for Defining Filter: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656164" y="1751567"/>
                <a:ext cx="10950866" cy="3919559"/>
              </a:xfrm>
            </p:spPr>
            <p:txBody>
              <a:bodyPr/>
              <a:lstStyle/>
              <a:p>
                <a:pPr marL="0" indent="0"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Clr>
                    <a:schemeClr val="accent2"/>
                  </a:buClr>
                  <a:buNone/>
                </a:pPr>
                <a:endParaRPr lang="en-US" dirty="0" smtClean="0"/>
              </a:p>
              <a:p>
                <a:pPr marL="0" indent="0"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Clr>
                    <a:schemeClr val="accent2"/>
                  </a:buClr>
                  <a:buNone/>
                </a:pPr>
                <a:endParaRPr lang="en-US" dirty="0" smtClean="0"/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i="1" dirty="0" smtClean="0"/>
                  <a:t>K</a:t>
                </a:r>
                <a:r>
                  <a:rPr lang="en-US" i="1" baseline="-25000" dirty="0" smtClean="0"/>
                  <a:t>o</a:t>
                </a:r>
                <a:r>
                  <a:rPr lang="en-US" dirty="0" smtClean="0"/>
                  <a:t> </a:t>
                </a:r>
                <a:r>
                  <a:rPr lang="en-US" dirty="0"/>
                  <a:t>is a n*r </a:t>
                </a:r>
                <a:r>
                  <a:rPr lang="en-US" dirty="0" smtClean="0"/>
                  <a:t>matrix representing </a:t>
                </a:r>
                <a:r>
                  <a:rPr lang="en-US" dirty="0"/>
                  <a:t>the steady-state Kalman filter </a:t>
                </a:r>
                <a:r>
                  <a:rPr lang="en-US" dirty="0" smtClean="0"/>
                  <a:t>gain.</a:t>
                </a:r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i="1" dirty="0"/>
                  <a:t>M</a:t>
                </a:r>
                <a:r>
                  <a:rPr lang="en-US" i="1" baseline="-25000" dirty="0"/>
                  <a:t>o</a:t>
                </a:r>
                <a:r>
                  <a:rPr lang="en-US" dirty="0"/>
                  <a:t> is the steady-state solution to the covariance equation of </a:t>
                </a:r>
                <a:r>
                  <a:rPr lang="en-US" dirty="0" smtClean="0"/>
                  <a:t>Kalman.</a:t>
                </a:r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i="1" dirty="0"/>
                  <a:t>Q</a:t>
                </a:r>
                <a:r>
                  <a:rPr lang="en-US" i="1" baseline="-25000" dirty="0"/>
                  <a:t>o</a:t>
                </a:r>
                <a:r>
                  <a:rPr lang="en-US" dirty="0"/>
                  <a:t> and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o</a:t>
                </a:r>
                <a:r>
                  <a:rPr lang="en-US" dirty="0"/>
                  <a:t> </a:t>
                </a:r>
                <a:r>
                  <a:rPr lang="en-US" dirty="0" smtClean="0"/>
                  <a:t>are </a:t>
                </a:r>
                <a:r>
                  <a:rPr lang="en-US" dirty="0"/>
                  <a:t>the initial states of </a:t>
                </a:r>
                <a:r>
                  <a:rPr lang="en-US" i="1" dirty="0"/>
                  <a:t>Q </a:t>
                </a:r>
                <a:r>
                  <a:rPr lang="en-US" dirty="0"/>
                  <a:t>and </a:t>
                </a:r>
                <a:r>
                  <a:rPr lang="en-US" i="1" dirty="0"/>
                  <a:t>R</a:t>
                </a:r>
                <a:endParaRPr lang="en-US" dirty="0"/>
              </a:p>
              <a:p>
                <a:pPr marL="0" indent="0">
                  <a:buClr>
                    <a:schemeClr val="accent2"/>
                  </a:buClr>
                  <a:buNone/>
                </a:pPr>
                <a:endParaRPr lang="en-US" dirty="0" smtClean="0"/>
              </a:p>
              <a:p>
                <a:pPr marL="0" indent="0">
                  <a:buClr>
                    <a:schemeClr val="accent2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656164" y="1751567"/>
                <a:ext cx="10950866" cy="3919559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044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4" y="515869"/>
            <a:ext cx="8333222" cy="1134098"/>
          </a:xfrm>
        </p:spPr>
        <p:txBody>
          <a:bodyPr/>
          <a:lstStyle/>
          <a:p>
            <a:r>
              <a:rPr lang="en-US" dirty="0" smtClean="0"/>
              <a:t>Formulas for Defining Filter :</a:t>
            </a:r>
            <a:endParaRPr lang="en-US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164" y="1297934"/>
            <a:ext cx="10426702" cy="781188"/>
          </a:xfrm>
        </p:spPr>
        <p:txBody>
          <a:bodyPr>
            <a:normAutofit/>
          </a:bodyPr>
          <a:lstStyle/>
          <a:p>
            <a:r>
              <a:rPr lang="en-US" dirty="0" smtClean="0"/>
              <a:t>FILTERING EQUATIONS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566218" y="2172507"/>
                <a:ext cx="10950866" cy="1540512"/>
              </a:xfrm>
            </p:spPr>
            <p:txBody>
              <a:bodyPr/>
              <a:lstStyle/>
              <a:p>
                <a:pPr marL="0" indent="0"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Φ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estimate of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i+1</a:t>
                </a:r>
                <a:r>
                  <a:rPr lang="en-US" dirty="0"/>
                  <a:t> based on all the measurements up to </a:t>
                </a:r>
                <a:r>
                  <a:rPr lang="en-US" dirty="0" smtClean="0"/>
                  <a:t>i.</a:t>
                </a:r>
                <a:endParaRPr lang="en-US" dirty="0"/>
              </a:p>
              <a:p>
                <a:pPr marL="0" indent="0">
                  <a:buClr>
                    <a:schemeClr val="accent2"/>
                  </a:buClr>
                  <a:buNone/>
                </a:pPr>
                <a:endParaRPr lang="en-US" dirty="0" smtClean="0"/>
              </a:p>
              <a:p>
                <a:pPr marL="0" indent="0">
                  <a:buClr>
                    <a:schemeClr val="accent2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566218" y="2172507"/>
                <a:ext cx="10950866" cy="1540512"/>
              </a:xfrm>
              <a:blipFill>
                <a:blip r:embed="rId2"/>
                <a:stretch>
                  <a:fillRect l="-780" t="-2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512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463F90"/>
      </a:dk1>
      <a:lt1>
        <a:sysClr val="window" lastClr="FFFFFF"/>
      </a:lt1>
      <a:dk2>
        <a:srgbClr val="482CBC"/>
      </a:dk2>
      <a:lt2>
        <a:srgbClr val="E3DEF7"/>
      </a:lt2>
      <a:accent1>
        <a:srgbClr val="755DD9"/>
      </a:accent1>
      <a:accent2>
        <a:srgbClr val="AC9DE8"/>
      </a:accent2>
      <a:accent3>
        <a:srgbClr val="F2F2F2"/>
      </a:accent3>
      <a:accent4>
        <a:srgbClr val="C1BEE2"/>
      </a:accent4>
      <a:accent5>
        <a:srgbClr val="A39ED4"/>
      </a:accent5>
      <a:accent6>
        <a:srgbClr val="AC9DE8"/>
      </a:accent6>
      <a:hlink>
        <a:srgbClr val="482CBC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531</Words>
  <Application>Microsoft Office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Cambria Math</vt:lpstr>
      <vt:lpstr>CiscoSans ExtraLight</vt:lpstr>
      <vt:lpstr>Gill Sans SemiBold</vt:lpstr>
      <vt:lpstr>Times New Roman</vt:lpstr>
      <vt:lpstr>Wingdings</vt:lpstr>
      <vt:lpstr>Office Theme</vt:lpstr>
      <vt:lpstr>On the Identification of Variances and Adaptive Kalman Filtering</vt:lpstr>
      <vt:lpstr>Kalman Filter Calculation:</vt:lpstr>
      <vt:lpstr>Paper Assumptions:</vt:lpstr>
      <vt:lpstr>System Assumptions:</vt:lpstr>
      <vt:lpstr>Path to Solution:</vt:lpstr>
      <vt:lpstr>Formulas for Defining System:</vt:lpstr>
      <vt:lpstr>Formulas for Defining System:</vt:lpstr>
      <vt:lpstr>Formulas for Defining Filter:</vt:lpstr>
      <vt:lpstr>Formulas for Defining Filter :</vt:lpstr>
      <vt:lpstr>Two Cases:</vt:lpstr>
      <vt:lpstr>Problem and Approaches:</vt:lpstr>
      <vt:lpstr>Simulation Given Parameters:</vt:lpstr>
      <vt:lpstr>Initial Values:</vt:lpstr>
      <vt:lpstr>Optimality Test:</vt:lpstr>
      <vt:lpstr>Optimality Test Results:</vt:lpstr>
      <vt:lpstr>Formula for Calculating Estimators of Q and R:</vt:lpstr>
      <vt:lpstr>Results of Calculating Estimators of Q and R:</vt:lpstr>
      <vt:lpstr>Optimality of Filter:</vt:lpstr>
      <vt:lpstr>10 Batch Data Results for R:</vt:lpstr>
      <vt:lpstr>10 Batch Data Results for Q: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2020-01-27T21:58:43Z</dcterms:created>
  <dcterms:modified xsi:type="dcterms:W3CDTF">2020-08-19T23:41:21Z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