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257" r:id="rId4"/>
    <p:sldId id="258" r:id="rId5"/>
    <p:sldId id="260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61" r:id="rId21"/>
    <p:sldId id="278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B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8" d="100"/>
          <a:sy n="48" d="100"/>
        </p:scale>
        <p:origin x="83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6D011-8398-4A88-B2A9-1C82D4C3708C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014D7-9FBA-42EF-81A7-80B32705E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79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014D7-9FBA-42EF-81A7-80B32705E4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29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C314-FC52-4CE3-927C-B67A3598217B}" type="datetime1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Information System Analysis of LafargeHolcim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28DF-43E2-4C43-8CBA-986FEFE49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9CBA-B64A-48C7-B2D2-09ED60011E50}" type="datetime1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Information System Analysis of LafargeHolcim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28DF-43E2-4C43-8CBA-986FEFE49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4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DAED6-002C-4849-8D7A-9C479A731B84}" type="datetime1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Information System Analysis of LafargeHolcim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28DF-43E2-4C43-8CBA-986FEFE49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1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E5F5-86F6-4605-ADF3-3ED9CCF8F77F}" type="datetime1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Information System Analysis of LafargeHolcim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28DF-43E2-4C43-8CBA-986FEFE49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5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0727-A400-4A60-AE1C-9DE84904E1B5}" type="datetime1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Information System Analysis of LafargeHolcim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28DF-43E2-4C43-8CBA-986FEFE49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1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AAA7-BBCD-4555-AEFF-13FC46B5A406}" type="datetime1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Information System Analysis of LafargeHolcim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28DF-43E2-4C43-8CBA-986FEFE49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1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82A3-17AC-49A2-AE85-FC54BE311BC7}" type="datetime1">
              <a:rPr lang="en-US" smtClean="0"/>
              <a:t>4/21/2018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Information System Analysis of LafargeHolcim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28DF-43E2-4C43-8CBA-986FEFE49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6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95A4-142C-4E1A-9A0F-7A5F5D5140FB}" type="datetime1">
              <a:rPr lang="en-US" smtClean="0"/>
              <a:t>4/21/2018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Information System Analysis of LafargeHolcim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28DF-43E2-4C43-8CBA-986FEFE49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2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80C6-AB82-44BD-BA86-E4685443B34A}" type="datetime1">
              <a:rPr lang="en-US" smtClean="0"/>
              <a:t>4/21/2018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Information System Analysis of LafargeHolcim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28DF-43E2-4C43-8CBA-986FEFE49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4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1A859-5CB1-4B50-A5F6-0B07D41E7BE2}" type="datetime1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Information System Analysis of LafargeHolcim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28DF-43E2-4C43-8CBA-986FEFE49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8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7F90-A382-47AC-A954-F74AF43593D5}" type="datetime1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Information System Analysis of LafargeHolcim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28DF-43E2-4C43-8CBA-986FEFE49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9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2CFDD-13CC-4BAD-8052-358A1F61F83B}" type="datetime1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Information System Analysis of LafargeHolcim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E28DF-43E2-4C43-8CBA-986FEFE49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5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5328321" y="1435184"/>
            <a:ext cx="4681196" cy="398763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-7023348" y="19050"/>
            <a:ext cx="11140440" cy="6858000"/>
            <a:chOff x="93070" y="19050"/>
            <a:chExt cx="11140440" cy="6858000"/>
          </a:xfrm>
        </p:grpSpPr>
        <p:grpSp>
          <p:nvGrpSpPr>
            <p:cNvPr id="34" name="Group 33"/>
            <p:cNvGrpSpPr/>
            <p:nvPr/>
          </p:nvGrpSpPr>
          <p:grpSpPr>
            <a:xfrm>
              <a:off x="93070" y="19050"/>
              <a:ext cx="11140440" cy="6858000"/>
              <a:chOff x="226388" y="0"/>
              <a:chExt cx="11140440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6" name="Rectangle 5"/>
              <p:cNvSpPr/>
              <p:nvPr/>
            </p:nvSpPr>
            <p:spPr>
              <a:xfrm>
                <a:off x="226388" y="0"/>
                <a:ext cx="10287000" cy="6858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10513388" y="2914650"/>
                <a:ext cx="853440" cy="1028700"/>
                <a:chOff x="10287000" y="2914650"/>
                <a:chExt cx="853440" cy="1028700"/>
              </a:xfrm>
              <a:solidFill>
                <a:schemeClr val="accent4">
                  <a:lumMod val="75000"/>
                </a:schemeClr>
              </a:solidFill>
            </p:grpSpPr>
            <p:sp>
              <p:nvSpPr>
                <p:cNvPr id="8" name="Round Same Side Corner Rectangle 7"/>
                <p:cNvSpPr/>
                <p:nvPr/>
              </p:nvSpPr>
              <p:spPr>
                <a:xfrm rot="5400000">
                  <a:off x="10199370" y="3002280"/>
                  <a:ext cx="1028700" cy="853440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10447020" y="3131820"/>
                  <a:ext cx="533400" cy="5943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800" dirty="0">
                      <a:latin typeface="Arial Rounded MT Bold" panose="020F0704030504030204" pitchFamily="34" charset="0"/>
                    </a:rPr>
                    <a:t>1</a:t>
                  </a:r>
                </a:p>
              </p:txBody>
            </p:sp>
          </p:grpSp>
        </p:grpSp>
        <p:sp>
          <p:nvSpPr>
            <p:cNvPr id="36" name="Rectangle 35"/>
            <p:cNvSpPr/>
            <p:nvPr/>
          </p:nvSpPr>
          <p:spPr>
            <a:xfrm>
              <a:off x="3587834" y="1139473"/>
              <a:ext cx="5724939" cy="457905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Arial Rounded MT Bold" panose="020F0704030504030204" pitchFamily="34" charset="0"/>
                </a:rPr>
                <a:t>Presentation on</a:t>
              </a:r>
            </a:p>
            <a:p>
              <a:pPr algn="ctr"/>
              <a:r>
                <a:rPr lang="en-US" sz="5400" b="1" dirty="0" smtClean="0">
                  <a:latin typeface="Arial Rounded MT Bold" panose="020F0704030504030204" pitchFamily="34" charset="0"/>
                </a:rPr>
                <a:t>Information System Analysis </a:t>
              </a:r>
              <a:r>
                <a:rPr lang="en-US" sz="4000" b="1" dirty="0" smtClean="0">
                  <a:latin typeface="Arial Rounded MT Bold" panose="020F0704030504030204" pitchFamily="34" charset="0"/>
                </a:rPr>
                <a:t>of </a:t>
              </a:r>
              <a:r>
                <a:rPr lang="en-US" sz="4000" b="1" dirty="0" err="1" smtClean="0">
                  <a:latin typeface="Arial Rounded MT Bold" panose="020F0704030504030204" pitchFamily="34" charset="0"/>
                </a:rPr>
                <a:t>LafargeHolcim</a:t>
              </a:r>
              <a:endParaRPr lang="en-US" sz="4000" b="1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-8044920" y="0"/>
            <a:ext cx="11140440" cy="6858000"/>
            <a:chOff x="-928502" y="0"/>
            <a:chExt cx="11140440" cy="6858000"/>
          </a:xfrm>
        </p:grpSpPr>
        <p:grpSp>
          <p:nvGrpSpPr>
            <p:cNvPr id="33" name="Group 32"/>
            <p:cNvGrpSpPr/>
            <p:nvPr/>
          </p:nvGrpSpPr>
          <p:grpSpPr>
            <a:xfrm>
              <a:off x="-928502" y="0"/>
              <a:ext cx="11140440" cy="6858000"/>
              <a:chOff x="-809072" y="0"/>
              <a:chExt cx="11140440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3" name="Rectangle 12"/>
              <p:cNvSpPr/>
              <p:nvPr/>
            </p:nvSpPr>
            <p:spPr>
              <a:xfrm>
                <a:off x="-809072" y="0"/>
                <a:ext cx="10287000" cy="6858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9477928" y="2400300"/>
                <a:ext cx="853440" cy="1028700"/>
                <a:chOff x="10287000" y="2914650"/>
                <a:chExt cx="853440" cy="1028700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15" name="Round Same Side Corner Rectangle 14"/>
                <p:cNvSpPr/>
                <p:nvPr/>
              </p:nvSpPr>
              <p:spPr>
                <a:xfrm rot="5400000">
                  <a:off x="10199370" y="3002280"/>
                  <a:ext cx="1028700" cy="853440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10447020" y="3131820"/>
                  <a:ext cx="533400" cy="5943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800" dirty="0" smtClean="0">
                      <a:latin typeface="Arial Rounded MT Bold" panose="020F0704030504030204" pitchFamily="34" charset="0"/>
                    </a:rPr>
                    <a:t>2</a:t>
                  </a:r>
                  <a:endParaRPr lang="en-US" sz="4800" dirty="0">
                    <a:latin typeface="Arial Rounded MT Bold" panose="020F0704030504030204" pitchFamily="34" charset="0"/>
                  </a:endParaRPr>
                </a:p>
              </p:txBody>
            </p:sp>
          </p:grpSp>
        </p:grpSp>
        <p:sp>
          <p:nvSpPr>
            <p:cNvPr id="39" name="Rectangle 38"/>
            <p:cNvSpPr/>
            <p:nvPr/>
          </p:nvSpPr>
          <p:spPr>
            <a:xfrm>
              <a:off x="4843816" y="598747"/>
              <a:ext cx="3171593" cy="18253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Arial Rounded MT Bold" panose="020F0704030504030204" pitchFamily="34" charset="0"/>
                </a:rPr>
                <a:t>Presenting to</a:t>
              </a:r>
              <a:endParaRPr lang="en-US" sz="5400" b="1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656306" y="3003803"/>
              <a:ext cx="6438143" cy="32014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635" algn="r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 smtClean="0">
                  <a:solidFill>
                    <a:schemeClr val="bg1"/>
                  </a:solidFill>
                  <a:latin typeface="Arial Rounded MT Bold" panose="020F07040305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Mr. Md. </a:t>
              </a:r>
              <a:r>
                <a:rPr lang="en-US" sz="2800" dirty="0" err="1" smtClean="0">
                  <a:solidFill>
                    <a:schemeClr val="bg1"/>
                  </a:solidFill>
                  <a:latin typeface="Arial Rounded MT Bold" panose="020F07040305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Iftekharul</a:t>
              </a:r>
              <a:r>
                <a:rPr lang="en-US" sz="2800" dirty="0" smtClean="0">
                  <a:solidFill>
                    <a:schemeClr val="bg1"/>
                  </a:solidFill>
                  <a:latin typeface="Arial Rounded MT Bold" panose="020F07040305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Amin</a:t>
              </a:r>
            </a:p>
            <a:p>
              <a:pPr marR="635" algn="r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 smtClean="0">
                  <a:solidFill>
                    <a:schemeClr val="bg1"/>
                  </a:solidFill>
                  <a:latin typeface="Arial Rounded MT Bold" panose="020F07040305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Assistant Professor</a:t>
              </a:r>
            </a:p>
            <a:p>
              <a:pPr marR="635" algn="r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 smtClean="0">
                  <a:solidFill>
                    <a:schemeClr val="bg1"/>
                  </a:solidFill>
                  <a:latin typeface="Arial Rounded MT Bold" panose="020F07040305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Institute of Business Administration</a:t>
              </a:r>
            </a:p>
            <a:p>
              <a:pPr marR="635" algn="r"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 smtClean="0">
                  <a:solidFill>
                    <a:schemeClr val="bg1"/>
                  </a:solidFill>
                  <a:latin typeface="Arial Rounded MT Bold" panose="020F07040305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University Of Dhaka</a:t>
              </a:r>
              <a:endParaRPr lang="en-US" sz="2800" dirty="0">
                <a:solidFill>
                  <a:schemeClr val="bg1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9066492" y="0"/>
            <a:ext cx="11140440" cy="6858000"/>
            <a:chOff x="-1941962" y="38100"/>
            <a:chExt cx="11140440" cy="6858000"/>
          </a:xfrm>
        </p:grpSpPr>
        <p:grpSp>
          <p:nvGrpSpPr>
            <p:cNvPr id="32" name="Group 31"/>
            <p:cNvGrpSpPr/>
            <p:nvPr/>
          </p:nvGrpSpPr>
          <p:grpSpPr>
            <a:xfrm>
              <a:off x="-1941962" y="38100"/>
              <a:ext cx="11140440" cy="6858000"/>
              <a:chOff x="-1844532" y="0"/>
              <a:chExt cx="11140440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8" name="Rectangle 17"/>
              <p:cNvSpPr/>
              <p:nvPr/>
            </p:nvSpPr>
            <p:spPr>
              <a:xfrm>
                <a:off x="-1844532" y="0"/>
                <a:ext cx="10287000" cy="68580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8442468" y="1885950"/>
                <a:ext cx="853440" cy="1028700"/>
                <a:chOff x="8566478" y="2914650"/>
                <a:chExt cx="853440" cy="1028700"/>
              </a:xfrm>
            </p:grpSpPr>
            <p:sp>
              <p:nvSpPr>
                <p:cNvPr id="20" name="Round Same Side Corner Rectangle 19"/>
                <p:cNvSpPr/>
                <p:nvPr/>
              </p:nvSpPr>
              <p:spPr>
                <a:xfrm rot="5400000">
                  <a:off x="8478848" y="3002280"/>
                  <a:ext cx="1028700" cy="853440"/>
                </a:xfrm>
                <a:prstGeom prst="round2Same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8726498" y="3131820"/>
                  <a:ext cx="533400" cy="59436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800" dirty="0" smtClean="0">
                      <a:latin typeface="Arial Rounded MT Bold" panose="020F0704030504030204" pitchFamily="34" charset="0"/>
                    </a:rPr>
                    <a:t>3</a:t>
                  </a:r>
                  <a:endParaRPr lang="en-US" sz="4800" dirty="0">
                    <a:latin typeface="Arial Rounded MT Bold" panose="020F0704030504030204" pitchFamily="34" charset="0"/>
                  </a:endParaRPr>
                </a:p>
              </p:txBody>
            </p:sp>
          </p:grpSp>
        </p:grpSp>
        <p:sp>
          <p:nvSpPr>
            <p:cNvPr id="43" name="Rectangle 42"/>
            <p:cNvSpPr/>
            <p:nvPr/>
          </p:nvSpPr>
          <p:spPr>
            <a:xfrm>
              <a:off x="772381" y="531525"/>
              <a:ext cx="2981293" cy="1609695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76081" y="447769"/>
              <a:ext cx="3171593" cy="18253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Arial Rounded MT Bold" panose="020F0704030504030204" pitchFamily="34" charset="0"/>
                </a:rPr>
                <a:t>We are: </a:t>
              </a:r>
              <a:r>
                <a:rPr lang="en-US" sz="5400" b="1" dirty="0" smtClean="0">
                  <a:latin typeface="Arial Rounded MT Bold" panose="020F0704030504030204" pitchFamily="34" charset="0"/>
                </a:rPr>
                <a:t>Group 5</a:t>
              </a:r>
              <a:endParaRPr lang="en-US" sz="5400" b="1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09531" y="3132589"/>
              <a:ext cx="6438143" cy="32014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200" dirty="0" err="1" smtClean="0">
                  <a:latin typeface="Arial Rounded MT Bold" panose="020F0704030504030204" pitchFamily="34" charset="0"/>
                </a:rPr>
                <a:t>Mahir</a:t>
              </a:r>
              <a:r>
                <a:rPr lang="en-US" sz="3200" dirty="0" smtClean="0">
                  <a:latin typeface="Arial Rounded MT Bold" panose="020F0704030504030204" pitchFamily="34" charset="0"/>
                </a:rPr>
                <a:t> </a:t>
              </a:r>
              <a:r>
                <a:rPr lang="en-US" sz="3200" dirty="0" err="1" smtClean="0">
                  <a:latin typeface="Arial Rounded MT Bold" panose="020F0704030504030204" pitchFamily="34" charset="0"/>
                </a:rPr>
                <a:t>Mahbub</a:t>
              </a:r>
              <a:r>
                <a:rPr lang="en-US" sz="3200" dirty="0" smtClean="0">
                  <a:latin typeface="Arial Rounded MT Bold" panose="020F0704030504030204" pitchFamily="34" charset="0"/>
                </a:rPr>
                <a:t> (Member) 0807</a:t>
              </a:r>
            </a:p>
            <a:p>
              <a:pPr algn="r"/>
              <a:r>
                <a:rPr lang="en-US" sz="3200" dirty="0" smtClean="0">
                  <a:latin typeface="Arial Rounded MT Bold" panose="020F0704030504030204" pitchFamily="34" charset="0"/>
                </a:rPr>
                <a:t>Atiq Ahammed (Captain) 0817</a:t>
              </a:r>
            </a:p>
            <a:p>
              <a:pPr algn="r"/>
              <a:r>
                <a:rPr lang="en-US" sz="3200" dirty="0" err="1" smtClean="0">
                  <a:latin typeface="Arial Rounded MT Bold" panose="020F0704030504030204" pitchFamily="34" charset="0"/>
                </a:rPr>
                <a:t>Khayrul</a:t>
              </a:r>
              <a:r>
                <a:rPr lang="en-US" sz="3200" dirty="0" smtClean="0">
                  <a:latin typeface="Arial Rounded MT Bold" panose="020F0704030504030204" pitchFamily="34" charset="0"/>
                </a:rPr>
                <a:t> Islam (Member) 0822</a:t>
              </a:r>
            </a:p>
            <a:p>
              <a:pPr algn="r"/>
              <a:r>
                <a:rPr lang="en-US" sz="3200" dirty="0" err="1" smtClean="0">
                  <a:latin typeface="Arial Rounded MT Bold" panose="020F0704030504030204" pitchFamily="34" charset="0"/>
                </a:rPr>
                <a:t>Sifat</a:t>
              </a:r>
              <a:r>
                <a:rPr lang="en-US" sz="3200" dirty="0" smtClean="0">
                  <a:latin typeface="Arial Rounded MT Bold" panose="020F0704030504030204" pitchFamily="34" charset="0"/>
                </a:rPr>
                <a:t>-E-</a:t>
              </a:r>
              <a:r>
                <a:rPr lang="en-US" sz="3200" dirty="0" err="1" smtClean="0">
                  <a:latin typeface="Arial Rounded MT Bold" panose="020F0704030504030204" pitchFamily="34" charset="0"/>
                </a:rPr>
                <a:t>Mahadi</a:t>
              </a:r>
              <a:r>
                <a:rPr lang="en-US" sz="3200" dirty="0" smtClean="0">
                  <a:latin typeface="Arial Rounded MT Bold" panose="020F0704030504030204" pitchFamily="34" charset="0"/>
                </a:rPr>
                <a:t> (Member) 0839</a:t>
              </a:r>
              <a:endParaRPr lang="en-US" sz="3200" dirty="0"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016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22222E-6 L 0.62943 -0.00278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71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98 0 L 0.62447 0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406 -0.00023 L 0.61133 0.0027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7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5400000">
            <a:off x="-9939" y="9939"/>
            <a:ext cx="1331842" cy="1311964"/>
          </a:xfrm>
          <a:prstGeom prst="round2Same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-337930" y="278293"/>
            <a:ext cx="1331842" cy="1311964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Same Side Corner Rectangle 8"/>
          <p:cNvSpPr/>
          <p:nvPr/>
        </p:nvSpPr>
        <p:spPr>
          <a:xfrm rot="5400000">
            <a:off x="-655982" y="546647"/>
            <a:ext cx="1331842" cy="1311964"/>
          </a:xfrm>
          <a:prstGeom prst="round2Same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983973" y="1868550"/>
            <a:ext cx="114598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CB1A-E778-406C-B1FF-161EF2B4852F}" type="datetime1">
              <a:rPr lang="en-US" smtClean="0">
                <a:solidFill>
                  <a:schemeClr val="bg1"/>
                </a:solidFill>
              </a:rPr>
              <a:t>4/21/2018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Information System Analysis of </a:t>
            </a:r>
            <a:r>
              <a:rPr lang="en-US" dirty="0" err="1" smtClean="0">
                <a:solidFill>
                  <a:schemeClr val="bg1"/>
                </a:solidFill>
              </a:rPr>
              <a:t>LafargeHolcim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28DF-43E2-4C43-8CBA-986FEFE49083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39955" y="268354"/>
            <a:ext cx="10267123" cy="1331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800" b="1" dirty="0" smtClean="0">
                <a:latin typeface="Arial Rounded MT Bold" panose="020F0704030504030204" pitchFamily="34" charset="0"/>
              </a:rPr>
              <a:t>SAP(</a:t>
            </a:r>
            <a:r>
              <a:rPr lang="en-US" sz="2400" b="1" dirty="0" smtClean="0">
                <a:latin typeface="Arial Rounded MT Bold" panose="020F0704030504030204" pitchFamily="34" charset="0"/>
              </a:rPr>
              <a:t>System Application &amp; Product</a:t>
            </a:r>
            <a:r>
              <a:rPr lang="en-US" sz="4800" b="1" dirty="0" smtClean="0">
                <a:latin typeface="Arial Rounded MT Bold" panose="020F0704030504030204" pitchFamily="34" charset="0"/>
              </a:rPr>
              <a:t>)-Introduction</a:t>
            </a:r>
            <a:endParaRPr lang="en-US" sz="4800" b="1" dirty="0">
              <a:latin typeface="Arial Rounded MT Bold" panose="020F07040305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02634" y="2405259"/>
            <a:ext cx="10704444" cy="3414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SAP is neatly integrated business software to </a:t>
            </a:r>
            <a:r>
              <a:rPr lang="en-US" sz="3200" b="1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process all functionalities of an organization</a:t>
            </a:r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’s different departments</a:t>
            </a:r>
            <a:endParaRPr lang="en-US" sz="3200" b="1" dirty="0" smtClean="0">
              <a:solidFill>
                <a:srgbClr val="FFFF00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SAP is a leader when it comes easy integration among all departments</a:t>
            </a:r>
          </a:p>
        </p:txBody>
      </p:sp>
    </p:spTree>
    <p:extLst>
      <p:ext uri="{BB962C8B-B14F-4D97-AF65-F5344CB8AC3E}">
        <p14:creationId xmlns:p14="http://schemas.microsoft.com/office/powerpoint/2010/main" val="258783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5400000">
            <a:off x="-9939" y="9939"/>
            <a:ext cx="1331842" cy="1311964"/>
          </a:xfrm>
          <a:prstGeom prst="round2Same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-337930" y="278293"/>
            <a:ext cx="1331842" cy="1311964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Same Side Corner Rectangle 8"/>
          <p:cNvSpPr/>
          <p:nvPr/>
        </p:nvSpPr>
        <p:spPr>
          <a:xfrm rot="5400000">
            <a:off x="-655982" y="546647"/>
            <a:ext cx="1331842" cy="1311964"/>
          </a:xfrm>
          <a:prstGeom prst="round2Same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983973" y="1868550"/>
            <a:ext cx="114598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CB1A-E778-406C-B1FF-161EF2B4852F}" type="datetime1">
              <a:rPr lang="en-US" smtClean="0">
                <a:solidFill>
                  <a:schemeClr val="bg1"/>
                </a:solidFill>
              </a:rPr>
              <a:t>4/21/2018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Information System Analysis of </a:t>
            </a:r>
            <a:r>
              <a:rPr lang="en-US" dirty="0" err="1" smtClean="0">
                <a:solidFill>
                  <a:schemeClr val="bg1"/>
                </a:solidFill>
              </a:rPr>
              <a:t>LafargeHolcim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28DF-43E2-4C43-8CBA-986FEFE49083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39955" y="268354"/>
            <a:ext cx="10267123" cy="1331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800" b="1" dirty="0" smtClean="0">
                <a:latin typeface="Arial Rounded MT Bold" panose="020F0704030504030204" pitchFamily="34" charset="0"/>
              </a:rPr>
              <a:t>ERP-(Enterprise Resource P)</a:t>
            </a:r>
            <a:endParaRPr lang="en-US" sz="4800" b="1" dirty="0">
              <a:latin typeface="Arial Rounded MT Bold" panose="020F07040305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02634" y="2405259"/>
            <a:ext cx="10704444" cy="3414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SAP is neatly integrated </a:t>
            </a:r>
            <a:r>
              <a:rPr lang="en-US" sz="3200" b="1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business software</a:t>
            </a:r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to </a:t>
            </a:r>
            <a:r>
              <a:rPr lang="en-US" sz="3200" b="1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process all functionalities of a organization</a:t>
            </a:r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’s different departments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SAP is a leader when it come to easy integration among all departments 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93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5400000">
            <a:off x="-9939" y="9939"/>
            <a:ext cx="1331842" cy="1311964"/>
          </a:xfrm>
          <a:prstGeom prst="round2Same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-337930" y="278293"/>
            <a:ext cx="1331842" cy="1311964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Same Side Corner Rectangle 8"/>
          <p:cNvSpPr/>
          <p:nvPr/>
        </p:nvSpPr>
        <p:spPr>
          <a:xfrm rot="5400000">
            <a:off x="-655982" y="546647"/>
            <a:ext cx="1331842" cy="1311964"/>
          </a:xfrm>
          <a:prstGeom prst="round2Same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983973" y="1868550"/>
            <a:ext cx="114598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CB1A-E778-406C-B1FF-161EF2B4852F}" type="datetime1">
              <a:rPr lang="en-US" smtClean="0">
                <a:solidFill>
                  <a:schemeClr val="bg1"/>
                </a:solidFill>
              </a:rPr>
              <a:t>4/21/2018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Information System Analysis of </a:t>
            </a:r>
            <a:r>
              <a:rPr lang="en-US" dirty="0" err="1" smtClean="0">
                <a:solidFill>
                  <a:schemeClr val="bg1"/>
                </a:solidFill>
              </a:rPr>
              <a:t>LafargeHolcim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28DF-43E2-4C43-8CBA-986FEFE49083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39955" y="268354"/>
            <a:ext cx="10267123" cy="1331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800" b="1" dirty="0">
                <a:latin typeface="Arial Rounded MT Bold" panose="020F0704030504030204" pitchFamily="34" charset="0"/>
              </a:rPr>
              <a:t>What makes SAP different?</a:t>
            </a:r>
          </a:p>
        </p:txBody>
      </p:sp>
      <p:sp>
        <p:nvSpPr>
          <p:cNvPr id="2" name="Rectangle 1"/>
          <p:cNvSpPr/>
          <p:nvPr/>
        </p:nvSpPr>
        <p:spPr>
          <a:xfrm>
            <a:off x="1202634" y="2405259"/>
            <a:ext cx="10704444" cy="3414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 Rounded MT Bold" panose="020F0704030504030204" pitchFamily="34" charset="0"/>
              </a:rPr>
              <a:t>Traditional computer </a:t>
            </a:r>
            <a:r>
              <a:rPr lang="en-US" sz="3200" b="1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information systems </a:t>
            </a:r>
            <a:r>
              <a:rPr lang="en-US" sz="2400" b="1" dirty="0">
                <a:latin typeface="Arial Rounded MT Bold" panose="020F0704030504030204" pitchFamily="34" charset="0"/>
              </a:rPr>
              <a:t>used by many </a:t>
            </a:r>
            <a:r>
              <a:rPr lang="en-US" sz="2400" b="1" dirty="0" smtClean="0">
                <a:latin typeface="Arial Rounded MT Bold" panose="020F0704030504030204" pitchFamily="34" charset="0"/>
              </a:rPr>
              <a:t>businesses today have been develop to </a:t>
            </a:r>
            <a:r>
              <a:rPr lang="en-US" sz="3200" b="1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accomplish some specific task </a:t>
            </a:r>
            <a:r>
              <a:rPr lang="en-US" sz="2400" b="1" dirty="0" smtClean="0">
                <a:latin typeface="Arial Rounded MT Bold" panose="020F0704030504030204" pitchFamily="34" charset="0"/>
              </a:rPr>
              <a:t>and </a:t>
            </a:r>
            <a:r>
              <a:rPr lang="en-US" sz="2400" b="1" dirty="0">
                <a:latin typeface="Arial Rounded MT Bold" panose="020F0704030504030204" pitchFamily="34" charset="0"/>
              </a:rPr>
              <a:t>provide </a:t>
            </a:r>
            <a:r>
              <a:rPr lang="en-US" sz="2400" b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reports</a:t>
            </a:r>
            <a:r>
              <a:rPr lang="en-US" sz="2400" b="1" dirty="0">
                <a:latin typeface="Arial Rounded MT Bold" panose="020F0704030504030204" pitchFamily="34" charset="0"/>
              </a:rPr>
              <a:t> and </a:t>
            </a:r>
            <a:r>
              <a:rPr lang="en-US" sz="2400" b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analysis</a:t>
            </a:r>
            <a:r>
              <a:rPr lang="en-US" sz="2400" b="1" dirty="0">
                <a:latin typeface="Arial Rounded MT Bold" panose="020F0704030504030204" pitchFamily="34" charset="0"/>
              </a:rPr>
              <a:t> </a:t>
            </a:r>
            <a:r>
              <a:rPr lang="en-US" sz="2400" b="1" dirty="0" smtClean="0">
                <a:latin typeface="Arial Rounded MT Bold" panose="020F0704030504030204" pitchFamily="34" charset="0"/>
              </a:rPr>
              <a:t>of events </a:t>
            </a:r>
            <a:r>
              <a:rPr lang="en-US" sz="2400" b="1" dirty="0">
                <a:latin typeface="Arial Rounded MT Bold" panose="020F0704030504030204" pitchFamily="34" charset="0"/>
              </a:rPr>
              <a:t>that have already taken place.</a:t>
            </a:r>
            <a:endParaRPr lang="en-US" sz="2400" b="1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30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5400000">
            <a:off x="-9939" y="9939"/>
            <a:ext cx="1331842" cy="1311964"/>
          </a:xfrm>
          <a:prstGeom prst="round2Same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-337930" y="278293"/>
            <a:ext cx="1331842" cy="1311964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Same Side Corner Rectangle 8"/>
          <p:cNvSpPr/>
          <p:nvPr/>
        </p:nvSpPr>
        <p:spPr>
          <a:xfrm rot="5400000">
            <a:off x="-655982" y="546647"/>
            <a:ext cx="1331842" cy="1311964"/>
          </a:xfrm>
          <a:prstGeom prst="round2Same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983973" y="1868550"/>
            <a:ext cx="114598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CB1A-E778-406C-B1FF-161EF2B4852F}" type="datetime1">
              <a:rPr lang="en-US" smtClean="0">
                <a:solidFill>
                  <a:schemeClr val="bg1"/>
                </a:solidFill>
              </a:rPr>
              <a:t>4/21/2018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Information System Analysis of </a:t>
            </a:r>
            <a:r>
              <a:rPr lang="en-US" dirty="0" err="1" smtClean="0">
                <a:solidFill>
                  <a:schemeClr val="bg1"/>
                </a:solidFill>
              </a:rPr>
              <a:t>LafargeHolcim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28DF-43E2-4C43-8CBA-986FEFE49083}" type="slidenum">
              <a:rPr lang="en-US" smtClean="0">
                <a:solidFill>
                  <a:schemeClr val="bg1"/>
                </a:solidFill>
              </a:r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39955" y="268354"/>
            <a:ext cx="10267123" cy="1331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800" b="1" dirty="0">
                <a:latin typeface="Arial Rounded MT Bold" panose="020F0704030504030204" pitchFamily="34" charset="0"/>
              </a:rPr>
              <a:t>What makes SAP different?</a:t>
            </a:r>
          </a:p>
        </p:txBody>
      </p:sp>
      <p:sp>
        <p:nvSpPr>
          <p:cNvPr id="2" name="Rectangle 1"/>
          <p:cNvSpPr/>
          <p:nvPr/>
        </p:nvSpPr>
        <p:spPr>
          <a:xfrm>
            <a:off x="1202634" y="2405259"/>
            <a:ext cx="10704444" cy="3414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 Rounded MT Bold" panose="020F0704030504030204" pitchFamily="34" charset="0"/>
              </a:rPr>
              <a:t>A typical company has </a:t>
            </a:r>
            <a:r>
              <a:rPr lang="en-US" sz="2400" b="1" dirty="0" smtClean="0">
                <a:latin typeface="Arial Rounded MT Bold" panose="020F0704030504030204" pitchFamily="34" charset="0"/>
              </a:rPr>
              <a:t>many </a:t>
            </a:r>
            <a:r>
              <a:rPr lang="en-US" sz="3200" b="1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separate </a:t>
            </a:r>
            <a:r>
              <a:rPr lang="en-US" sz="3200" b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systems to </a:t>
            </a:r>
            <a:r>
              <a:rPr lang="en-US" sz="3200" b="1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manage different </a:t>
            </a:r>
            <a:r>
              <a:rPr lang="en-US" sz="3200" b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processes</a:t>
            </a:r>
            <a:r>
              <a:rPr lang="en-US" sz="2400" b="1" dirty="0">
                <a:latin typeface="Arial Rounded MT Bold" panose="020F0704030504030204" pitchFamily="34" charset="0"/>
              </a:rPr>
              <a:t> </a:t>
            </a:r>
            <a:r>
              <a:rPr lang="en-US" sz="2400" b="1" dirty="0" smtClean="0">
                <a:latin typeface="Arial Rounded MT Bold" panose="020F0704030504030204" pitchFamily="34" charset="0"/>
              </a:rPr>
              <a:t>like production</a:t>
            </a:r>
            <a:r>
              <a:rPr lang="en-US" sz="2400" b="1" dirty="0">
                <a:latin typeface="Arial Rounded MT Bold" panose="020F0704030504030204" pitchFamily="34" charset="0"/>
              </a:rPr>
              <a:t>, sales and accounting</a:t>
            </a:r>
            <a:r>
              <a:rPr lang="en-US" sz="2400" b="1" dirty="0" smtClean="0">
                <a:latin typeface="Arial Rounded MT Bold" panose="020F07040305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 Rounded MT Bold" panose="020F0704030504030204" pitchFamily="34" charset="0"/>
              </a:rPr>
              <a:t>Each of these systems has its </a:t>
            </a:r>
            <a:r>
              <a:rPr lang="en-US" sz="3200" b="1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own databases </a:t>
            </a:r>
            <a:r>
              <a:rPr lang="en-US" sz="2400" b="1" dirty="0">
                <a:latin typeface="Arial Rounded MT Bold" panose="020F0704030504030204" pitchFamily="34" charset="0"/>
              </a:rPr>
              <a:t>and </a:t>
            </a:r>
            <a:r>
              <a:rPr lang="en-US" sz="2400" b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rarely </a:t>
            </a:r>
            <a:r>
              <a:rPr lang="en-US" sz="2400" b="1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passes information </a:t>
            </a:r>
            <a:r>
              <a:rPr lang="en-US" sz="2400" b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to other systems</a:t>
            </a:r>
            <a:r>
              <a:rPr lang="en-US" sz="2400" b="1" dirty="0">
                <a:latin typeface="Arial Rounded MT Bold" panose="020F0704030504030204" pitchFamily="34" charset="0"/>
              </a:rPr>
              <a:t> in </a:t>
            </a:r>
            <a:r>
              <a:rPr lang="en-US" sz="2400" b="1" dirty="0" smtClean="0">
                <a:latin typeface="Arial Rounded MT Bold" panose="020F0704030504030204" pitchFamily="34" charset="0"/>
              </a:rPr>
              <a:t>a timely </a:t>
            </a:r>
            <a:r>
              <a:rPr lang="en-US" sz="2400" b="1" dirty="0">
                <a:latin typeface="Arial Rounded MT Bold" panose="020F0704030504030204" pitchFamily="34" charset="0"/>
              </a:rPr>
              <a:t>manner.</a:t>
            </a:r>
            <a:endParaRPr lang="en-US" sz="2400" b="1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27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5400000">
            <a:off x="-9939" y="9939"/>
            <a:ext cx="1331842" cy="1311964"/>
          </a:xfrm>
          <a:prstGeom prst="round2Same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-337930" y="278293"/>
            <a:ext cx="1331842" cy="1311964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Same Side Corner Rectangle 8"/>
          <p:cNvSpPr/>
          <p:nvPr/>
        </p:nvSpPr>
        <p:spPr>
          <a:xfrm rot="5400000">
            <a:off x="-655982" y="546647"/>
            <a:ext cx="1331842" cy="1311964"/>
          </a:xfrm>
          <a:prstGeom prst="round2Same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983973" y="1868550"/>
            <a:ext cx="114598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CB1A-E778-406C-B1FF-161EF2B4852F}" type="datetime1">
              <a:rPr lang="en-US" smtClean="0">
                <a:solidFill>
                  <a:schemeClr val="bg1"/>
                </a:solidFill>
              </a:rPr>
              <a:t>4/21/2018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Information System Analysis of </a:t>
            </a:r>
            <a:r>
              <a:rPr lang="en-US" dirty="0" err="1" smtClean="0">
                <a:solidFill>
                  <a:schemeClr val="bg1"/>
                </a:solidFill>
              </a:rPr>
              <a:t>LafargeHolcim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28DF-43E2-4C43-8CBA-986FEFE49083}" type="slidenum">
              <a:rPr lang="en-US" smtClean="0">
                <a:solidFill>
                  <a:schemeClr val="bg1"/>
                </a:solidFill>
              </a:r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39955" y="268354"/>
            <a:ext cx="10267123" cy="1331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800" b="1" dirty="0">
                <a:latin typeface="Arial Rounded MT Bold" panose="020F0704030504030204" pitchFamily="34" charset="0"/>
              </a:rPr>
              <a:t>What makes SAP different?</a:t>
            </a:r>
          </a:p>
        </p:txBody>
      </p:sp>
      <p:sp>
        <p:nvSpPr>
          <p:cNvPr id="2" name="Rectangle 1"/>
          <p:cNvSpPr/>
          <p:nvPr/>
        </p:nvSpPr>
        <p:spPr>
          <a:xfrm>
            <a:off x="1202634" y="2405259"/>
            <a:ext cx="10704444" cy="3414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Sales</a:t>
            </a:r>
            <a:r>
              <a:rPr lang="en-US" sz="2400" b="1" dirty="0" smtClean="0">
                <a:latin typeface="Arial Rounded MT Bold" panose="020F0704030504030204" pitchFamily="34" charset="0"/>
              </a:rPr>
              <a:t> </a:t>
            </a:r>
            <a:r>
              <a:rPr lang="en-US" sz="2400" b="1" dirty="0">
                <a:latin typeface="Arial Rounded MT Bold" panose="020F0704030504030204" pitchFamily="34" charset="0"/>
              </a:rPr>
              <a:t>can see when products can </a:t>
            </a:r>
            <a:r>
              <a:rPr lang="en-US" sz="2400" b="1" dirty="0" smtClean="0">
                <a:latin typeface="Arial Rounded MT Bold" panose="020F0704030504030204" pitchFamily="34" charset="0"/>
              </a:rPr>
              <a:t>be delivered</a:t>
            </a:r>
            <a:r>
              <a:rPr lang="en-US" sz="2400" b="1" dirty="0">
                <a:latin typeface="Arial Rounded MT Bold" panose="020F07040305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Production </a:t>
            </a:r>
            <a:r>
              <a:rPr lang="en-US" sz="2400" b="1" dirty="0">
                <a:latin typeface="Arial Rounded MT Bold" panose="020F0704030504030204" pitchFamily="34" charset="0"/>
              </a:rPr>
              <a:t>schedules are driven </a:t>
            </a:r>
            <a:r>
              <a:rPr lang="en-US" sz="2400" b="1" dirty="0" smtClean="0">
                <a:latin typeface="Arial Rounded MT Bold" panose="020F0704030504030204" pitchFamily="34" charset="0"/>
              </a:rPr>
              <a:t>by sales</a:t>
            </a:r>
            <a:r>
              <a:rPr lang="en-US" sz="2400" b="1" dirty="0">
                <a:latin typeface="Arial Rounded MT Bold" panose="020F07040305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Arial Rounded MT Bold" panose="020F0704030504030204" pitchFamily="34" charset="0"/>
              </a:rPr>
              <a:t>The </a:t>
            </a:r>
            <a:r>
              <a:rPr lang="en-US" sz="2400" b="1" dirty="0">
                <a:latin typeface="Arial Rounded MT Bold" panose="020F0704030504030204" pitchFamily="34" charset="0"/>
              </a:rPr>
              <a:t>whole system is designed to </a:t>
            </a:r>
            <a:r>
              <a:rPr lang="en-US" sz="2400" b="1" dirty="0" smtClean="0">
                <a:latin typeface="Arial Rounded MT Bold" panose="020F0704030504030204" pitchFamily="34" charset="0"/>
              </a:rPr>
              <a:t>be </a:t>
            </a:r>
            <a:r>
              <a:rPr lang="en-US" sz="3200" b="1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real-time</a:t>
            </a:r>
            <a:r>
              <a:rPr lang="en-US" sz="2400" b="1" dirty="0" smtClean="0">
                <a:latin typeface="Arial Rounded MT Bold" panose="020F0704030504030204" pitchFamily="34" charset="0"/>
              </a:rPr>
              <a:t> </a:t>
            </a:r>
            <a:r>
              <a:rPr lang="en-US" sz="2400" b="1" dirty="0">
                <a:latin typeface="Arial Rounded MT Bold" panose="020F0704030504030204" pitchFamily="34" charset="0"/>
              </a:rPr>
              <a:t>and </a:t>
            </a:r>
            <a:r>
              <a:rPr lang="en-US" sz="3200" b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not historical</a:t>
            </a:r>
            <a:r>
              <a:rPr lang="en-US" sz="2400" b="1" dirty="0">
                <a:latin typeface="Arial Rounded MT Bold" panose="020F0704030504030204" pitchFamily="34" charset="0"/>
              </a:rPr>
              <a:t>.</a:t>
            </a:r>
            <a:endParaRPr lang="en-US" sz="2400" b="1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74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5400000">
            <a:off x="-9939" y="9939"/>
            <a:ext cx="1331842" cy="1311964"/>
          </a:xfrm>
          <a:prstGeom prst="round2Same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-337930" y="278293"/>
            <a:ext cx="1331842" cy="1311964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Same Side Corner Rectangle 8"/>
          <p:cNvSpPr/>
          <p:nvPr/>
        </p:nvSpPr>
        <p:spPr>
          <a:xfrm rot="5400000">
            <a:off x="-655982" y="546647"/>
            <a:ext cx="1331842" cy="1311964"/>
          </a:xfrm>
          <a:prstGeom prst="round2Same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983973" y="1868550"/>
            <a:ext cx="114598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CB1A-E778-406C-B1FF-161EF2B4852F}" type="datetime1">
              <a:rPr lang="en-US" smtClean="0">
                <a:solidFill>
                  <a:schemeClr val="bg1"/>
                </a:solidFill>
              </a:rPr>
              <a:t>4/21/2018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Information System Analysis of </a:t>
            </a:r>
            <a:r>
              <a:rPr lang="en-US" dirty="0" err="1" smtClean="0">
                <a:solidFill>
                  <a:schemeClr val="bg1"/>
                </a:solidFill>
              </a:rPr>
              <a:t>LafargeHolcim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28DF-43E2-4C43-8CBA-986FEFE49083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39955" y="268354"/>
            <a:ext cx="10267123" cy="1331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800" b="1" dirty="0" smtClean="0">
                <a:latin typeface="Arial Rounded MT Bold" panose="020F0704030504030204" pitchFamily="34" charset="0"/>
              </a:rPr>
              <a:t>SAP Application Module</a:t>
            </a:r>
            <a:endParaRPr lang="en-US" sz="4800" b="1" dirty="0">
              <a:latin typeface="Arial Rounded MT Bold" panose="020F07040305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02634" y="2405259"/>
            <a:ext cx="10704444" cy="3414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latin typeface="Arial Rounded MT Bold" panose="020F0704030504030204" pitchFamily="34" charset="0"/>
              </a:rPr>
              <a:t>SAP has several layers</a:t>
            </a:r>
            <a:r>
              <a:rPr lang="en-US" sz="2400" dirty="0" smtClean="0">
                <a:latin typeface="Arial Rounded MT Bold" panose="020F070403050403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 Rounded MT Bold" panose="020F0704030504030204" pitchFamily="34" charset="0"/>
              </a:rPr>
              <a:t>The </a:t>
            </a:r>
            <a:r>
              <a:rPr lang="en-US" sz="2400" dirty="0">
                <a:latin typeface="Arial Rounded MT Bold" panose="020F0704030504030204" pitchFamily="34" charset="0"/>
              </a:rPr>
              <a:t>Basis System is the heart of </a:t>
            </a:r>
            <a:r>
              <a:rPr lang="en-US" sz="2400" dirty="0" smtClean="0">
                <a:latin typeface="Arial Rounded MT Bold" panose="020F0704030504030204" pitchFamily="34" charset="0"/>
              </a:rPr>
              <a:t>the </a:t>
            </a:r>
            <a:r>
              <a:rPr lang="en-US" sz="32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data </a:t>
            </a:r>
            <a:r>
              <a:rPr lang="en-US" sz="32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operations </a:t>
            </a:r>
            <a:r>
              <a:rPr lang="en-US" sz="2400" dirty="0">
                <a:latin typeface="Arial Rounded MT Bold" panose="020F0704030504030204" pitchFamily="34" charset="0"/>
              </a:rPr>
              <a:t>and should be </a:t>
            </a:r>
            <a:r>
              <a:rPr lang="en-US" sz="2400" dirty="0" smtClean="0">
                <a:latin typeface="Arial Rounded MT Bold" panose="020F0704030504030204" pitchFamily="34" charset="0"/>
              </a:rPr>
              <a:t>not evident </a:t>
            </a:r>
            <a:r>
              <a:rPr lang="en-US" sz="32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to higher level </a:t>
            </a:r>
            <a:r>
              <a:rPr lang="en-US" sz="2400" dirty="0" smtClean="0">
                <a:latin typeface="Arial Rounded MT Bold" panose="020F0704030504030204" pitchFamily="34" charset="0"/>
              </a:rPr>
              <a:t>or </a:t>
            </a:r>
            <a:r>
              <a:rPr lang="en-US" sz="32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managerial </a:t>
            </a:r>
            <a:r>
              <a:rPr lang="en-US" sz="32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users.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latin typeface="Arial Rounded MT Bold" panose="020F07040305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 Rounded MT Bold" panose="020F0704030504030204" pitchFamily="34" charset="0"/>
              </a:rPr>
              <a:t>Other </a:t>
            </a:r>
            <a:r>
              <a:rPr lang="en-US" sz="32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customizing</a:t>
            </a: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smtClean="0">
                <a:latin typeface="Arial Rounded MT Bold" panose="020F0704030504030204" pitchFamily="34" charset="0"/>
              </a:rPr>
              <a:t>and implementation </a:t>
            </a:r>
            <a:r>
              <a:rPr lang="en-US" sz="2400" dirty="0">
                <a:latin typeface="Arial Rounded MT Bold" panose="020F0704030504030204" pitchFamily="34" charset="0"/>
              </a:rPr>
              <a:t>tools exist also.</a:t>
            </a:r>
            <a:endParaRPr lang="en-US" sz="24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63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5400000">
            <a:off x="-9939" y="9939"/>
            <a:ext cx="1331842" cy="1311964"/>
          </a:xfrm>
          <a:prstGeom prst="round2Same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-337930" y="278293"/>
            <a:ext cx="1331842" cy="1311964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Same Side Corner Rectangle 8"/>
          <p:cNvSpPr/>
          <p:nvPr/>
        </p:nvSpPr>
        <p:spPr>
          <a:xfrm rot="5400000">
            <a:off x="-655982" y="546647"/>
            <a:ext cx="1331842" cy="1311964"/>
          </a:xfrm>
          <a:prstGeom prst="round2Same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983973" y="1868550"/>
            <a:ext cx="114598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CB1A-E778-406C-B1FF-161EF2B4852F}" type="datetime1">
              <a:rPr lang="en-US" smtClean="0">
                <a:solidFill>
                  <a:schemeClr val="bg1"/>
                </a:solidFill>
              </a:rPr>
              <a:t>4/21/2018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Information System Analysis of </a:t>
            </a:r>
            <a:r>
              <a:rPr lang="en-US" dirty="0" err="1" smtClean="0">
                <a:solidFill>
                  <a:schemeClr val="bg1"/>
                </a:solidFill>
              </a:rPr>
              <a:t>LafargeHolcim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28DF-43E2-4C43-8CBA-986FEFE49083}" type="slidenum">
              <a:rPr lang="en-US" smtClean="0">
                <a:solidFill>
                  <a:schemeClr val="bg1"/>
                </a:solidFill>
              </a:r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39955" y="268354"/>
            <a:ext cx="10267123" cy="1331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800" b="1" dirty="0" smtClean="0">
                <a:latin typeface="Arial Rounded MT Bold" panose="020F0704030504030204" pitchFamily="34" charset="0"/>
              </a:rPr>
              <a:t>SAP Application Module</a:t>
            </a:r>
            <a:endParaRPr lang="en-US" sz="4800" b="1" dirty="0">
              <a:latin typeface="Arial Rounded MT Bold" panose="020F07040305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02634" y="2405259"/>
            <a:ext cx="10704444" cy="3414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 Rounded MT Bold" panose="020F0704030504030204" pitchFamily="34" charset="0"/>
              </a:rPr>
              <a:t>• The heart of the system </a:t>
            </a:r>
            <a:r>
              <a:rPr lang="en-US" sz="2800" b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from </a:t>
            </a:r>
            <a:r>
              <a:rPr lang="en-US" sz="2800" b="1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a manager's </a:t>
            </a:r>
            <a:r>
              <a:rPr lang="en-US" sz="2800" b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viewpoint </a:t>
            </a:r>
            <a:r>
              <a:rPr lang="en-US" sz="2400" b="1" dirty="0">
                <a:latin typeface="Arial Rounded MT Bold" panose="020F0704030504030204" pitchFamily="34" charset="0"/>
              </a:rPr>
              <a:t>are </a:t>
            </a:r>
            <a:r>
              <a:rPr lang="en-US" sz="2400" b="1" dirty="0" smtClean="0">
                <a:latin typeface="Arial Rounded MT Bold" panose="020F0704030504030204" pitchFamily="34" charset="0"/>
              </a:rPr>
              <a:t>the </a:t>
            </a:r>
            <a:r>
              <a:rPr lang="en-US" sz="3200" b="1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application </a:t>
            </a:r>
            <a:r>
              <a:rPr lang="en-US" sz="3200" b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modules</a:t>
            </a:r>
            <a:r>
              <a:rPr lang="en-US" sz="2400" b="1" dirty="0" smtClean="0">
                <a:latin typeface="Arial Rounded MT Bold" panose="020F0704030504030204" pitchFamily="34" charset="0"/>
              </a:rPr>
              <a:t>.</a:t>
            </a:r>
          </a:p>
          <a:p>
            <a:endParaRPr lang="en-US" sz="2400" b="1" dirty="0">
              <a:latin typeface="Arial Rounded MT Bold" panose="020F07040305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 Rounded MT Bold" panose="020F0704030504030204" pitchFamily="34" charset="0"/>
              </a:rPr>
              <a:t>• These </a:t>
            </a:r>
            <a:r>
              <a:rPr lang="en-US" sz="3200" b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modules may not all </a:t>
            </a:r>
            <a:r>
              <a:rPr lang="en-US" sz="3200" b="1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be implemented </a:t>
            </a:r>
            <a:r>
              <a:rPr lang="en-US" sz="2400" b="1" dirty="0">
                <a:latin typeface="Arial Rounded MT Bold" panose="020F0704030504030204" pitchFamily="34" charset="0"/>
              </a:rPr>
              <a:t>in a typical </a:t>
            </a:r>
            <a:r>
              <a:rPr lang="en-US" sz="2400" b="1" dirty="0" smtClean="0">
                <a:latin typeface="Arial Rounded MT Bold" panose="020F0704030504030204" pitchFamily="34" charset="0"/>
              </a:rPr>
              <a:t>company but </a:t>
            </a:r>
            <a:r>
              <a:rPr lang="en-US" sz="2400" b="1" dirty="0">
                <a:latin typeface="Arial Rounded MT Bold" panose="020F0704030504030204" pitchFamily="34" charset="0"/>
              </a:rPr>
              <a:t>they are all related and are </a:t>
            </a:r>
            <a:r>
              <a:rPr lang="en-US" sz="2400" b="1" dirty="0" smtClean="0">
                <a:latin typeface="Arial Rounded MT Bold" panose="020F0704030504030204" pitchFamily="34" charset="0"/>
              </a:rPr>
              <a:t>listed below</a:t>
            </a:r>
            <a:r>
              <a:rPr lang="en-US" sz="2400" b="1" dirty="0">
                <a:latin typeface="Arial Rounded MT Bold" panose="020F0704030504030204" pitchFamily="34" charset="0"/>
              </a:rPr>
              <a:t>:</a:t>
            </a:r>
            <a:endParaRPr lang="en-US" sz="2400" b="1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2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5400000">
            <a:off x="-9939" y="9939"/>
            <a:ext cx="1331842" cy="1311964"/>
          </a:xfrm>
          <a:prstGeom prst="round2Same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-337930" y="278293"/>
            <a:ext cx="1331842" cy="1311964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Same Side Corner Rectangle 8"/>
          <p:cNvSpPr/>
          <p:nvPr/>
        </p:nvSpPr>
        <p:spPr>
          <a:xfrm rot="5400000">
            <a:off x="-655982" y="546647"/>
            <a:ext cx="1331842" cy="1311964"/>
          </a:xfrm>
          <a:prstGeom prst="round2Same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983973" y="1868550"/>
            <a:ext cx="114598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CB1A-E778-406C-B1FF-161EF2B4852F}" type="datetime1">
              <a:rPr lang="en-US" smtClean="0">
                <a:solidFill>
                  <a:schemeClr val="bg1"/>
                </a:solidFill>
              </a:rPr>
              <a:t>4/21/2018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Information System Analysis of </a:t>
            </a:r>
            <a:r>
              <a:rPr lang="en-US" dirty="0" err="1" smtClean="0">
                <a:solidFill>
                  <a:schemeClr val="bg1"/>
                </a:solidFill>
              </a:rPr>
              <a:t>LafargeHolcim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28DF-43E2-4C43-8CBA-986FEFE49083}" type="slidenum">
              <a:rPr lang="en-US" smtClean="0">
                <a:solidFill>
                  <a:schemeClr val="bg1"/>
                </a:solidFill>
              </a:r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39955" y="268354"/>
            <a:ext cx="10267123" cy="1331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800" b="1" dirty="0" smtClean="0">
                <a:latin typeface="Arial Rounded MT Bold" panose="020F0704030504030204" pitchFamily="34" charset="0"/>
              </a:rPr>
              <a:t>SAP Application Module</a:t>
            </a:r>
            <a:endParaRPr lang="en-US" sz="4800" b="1" dirty="0">
              <a:latin typeface="Arial Rounded MT Bold" panose="020F07040305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02634" y="2405259"/>
            <a:ext cx="10704444" cy="3414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Arial Rounded MT Bold" panose="020F0704030504030204" pitchFamily="34" charset="0"/>
              </a:rPr>
              <a:t>Financial Accounting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latin typeface="Arial Rounded MT Bold" panose="020F0704030504030204" pitchFamily="34" charset="0"/>
              </a:rPr>
              <a:t>Financial </a:t>
            </a:r>
            <a:r>
              <a:rPr lang="en-US" sz="2400" b="1" dirty="0">
                <a:latin typeface="Arial Rounded MT Bold" panose="020F0704030504030204" pitchFamily="34" charset="0"/>
              </a:rPr>
              <a:t>Supply Chain Management.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latin typeface="Arial Rounded MT Bold" panose="020F0704030504030204" pitchFamily="34" charset="0"/>
              </a:rPr>
              <a:t>Controlling</a:t>
            </a:r>
            <a:r>
              <a:rPr lang="en-US" sz="2400" b="1" dirty="0">
                <a:latin typeface="Arial Rounded MT Bold" panose="020F070403050403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latin typeface="Arial Rounded MT Bold" panose="020F0704030504030204" pitchFamily="34" charset="0"/>
              </a:rPr>
              <a:t>Material </a:t>
            </a:r>
            <a:r>
              <a:rPr lang="en-US" sz="2400" b="1" dirty="0">
                <a:latin typeface="Arial Rounded MT Bold" panose="020F0704030504030204" pitchFamily="34" charset="0"/>
              </a:rPr>
              <a:t>Management.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latin typeface="Arial Rounded MT Bold" panose="020F0704030504030204" pitchFamily="34" charset="0"/>
              </a:rPr>
              <a:t>Sales </a:t>
            </a:r>
            <a:r>
              <a:rPr lang="en-US" sz="2400" b="1" dirty="0">
                <a:latin typeface="Arial Rounded MT Bold" panose="020F0704030504030204" pitchFamily="34" charset="0"/>
              </a:rPr>
              <a:t>and Distribution.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latin typeface="Arial Rounded MT Bold" panose="020F0704030504030204" pitchFamily="34" charset="0"/>
              </a:rPr>
              <a:t>Logistic </a:t>
            </a:r>
            <a:r>
              <a:rPr lang="en-US" sz="2400" b="1" dirty="0">
                <a:latin typeface="Arial Rounded MT Bold" panose="020F0704030504030204" pitchFamily="34" charset="0"/>
              </a:rPr>
              <a:t>Execution.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latin typeface="Arial Rounded MT Bold" panose="020F0704030504030204" pitchFamily="34" charset="0"/>
              </a:rPr>
              <a:t>Production </a:t>
            </a:r>
            <a:r>
              <a:rPr lang="en-US" sz="2400" b="1" dirty="0">
                <a:latin typeface="Arial Rounded MT Bold" panose="020F0704030504030204" pitchFamily="34" charset="0"/>
              </a:rPr>
              <a:t>Planning.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latin typeface="Arial Rounded MT Bold" panose="020F0704030504030204" pitchFamily="34" charset="0"/>
              </a:rPr>
              <a:t>Quality </a:t>
            </a:r>
            <a:r>
              <a:rPr lang="en-US" sz="2400" b="1" dirty="0">
                <a:latin typeface="Arial Rounded MT Bold" panose="020F0704030504030204" pitchFamily="34" charset="0"/>
              </a:rPr>
              <a:t>Management.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latin typeface="Arial Rounded MT Bold" panose="020F0704030504030204" pitchFamily="34" charset="0"/>
              </a:rPr>
              <a:t>Plant </a:t>
            </a:r>
            <a:r>
              <a:rPr lang="en-US" sz="2400" b="1" dirty="0">
                <a:latin typeface="Arial Rounded MT Bold" panose="020F0704030504030204" pitchFamily="34" charset="0"/>
              </a:rPr>
              <a:t>Maintenance.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latin typeface="Arial Rounded MT Bold" panose="020F0704030504030204" pitchFamily="34" charset="0"/>
              </a:rPr>
              <a:t>Project </a:t>
            </a:r>
            <a:r>
              <a:rPr lang="en-US" sz="2400" b="1" dirty="0">
                <a:latin typeface="Arial Rounded MT Bold" panose="020F0704030504030204" pitchFamily="34" charset="0"/>
              </a:rPr>
              <a:t>system.</a:t>
            </a:r>
            <a:endParaRPr lang="en-US" sz="2400" b="1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00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5400000">
            <a:off x="-9939" y="9939"/>
            <a:ext cx="1331842" cy="1311964"/>
          </a:xfrm>
          <a:prstGeom prst="round2Same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-337930" y="278293"/>
            <a:ext cx="1331842" cy="1311964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Same Side Corner Rectangle 8"/>
          <p:cNvSpPr/>
          <p:nvPr/>
        </p:nvSpPr>
        <p:spPr>
          <a:xfrm rot="5400000">
            <a:off x="-655982" y="546647"/>
            <a:ext cx="1331842" cy="1311964"/>
          </a:xfrm>
          <a:prstGeom prst="round2Same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983973" y="1868550"/>
            <a:ext cx="114598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CB1A-E778-406C-B1FF-161EF2B4852F}" type="datetime1">
              <a:rPr lang="en-US" smtClean="0">
                <a:solidFill>
                  <a:schemeClr val="bg1"/>
                </a:solidFill>
              </a:rPr>
              <a:t>4/21/2018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Information System Analysis of </a:t>
            </a:r>
            <a:r>
              <a:rPr lang="en-US" dirty="0" err="1" smtClean="0">
                <a:solidFill>
                  <a:schemeClr val="bg1"/>
                </a:solidFill>
              </a:rPr>
              <a:t>LafargeHolcim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28DF-43E2-4C43-8CBA-986FEFE49083}" type="slidenum">
              <a:rPr lang="en-US" smtClean="0">
                <a:solidFill>
                  <a:schemeClr val="bg1"/>
                </a:solidFill>
              </a:r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39955" y="268354"/>
            <a:ext cx="10267123" cy="1331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800" b="1" dirty="0" smtClean="0">
                <a:latin typeface="Arial Rounded MT Bold" panose="020F0704030504030204" pitchFamily="34" charset="0"/>
              </a:rPr>
              <a:t>SAP Server Client Architecture</a:t>
            </a:r>
            <a:endParaRPr lang="en-US" sz="4800" b="1" dirty="0">
              <a:latin typeface="Arial Rounded MT Bold" panose="020F07040305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33091" y="2136904"/>
            <a:ext cx="6125817" cy="373711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6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5400000">
            <a:off x="-9939" y="9939"/>
            <a:ext cx="1331842" cy="1311964"/>
          </a:xfrm>
          <a:prstGeom prst="round2Same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-337930" y="278293"/>
            <a:ext cx="1331842" cy="1311964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Same Side Corner Rectangle 8"/>
          <p:cNvSpPr/>
          <p:nvPr/>
        </p:nvSpPr>
        <p:spPr>
          <a:xfrm rot="5400000">
            <a:off x="-655982" y="546647"/>
            <a:ext cx="1331842" cy="1311964"/>
          </a:xfrm>
          <a:prstGeom prst="round2Same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983973" y="1868550"/>
            <a:ext cx="114598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CB1A-E778-406C-B1FF-161EF2B4852F}" type="datetime1">
              <a:rPr lang="en-US" smtClean="0">
                <a:solidFill>
                  <a:schemeClr val="bg1"/>
                </a:solidFill>
              </a:rPr>
              <a:t>4/21/2018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Information System Analysis of </a:t>
            </a:r>
            <a:r>
              <a:rPr lang="en-US" dirty="0" err="1" smtClean="0">
                <a:solidFill>
                  <a:schemeClr val="bg1"/>
                </a:solidFill>
              </a:rPr>
              <a:t>LafargeHolcim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28DF-43E2-4C43-8CBA-986FEFE49083}" type="slidenum">
              <a:rPr lang="en-US" smtClean="0">
                <a:solidFill>
                  <a:schemeClr val="bg1"/>
                </a:solidFill>
              </a:r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39955" y="268354"/>
            <a:ext cx="10267123" cy="1331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800" b="1" dirty="0" smtClean="0">
                <a:latin typeface="Arial Rounded MT Bold" panose="020F0704030504030204" pitchFamily="34" charset="0"/>
              </a:rPr>
              <a:t>References</a:t>
            </a:r>
            <a:endParaRPr lang="en-US" sz="4800" b="1" dirty="0">
              <a:latin typeface="Arial Rounded MT Bold" panose="020F07040305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02634" y="2405259"/>
            <a:ext cx="10704444" cy="3414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latin typeface="Arial Rounded MT Bold" panose="020F0704030504030204" pitchFamily="34" charset="0"/>
              </a:rPr>
              <a:t>20 </a:t>
            </a:r>
            <a:r>
              <a:rPr lang="en-US" b="1" dirty="0">
                <a:latin typeface="Arial Rounded MT Bold" panose="020F0704030504030204" pitchFamily="34" charset="0"/>
              </a:rPr>
              <a:t>April 2018. [Online]. Available: https://searchsap.techtarget.com/definition/SAP-FICO-SAP-Finance-and-SAP-Controlling. 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latin typeface="Arial Rounded MT Bold" panose="020F0704030504030204" pitchFamily="34" charset="0"/>
              </a:rPr>
              <a:t>20 </a:t>
            </a:r>
            <a:r>
              <a:rPr lang="en-US" b="1" dirty="0">
                <a:latin typeface="Arial Rounded MT Bold" panose="020F0704030504030204" pitchFamily="34" charset="0"/>
              </a:rPr>
              <a:t>April 2018. [Online]. Available: https://www.sap.com/corporate/en/vision-purpose.html. 	</a:t>
            </a:r>
          </a:p>
        </p:txBody>
      </p:sp>
    </p:spTree>
    <p:extLst>
      <p:ext uri="{BB962C8B-B14F-4D97-AF65-F5344CB8AC3E}">
        <p14:creationId xmlns:p14="http://schemas.microsoft.com/office/powerpoint/2010/main" val="119922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5400000">
            <a:off x="-9939" y="9939"/>
            <a:ext cx="1331842" cy="1311964"/>
          </a:xfrm>
          <a:prstGeom prst="round2Same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-337930" y="278293"/>
            <a:ext cx="1331842" cy="1311964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Same Side Corner Rectangle 8"/>
          <p:cNvSpPr/>
          <p:nvPr/>
        </p:nvSpPr>
        <p:spPr>
          <a:xfrm rot="5400000">
            <a:off x="-655982" y="546647"/>
            <a:ext cx="1331842" cy="1311964"/>
          </a:xfrm>
          <a:prstGeom prst="round2Same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983973" y="1868550"/>
            <a:ext cx="114598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CB1A-E778-406C-B1FF-161EF2B4852F}" type="datetime1">
              <a:rPr lang="en-US" smtClean="0">
                <a:solidFill>
                  <a:schemeClr val="bg1"/>
                </a:solidFill>
              </a:rPr>
              <a:t>4/21/2018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Information System Analysis of </a:t>
            </a:r>
            <a:r>
              <a:rPr lang="en-US" dirty="0" err="1" smtClean="0">
                <a:solidFill>
                  <a:schemeClr val="bg1"/>
                </a:solidFill>
              </a:rPr>
              <a:t>LafargeHolcim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28DF-43E2-4C43-8CBA-986FEFE49083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39955" y="268354"/>
            <a:ext cx="10267123" cy="1331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800" b="1" dirty="0" smtClean="0">
                <a:latin typeface="Arial Rounded MT Bold" panose="020F0704030504030204" pitchFamily="34" charset="0"/>
              </a:rPr>
              <a:t>Outline</a:t>
            </a:r>
            <a:endParaRPr lang="en-US" sz="4800" b="1" dirty="0">
              <a:latin typeface="Arial Rounded MT Bold" panose="020F07040305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02634" y="2405259"/>
            <a:ext cx="10704444" cy="3414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Background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Scope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Limitations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Methodology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Interviewee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SAP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ERP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Why SAP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Application Modules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Architecture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Memories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Reference</a:t>
            </a:r>
          </a:p>
          <a:p>
            <a:endParaRPr lang="en-US" sz="2400" b="1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086021" y="2912167"/>
            <a:ext cx="2821057" cy="290747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4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5400000">
            <a:off x="-9939" y="9939"/>
            <a:ext cx="1331842" cy="1311964"/>
          </a:xfrm>
          <a:prstGeom prst="round2Same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-337930" y="278293"/>
            <a:ext cx="1331842" cy="1311964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Same Side Corner Rectangle 8"/>
          <p:cNvSpPr/>
          <p:nvPr/>
        </p:nvSpPr>
        <p:spPr>
          <a:xfrm rot="5400000">
            <a:off x="-655982" y="546647"/>
            <a:ext cx="1331842" cy="1311964"/>
          </a:xfrm>
          <a:prstGeom prst="round2Same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983973" y="1868550"/>
            <a:ext cx="114598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CB1A-E778-406C-B1FF-161EF2B4852F}" type="datetime1">
              <a:rPr lang="en-US" smtClean="0">
                <a:solidFill>
                  <a:schemeClr val="bg1"/>
                </a:solidFill>
              </a:rPr>
              <a:t>4/21/2018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Information System Analysis of </a:t>
            </a:r>
            <a:r>
              <a:rPr lang="en-US" dirty="0" err="1" smtClean="0">
                <a:solidFill>
                  <a:schemeClr val="bg1"/>
                </a:solidFill>
              </a:rPr>
              <a:t>LafargeHolcim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28DF-43E2-4C43-8CBA-986FEFE49083}" type="slidenum">
              <a:rPr lang="en-US" smtClean="0">
                <a:solidFill>
                  <a:schemeClr val="bg1"/>
                </a:solidFill>
              </a:r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39955" y="268354"/>
            <a:ext cx="10267123" cy="1331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800" b="1" dirty="0" smtClean="0">
                <a:latin typeface="Arial Rounded MT Bold" panose="020F0704030504030204" pitchFamily="34" charset="0"/>
              </a:rPr>
              <a:t>Memories</a:t>
            </a:r>
            <a:endParaRPr lang="en-US" sz="4800" b="1" dirty="0">
              <a:latin typeface="Arial Rounded MT Bold" panose="020F07040305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67946" y="268354"/>
            <a:ext cx="1391479" cy="120439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0" y="2343867"/>
            <a:ext cx="5112026" cy="353716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7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5400000">
            <a:off x="-9939" y="9939"/>
            <a:ext cx="1331842" cy="1311964"/>
          </a:xfrm>
          <a:prstGeom prst="round2Same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-337930" y="278293"/>
            <a:ext cx="1331842" cy="1311964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Same Side Corner Rectangle 8"/>
          <p:cNvSpPr/>
          <p:nvPr/>
        </p:nvSpPr>
        <p:spPr>
          <a:xfrm rot="5400000">
            <a:off x="-655982" y="546647"/>
            <a:ext cx="1331842" cy="1311964"/>
          </a:xfrm>
          <a:prstGeom prst="round2Same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983973" y="1868550"/>
            <a:ext cx="114598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CB1A-E778-406C-B1FF-161EF2B4852F}" type="datetime1">
              <a:rPr lang="en-US" smtClean="0">
                <a:solidFill>
                  <a:schemeClr val="bg1"/>
                </a:solidFill>
              </a:rPr>
              <a:t>4/21/2018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Information System Analysis of </a:t>
            </a:r>
            <a:r>
              <a:rPr lang="en-US" dirty="0" err="1" smtClean="0">
                <a:solidFill>
                  <a:schemeClr val="bg1"/>
                </a:solidFill>
              </a:rPr>
              <a:t>LafargeHolcim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28DF-43E2-4C43-8CBA-986FEFE49083}" type="slidenum">
              <a:rPr lang="en-US" smtClean="0">
                <a:solidFill>
                  <a:schemeClr val="bg1"/>
                </a:solidFill>
              </a:r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39955" y="268354"/>
            <a:ext cx="10267123" cy="1331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800" b="1" dirty="0" smtClean="0">
                <a:latin typeface="Arial Rounded MT Bold" panose="020F0704030504030204" pitchFamily="34" charset="0"/>
              </a:rPr>
              <a:t>Any Question</a:t>
            </a:r>
            <a:endParaRPr lang="en-US" sz="4800" b="1" dirty="0">
              <a:latin typeface="Arial Rounded MT Bold" panose="020F07040305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14241" y="1868550"/>
            <a:ext cx="2963518" cy="13143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142383" y="3182869"/>
            <a:ext cx="3601277" cy="275955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8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5400000">
            <a:off x="-9939" y="9939"/>
            <a:ext cx="1331842" cy="1311964"/>
          </a:xfrm>
          <a:prstGeom prst="round2Same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-337930" y="278293"/>
            <a:ext cx="1331842" cy="1311964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Same Side Corner Rectangle 8"/>
          <p:cNvSpPr/>
          <p:nvPr/>
        </p:nvSpPr>
        <p:spPr>
          <a:xfrm rot="5400000">
            <a:off x="-655982" y="546647"/>
            <a:ext cx="1331842" cy="1311964"/>
          </a:xfrm>
          <a:prstGeom prst="round2Same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CB1A-E778-406C-B1FF-161EF2B4852F}" type="datetime1">
              <a:rPr lang="en-US" smtClean="0">
                <a:solidFill>
                  <a:schemeClr val="bg1"/>
                </a:solidFill>
              </a:rPr>
              <a:t>4/21/2018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Information System Analysis of </a:t>
            </a:r>
            <a:r>
              <a:rPr lang="en-US" dirty="0" err="1" smtClean="0">
                <a:solidFill>
                  <a:schemeClr val="bg1"/>
                </a:solidFill>
              </a:rPr>
              <a:t>LafargeHolcim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28DF-43E2-4C43-8CBA-986FEFE49083}" type="slidenum">
              <a:rPr lang="en-US" smtClean="0">
                <a:solidFill>
                  <a:schemeClr val="bg1"/>
                </a:solidFill>
              </a:r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71869" y="536708"/>
            <a:ext cx="8623853" cy="528762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3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5400000">
            <a:off x="-9939" y="9939"/>
            <a:ext cx="1331842" cy="1311964"/>
          </a:xfrm>
          <a:prstGeom prst="round2Same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-337930" y="278293"/>
            <a:ext cx="1331842" cy="1311964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Same Side Corner Rectangle 8"/>
          <p:cNvSpPr/>
          <p:nvPr/>
        </p:nvSpPr>
        <p:spPr>
          <a:xfrm rot="5400000">
            <a:off x="-655982" y="546647"/>
            <a:ext cx="1331842" cy="1311964"/>
          </a:xfrm>
          <a:prstGeom prst="round2Same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983973" y="1868550"/>
            <a:ext cx="114598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CB1A-E778-406C-B1FF-161EF2B4852F}" type="datetime1">
              <a:rPr lang="en-US" smtClean="0">
                <a:solidFill>
                  <a:schemeClr val="bg1"/>
                </a:solidFill>
              </a:rPr>
              <a:t>4/21/2018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Information System Analysis of </a:t>
            </a:r>
            <a:r>
              <a:rPr lang="en-US" dirty="0" err="1" smtClean="0">
                <a:solidFill>
                  <a:schemeClr val="bg1"/>
                </a:solidFill>
              </a:rPr>
              <a:t>LafargeHolcim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28DF-43E2-4C43-8CBA-986FEFE49083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39955" y="268354"/>
            <a:ext cx="10267123" cy="1331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800" b="1" dirty="0" smtClean="0">
                <a:latin typeface="Arial Rounded MT Bold" panose="020F0704030504030204" pitchFamily="34" charset="0"/>
              </a:rPr>
              <a:t>Background</a:t>
            </a:r>
            <a:endParaRPr lang="en-US" sz="4800" b="1" dirty="0">
              <a:latin typeface="Arial Rounded MT Bold" panose="020F07040305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39955" y="2416930"/>
            <a:ext cx="2097158" cy="119269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39955" y="4485451"/>
            <a:ext cx="2097158" cy="119269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492487" y="3294228"/>
            <a:ext cx="1603513" cy="1636444"/>
          </a:xfrm>
          <a:prstGeom prst="ellipse">
            <a:avLst/>
          </a:prstGeom>
          <a:noFill/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 Rounded MT Bold" panose="020F0704030504030204" pitchFamily="34" charset="0"/>
              </a:rPr>
              <a:t>7 April 2014</a:t>
            </a:r>
            <a:endParaRPr lang="en-US" sz="2400" b="1" dirty="0">
              <a:latin typeface="Arial Rounded MT Bold" panose="020F070403050403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851373" y="3294228"/>
            <a:ext cx="1603513" cy="163644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 Rounded MT Bold" panose="020F0704030504030204" pitchFamily="34" charset="0"/>
              </a:rPr>
              <a:t>10 July 2015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210259" y="3516102"/>
            <a:ext cx="2097158" cy="1192696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ular Callout 21"/>
          <p:cNvSpPr/>
          <p:nvPr/>
        </p:nvSpPr>
        <p:spPr>
          <a:xfrm>
            <a:off x="4492487" y="2136904"/>
            <a:ext cx="1749287" cy="876374"/>
          </a:xfrm>
          <a:prstGeom prst="wedgeRoundRectCallou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Rounded MT Bold" panose="020F0704030504030204" pitchFamily="34" charset="0"/>
              </a:rPr>
              <a:t>Announced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6997148" y="2136904"/>
            <a:ext cx="1749287" cy="876374"/>
          </a:xfrm>
          <a:prstGeom prst="wedgeRoundRectCallou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Rounded MT Bold" panose="020F0704030504030204" pitchFamily="34" charset="0"/>
              </a:rPr>
              <a:t>Combined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703983" y="4103958"/>
            <a:ext cx="441463" cy="555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222309" y="4103958"/>
            <a:ext cx="441463" cy="555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8605214" y="4103958"/>
            <a:ext cx="441463" cy="555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982199" y="1868550"/>
            <a:ext cx="1488799" cy="1647551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7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5400000">
            <a:off x="-9939" y="9939"/>
            <a:ext cx="1331842" cy="1311964"/>
          </a:xfrm>
          <a:prstGeom prst="round2Same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-337930" y="278293"/>
            <a:ext cx="1331842" cy="1311964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Same Side Corner Rectangle 8"/>
          <p:cNvSpPr/>
          <p:nvPr/>
        </p:nvSpPr>
        <p:spPr>
          <a:xfrm rot="5400000">
            <a:off x="-655982" y="546647"/>
            <a:ext cx="1331842" cy="1311964"/>
          </a:xfrm>
          <a:prstGeom prst="round2Same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983973" y="1868550"/>
            <a:ext cx="114598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CB1A-E778-406C-B1FF-161EF2B4852F}" type="datetime1">
              <a:rPr lang="en-US" smtClean="0">
                <a:solidFill>
                  <a:schemeClr val="bg1"/>
                </a:solidFill>
              </a:rPr>
              <a:t>4/21/2018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Information System Analysis of </a:t>
            </a:r>
            <a:r>
              <a:rPr lang="en-US" dirty="0" err="1" smtClean="0">
                <a:solidFill>
                  <a:schemeClr val="bg1"/>
                </a:solidFill>
              </a:rPr>
              <a:t>LafargeHolcim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28DF-43E2-4C43-8CBA-986FEFE49083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39955" y="268354"/>
            <a:ext cx="10267123" cy="1331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800" b="1" dirty="0" smtClean="0">
                <a:latin typeface="Arial Rounded MT Bold" panose="020F0704030504030204" pitchFamily="34" charset="0"/>
              </a:rPr>
              <a:t>Objective</a:t>
            </a:r>
            <a:endParaRPr lang="en-US" sz="4800" b="1" dirty="0">
              <a:latin typeface="Arial Rounded MT Bold" panose="020F070403050403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8156409" y="19050"/>
            <a:ext cx="11140440" cy="6858000"/>
            <a:chOff x="-7023348" y="19050"/>
            <a:chExt cx="11140440" cy="6858000"/>
          </a:xfrm>
        </p:grpSpPr>
        <p:grpSp>
          <p:nvGrpSpPr>
            <p:cNvPr id="25" name="Group 24"/>
            <p:cNvGrpSpPr/>
            <p:nvPr/>
          </p:nvGrpSpPr>
          <p:grpSpPr>
            <a:xfrm>
              <a:off x="-7023348" y="19050"/>
              <a:ext cx="11140440" cy="6858000"/>
              <a:chOff x="226388" y="0"/>
              <a:chExt cx="11140440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grpSp>
            <p:nvGrpSpPr>
              <p:cNvPr id="28" name="Group 27"/>
              <p:cNvGrpSpPr/>
              <p:nvPr/>
            </p:nvGrpSpPr>
            <p:grpSpPr>
              <a:xfrm>
                <a:off x="10513388" y="2914650"/>
                <a:ext cx="853440" cy="1028700"/>
                <a:chOff x="10287000" y="2914650"/>
                <a:chExt cx="853440" cy="1028700"/>
              </a:xfrm>
              <a:solidFill>
                <a:schemeClr val="accent4">
                  <a:lumMod val="75000"/>
                </a:schemeClr>
              </a:solidFill>
            </p:grpSpPr>
            <p:sp>
              <p:nvSpPr>
                <p:cNvPr id="29" name="Round Same Side Corner Rectangle 28"/>
                <p:cNvSpPr/>
                <p:nvPr/>
              </p:nvSpPr>
              <p:spPr>
                <a:xfrm rot="5400000">
                  <a:off x="10199370" y="3002280"/>
                  <a:ext cx="1028700" cy="853440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10447020" y="3131820"/>
                  <a:ext cx="533400" cy="5943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800" dirty="0" smtClean="0">
                      <a:latin typeface="Arial Rounded MT Bold" panose="020F0704030504030204" pitchFamily="34" charset="0"/>
                    </a:rPr>
                    <a:t>B</a:t>
                  </a:r>
                  <a:endParaRPr lang="en-US" sz="4800" dirty="0">
                    <a:latin typeface="Arial Rounded MT Bold" panose="020F0704030504030204" pitchFamily="34" charset="0"/>
                  </a:endParaRPr>
                </a:p>
              </p:txBody>
            </p:sp>
          </p:grpSp>
          <p:sp>
            <p:nvSpPr>
              <p:cNvPr id="27" name="Rectangle 26"/>
              <p:cNvSpPr/>
              <p:nvPr/>
            </p:nvSpPr>
            <p:spPr>
              <a:xfrm>
                <a:off x="226388" y="0"/>
                <a:ext cx="10287000" cy="6858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-3379304" y="2386208"/>
              <a:ext cx="6023113" cy="7646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4000" b="1" dirty="0" smtClean="0">
                  <a:latin typeface="Arial Rounded MT Bold" panose="020F0704030504030204" pitchFamily="34" charset="0"/>
                </a:rPr>
                <a:t>Broad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-4290554" y="3791528"/>
              <a:ext cx="6934363" cy="27905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2800" b="1" dirty="0">
                  <a:latin typeface="Arial Rounded MT Bold" panose="020F0704030504030204" pitchFamily="34" charset="0"/>
                </a:rPr>
                <a:t>Analyze the overall information system of </a:t>
              </a:r>
              <a:r>
                <a:rPr lang="en-US" sz="2800" b="1" dirty="0" err="1" smtClean="0">
                  <a:latin typeface="Arial Rounded MT Bold" panose="020F0704030504030204" pitchFamily="34" charset="0"/>
                </a:rPr>
                <a:t>LafargeHolcim</a:t>
              </a:r>
              <a:r>
                <a:rPr lang="en-US" sz="2800" b="1" dirty="0" smtClean="0">
                  <a:latin typeface="Arial Rounded MT Bold" panose="020F0704030504030204" pitchFamily="34" charset="0"/>
                </a:rPr>
                <a:t> </a:t>
              </a:r>
              <a:endParaRPr lang="en-US" sz="2800" b="1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-9177981" y="0"/>
            <a:ext cx="11140440" cy="6858000"/>
            <a:chOff x="-928502" y="0"/>
            <a:chExt cx="11140440" cy="6858000"/>
          </a:xfrm>
        </p:grpSpPr>
        <p:grpSp>
          <p:nvGrpSpPr>
            <p:cNvPr id="32" name="Group 31"/>
            <p:cNvGrpSpPr/>
            <p:nvPr/>
          </p:nvGrpSpPr>
          <p:grpSpPr>
            <a:xfrm>
              <a:off x="-928502" y="0"/>
              <a:ext cx="11140440" cy="6858000"/>
              <a:chOff x="-809072" y="0"/>
              <a:chExt cx="11140440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38" name="Rectangle 37"/>
              <p:cNvSpPr/>
              <p:nvPr/>
            </p:nvSpPr>
            <p:spPr>
              <a:xfrm>
                <a:off x="-809072" y="0"/>
                <a:ext cx="10287000" cy="6858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9477928" y="2400300"/>
                <a:ext cx="853440" cy="1028700"/>
                <a:chOff x="10287000" y="2914650"/>
                <a:chExt cx="853440" cy="1028700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40" name="Round Same Side Corner Rectangle 39"/>
                <p:cNvSpPr/>
                <p:nvPr/>
              </p:nvSpPr>
              <p:spPr>
                <a:xfrm rot="5400000">
                  <a:off x="10199370" y="3002280"/>
                  <a:ext cx="1028700" cy="853440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10447020" y="3131820"/>
                  <a:ext cx="533400" cy="5943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800" dirty="0">
                      <a:latin typeface="Arial Rounded MT Bold" panose="020F0704030504030204" pitchFamily="34" charset="0"/>
                    </a:rPr>
                    <a:t>S</a:t>
                  </a: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>
            <a:xfrm>
              <a:off x="3577094" y="1799579"/>
              <a:ext cx="4469877" cy="9411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Arial Rounded MT Bold" panose="020F0704030504030204" pitchFamily="34" charset="0"/>
                </a:rPr>
                <a:t>Specific Objective</a:t>
              </a:r>
              <a:endParaRPr lang="en-US" sz="5400" b="1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656306" y="3211829"/>
              <a:ext cx="6438143" cy="31254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b="1" dirty="0">
                <a:latin typeface="Arial Rounded MT Bold" panose="020F0704030504030204" pitchFamily="34" charset="0"/>
              </a:endParaRP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sz="2000" b="1" dirty="0" smtClean="0">
                  <a:latin typeface="Arial Rounded MT Bold" panose="020F0704030504030204" pitchFamily="34" charset="0"/>
                </a:rPr>
                <a:t>Analyze </a:t>
              </a:r>
              <a:r>
                <a:rPr lang="en-US" sz="2000" b="1" dirty="0">
                  <a:latin typeface="Arial Rounded MT Bold" panose="020F0704030504030204" pitchFamily="34" charset="0"/>
                </a:rPr>
                <a:t>the SAP information system </a:t>
              </a: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sz="2000" b="1" dirty="0" smtClean="0">
                  <a:latin typeface="Arial Rounded MT Bold" panose="020F0704030504030204" pitchFamily="34" charset="0"/>
                </a:rPr>
                <a:t>Knowing its methodology </a:t>
              </a:r>
              <a:endParaRPr lang="en-US" sz="2000" b="1" dirty="0">
                <a:latin typeface="Arial Rounded MT Bold" panose="020F0704030504030204" pitchFamily="34" charset="0"/>
              </a:endParaRP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sz="2000" b="1" dirty="0" smtClean="0">
                  <a:latin typeface="Arial Rounded MT Bold" panose="020F0704030504030204" pitchFamily="34" charset="0"/>
                </a:rPr>
                <a:t>How </a:t>
              </a:r>
              <a:r>
                <a:rPr lang="en-US" sz="2000" b="1" dirty="0">
                  <a:latin typeface="Arial Rounded MT Bold" panose="020F0704030504030204" pitchFamily="34" charset="0"/>
                </a:rPr>
                <a:t>the members and employees of the organization interact with it? </a:t>
              </a: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sz="2000" b="1" dirty="0" smtClean="0">
                  <a:latin typeface="Arial Rounded MT Bold" panose="020F0704030504030204" pitchFamily="34" charset="0"/>
                </a:rPr>
                <a:t>Why </a:t>
              </a:r>
              <a:r>
                <a:rPr lang="en-US" sz="2000" b="1" dirty="0">
                  <a:latin typeface="Arial Rounded MT Bold" panose="020F0704030504030204" pitchFamily="34" charset="0"/>
                </a:rPr>
                <a:t>they think SAP can provide them better maintenance? </a:t>
              </a: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sz="2000" b="1" dirty="0" smtClean="0">
                  <a:latin typeface="Arial Rounded MT Bold" panose="020F0704030504030204" pitchFamily="34" charset="0"/>
                </a:rPr>
                <a:t>What </a:t>
              </a:r>
              <a:r>
                <a:rPr lang="en-US" sz="2000" b="1" dirty="0">
                  <a:latin typeface="Arial Rounded MT Bold" panose="020F0704030504030204" pitchFamily="34" charset="0"/>
                </a:rPr>
                <a:t>is their recommendation for SAP to serve more?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714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95 2.22222E-6 L 0.60169 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32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19 0.00208 L 0.60052 0.002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5400000">
            <a:off x="-9939" y="9939"/>
            <a:ext cx="1331842" cy="1311964"/>
          </a:xfrm>
          <a:prstGeom prst="round2Same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-337930" y="278293"/>
            <a:ext cx="1331842" cy="1311964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Same Side Corner Rectangle 8"/>
          <p:cNvSpPr/>
          <p:nvPr/>
        </p:nvSpPr>
        <p:spPr>
          <a:xfrm rot="5400000">
            <a:off x="-655982" y="546647"/>
            <a:ext cx="1331842" cy="1311964"/>
          </a:xfrm>
          <a:prstGeom prst="round2Same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983973" y="1868550"/>
            <a:ext cx="114598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CB1A-E778-406C-B1FF-161EF2B4852F}" type="datetime1">
              <a:rPr lang="en-US" smtClean="0">
                <a:solidFill>
                  <a:schemeClr val="bg1"/>
                </a:solidFill>
              </a:rPr>
              <a:t>4/21/2018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Information System Analysis of </a:t>
            </a:r>
            <a:r>
              <a:rPr lang="en-US" dirty="0" err="1" smtClean="0">
                <a:solidFill>
                  <a:schemeClr val="bg1"/>
                </a:solidFill>
              </a:rPr>
              <a:t>LafargeHolcim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28DF-43E2-4C43-8CBA-986FEFE49083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39955" y="268354"/>
            <a:ext cx="10267123" cy="1331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800" b="1" dirty="0" smtClean="0">
                <a:latin typeface="Arial Rounded MT Bold" panose="020F0704030504030204" pitchFamily="34" charset="0"/>
              </a:rPr>
              <a:t>Scope</a:t>
            </a:r>
            <a:endParaRPr lang="en-US" sz="4800" b="1" dirty="0">
              <a:latin typeface="Arial Rounded MT Bold" panose="020F07040305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02634" y="2405259"/>
            <a:ext cx="10704444" cy="3414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Interview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Paper Analysis</a:t>
            </a:r>
            <a:endParaRPr lang="en-US" sz="24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82200" y="4112450"/>
            <a:ext cx="1851991" cy="210240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4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5400000">
            <a:off x="-9939" y="9939"/>
            <a:ext cx="1331842" cy="1311964"/>
          </a:xfrm>
          <a:prstGeom prst="round2Same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-337930" y="278293"/>
            <a:ext cx="1331842" cy="1311964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Same Side Corner Rectangle 8"/>
          <p:cNvSpPr/>
          <p:nvPr/>
        </p:nvSpPr>
        <p:spPr>
          <a:xfrm rot="5400000">
            <a:off x="-655982" y="546647"/>
            <a:ext cx="1331842" cy="1311964"/>
          </a:xfrm>
          <a:prstGeom prst="round2Same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983973" y="1868550"/>
            <a:ext cx="114598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CB1A-E778-406C-B1FF-161EF2B4852F}" type="datetime1">
              <a:rPr lang="en-US" smtClean="0">
                <a:solidFill>
                  <a:schemeClr val="bg1"/>
                </a:solidFill>
              </a:rPr>
              <a:t>4/21/2018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Information System Analysis of </a:t>
            </a:r>
            <a:r>
              <a:rPr lang="en-US" dirty="0" err="1" smtClean="0">
                <a:solidFill>
                  <a:schemeClr val="bg1"/>
                </a:solidFill>
              </a:rPr>
              <a:t>LafargeHolcim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28DF-43E2-4C43-8CBA-986FEFE49083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39955" y="268354"/>
            <a:ext cx="10267123" cy="1331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800" b="1" dirty="0" smtClean="0">
                <a:latin typeface="Arial Rounded MT Bold" panose="020F0704030504030204" pitchFamily="34" charset="0"/>
              </a:rPr>
              <a:t>Limitations</a:t>
            </a:r>
            <a:endParaRPr lang="en-US" sz="4800" b="1" dirty="0">
              <a:latin typeface="Arial Rounded MT Bold" panose="020F07040305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02634" y="2405259"/>
            <a:ext cx="10704444" cy="3414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Lack of time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Interview limitations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Lack of knowledge and experiences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Lack of questionnaires  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16209" y="3717235"/>
            <a:ext cx="1490868" cy="210240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9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5400000">
            <a:off x="-9939" y="9939"/>
            <a:ext cx="1331842" cy="1311964"/>
          </a:xfrm>
          <a:prstGeom prst="round2Same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-337930" y="278293"/>
            <a:ext cx="1331842" cy="1311964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Same Side Corner Rectangle 8"/>
          <p:cNvSpPr/>
          <p:nvPr/>
        </p:nvSpPr>
        <p:spPr>
          <a:xfrm rot="5400000">
            <a:off x="-655982" y="546647"/>
            <a:ext cx="1331842" cy="1311964"/>
          </a:xfrm>
          <a:prstGeom prst="round2Same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983973" y="1868550"/>
            <a:ext cx="114598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CB1A-E778-406C-B1FF-161EF2B4852F}" type="datetime1">
              <a:rPr lang="en-US" smtClean="0">
                <a:solidFill>
                  <a:schemeClr val="bg1"/>
                </a:solidFill>
              </a:rPr>
              <a:t>4/21/2018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Information System Analysis of </a:t>
            </a:r>
            <a:r>
              <a:rPr lang="en-US" dirty="0" err="1" smtClean="0">
                <a:solidFill>
                  <a:schemeClr val="bg1"/>
                </a:solidFill>
              </a:rPr>
              <a:t>LafargeHolcim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28DF-43E2-4C43-8CBA-986FEFE49083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39955" y="268354"/>
            <a:ext cx="10267123" cy="1331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800" b="1" dirty="0" smtClean="0">
                <a:latin typeface="Arial Rounded MT Bold" panose="020F0704030504030204" pitchFamily="34" charset="0"/>
              </a:rPr>
              <a:t>Methodology</a:t>
            </a:r>
            <a:endParaRPr lang="en-US" sz="4800" b="1" dirty="0">
              <a:latin typeface="Arial Rounded MT Bold" panose="020F07040305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02634" y="2405259"/>
            <a:ext cx="10704444" cy="3414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Meeting with manager of </a:t>
            </a:r>
            <a:r>
              <a:rPr lang="en-US" sz="2400" b="1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LafargeHolcim</a:t>
            </a:r>
            <a:endParaRPr lang="en-US" sz="2400" b="1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Analysis </a:t>
            </a:r>
            <a:r>
              <a:rPr lang="en-US" sz="2400" b="1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LafargeHolcim</a:t>
            </a:r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and SAP information system papers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4850296" y="4094922"/>
            <a:ext cx="1245703" cy="1724719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7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5400000">
            <a:off x="-9939" y="9939"/>
            <a:ext cx="1331842" cy="1311964"/>
          </a:xfrm>
          <a:prstGeom prst="round2Same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-337930" y="278293"/>
            <a:ext cx="1331842" cy="1311964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Same Side Corner Rectangle 8"/>
          <p:cNvSpPr/>
          <p:nvPr/>
        </p:nvSpPr>
        <p:spPr>
          <a:xfrm rot="5400000">
            <a:off x="-655982" y="546647"/>
            <a:ext cx="1331842" cy="1311964"/>
          </a:xfrm>
          <a:prstGeom prst="round2Same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983973" y="1868550"/>
            <a:ext cx="114598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CB1A-E778-406C-B1FF-161EF2B4852F}" type="datetime1">
              <a:rPr lang="en-US" smtClean="0">
                <a:solidFill>
                  <a:schemeClr val="bg1"/>
                </a:solidFill>
              </a:rPr>
              <a:t>4/21/2018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Information System Analysis of </a:t>
            </a:r>
            <a:r>
              <a:rPr lang="en-US" dirty="0" err="1" smtClean="0">
                <a:solidFill>
                  <a:schemeClr val="bg1"/>
                </a:solidFill>
              </a:rPr>
              <a:t>LafargeHolcim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28DF-43E2-4C43-8CBA-986FEFE49083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39955" y="268354"/>
            <a:ext cx="10267123" cy="1331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800" b="1" dirty="0" smtClean="0">
                <a:latin typeface="Arial Rounded MT Bold" panose="020F0704030504030204" pitchFamily="34" charset="0"/>
              </a:rPr>
              <a:t>Interviewee</a:t>
            </a:r>
            <a:endParaRPr lang="en-US" sz="4800" b="1" dirty="0">
              <a:latin typeface="Arial Rounded MT Bold" panose="020F07040305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02634" y="2405259"/>
            <a:ext cx="10704444" cy="3414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latin typeface="Arial Rounded MT Bold" panose="020F0704030504030204" pitchFamily="34" charset="0"/>
              </a:rPr>
              <a:t>Md. </a:t>
            </a:r>
            <a:r>
              <a:rPr lang="en-US" sz="2800" b="1" dirty="0" err="1">
                <a:latin typeface="Arial Rounded MT Bold" panose="020F0704030504030204" pitchFamily="34" charset="0"/>
              </a:rPr>
              <a:t>Majharul</a:t>
            </a:r>
            <a:r>
              <a:rPr lang="en-US" sz="2800" b="1" dirty="0">
                <a:latin typeface="Arial Rounded MT Bold" panose="020F0704030504030204" pitchFamily="34" charset="0"/>
              </a:rPr>
              <a:t> Huda </a:t>
            </a:r>
            <a:r>
              <a:rPr lang="en-US" sz="2800" b="1" dirty="0" err="1">
                <a:latin typeface="Arial Rounded MT Bold" panose="020F0704030504030204" pitchFamily="34" charset="0"/>
              </a:rPr>
              <a:t>Lizan</a:t>
            </a:r>
            <a:r>
              <a:rPr lang="en-US" sz="2800" b="1" dirty="0">
                <a:latin typeface="Arial Rounded MT Bold" panose="020F0704030504030204" pitchFamily="34" charset="0"/>
              </a:rPr>
              <a:t>, Manager, logistics cost control </a:t>
            </a:r>
            <a:r>
              <a:rPr lang="en-US" sz="2800" b="1" dirty="0" err="1">
                <a:latin typeface="Arial Rounded MT Bold" panose="020F0704030504030204" pitchFamily="34" charset="0"/>
              </a:rPr>
              <a:t>LafargeHolcim</a:t>
            </a:r>
            <a:r>
              <a:rPr lang="en-US" sz="2800" b="1" dirty="0">
                <a:latin typeface="Arial Rounded MT Bold" panose="020F0704030504030204" pitchFamily="34" charset="0"/>
              </a:rPr>
              <a:t> Bangladesh Limited </a:t>
            </a:r>
            <a:endParaRPr lang="en-US" sz="2800" b="1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1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5400000">
            <a:off x="-9939" y="9939"/>
            <a:ext cx="1331842" cy="1311964"/>
          </a:xfrm>
          <a:prstGeom prst="round2Same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-337930" y="278293"/>
            <a:ext cx="1331842" cy="1311964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Same Side Corner Rectangle 8"/>
          <p:cNvSpPr/>
          <p:nvPr/>
        </p:nvSpPr>
        <p:spPr>
          <a:xfrm rot="5400000">
            <a:off x="-655982" y="546647"/>
            <a:ext cx="1331842" cy="1311964"/>
          </a:xfrm>
          <a:prstGeom prst="round2Same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254000" dist="88900" algn="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983973" y="1868550"/>
            <a:ext cx="114598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CB1A-E778-406C-B1FF-161EF2B4852F}" type="datetime1">
              <a:rPr lang="en-US" smtClean="0">
                <a:solidFill>
                  <a:schemeClr val="bg1"/>
                </a:solidFill>
              </a:rPr>
              <a:t>4/21/2018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Information System Analysis of </a:t>
            </a:r>
            <a:r>
              <a:rPr lang="en-US" dirty="0" err="1" smtClean="0">
                <a:solidFill>
                  <a:schemeClr val="bg1"/>
                </a:solidFill>
              </a:rPr>
              <a:t>LafargeHolcim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28DF-43E2-4C43-8CBA-986FEFE49083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39955" y="268354"/>
            <a:ext cx="10267123" cy="1331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800" b="1" dirty="0" smtClean="0">
                <a:latin typeface="Arial Rounded MT Bold" panose="020F0704030504030204" pitchFamily="34" charset="0"/>
              </a:rPr>
              <a:t>SAP(</a:t>
            </a:r>
            <a:r>
              <a:rPr lang="en-US" sz="2400" b="1" dirty="0" smtClean="0">
                <a:latin typeface="Arial Rounded MT Bold" panose="020F0704030504030204" pitchFamily="34" charset="0"/>
              </a:rPr>
              <a:t>System Application &amp; Product</a:t>
            </a:r>
            <a:r>
              <a:rPr lang="en-US" sz="4800" b="1" dirty="0" smtClean="0">
                <a:latin typeface="Arial Rounded MT Bold" panose="020F0704030504030204" pitchFamily="34" charset="0"/>
              </a:rPr>
              <a:t>)-Introduction</a:t>
            </a:r>
            <a:endParaRPr lang="en-US" sz="4800" b="1" dirty="0">
              <a:latin typeface="Arial Rounded MT Bold" panose="020F07040305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02634" y="2405259"/>
            <a:ext cx="10704444" cy="3414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Leading </a:t>
            </a:r>
            <a:r>
              <a:rPr lang="en-US" sz="3200" b="1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Enterprise information and Management Package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There are n number of </a:t>
            </a:r>
            <a:r>
              <a:rPr lang="en-US" sz="3200" b="1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ERP</a:t>
            </a:r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software in the market, and </a:t>
            </a:r>
            <a:r>
              <a:rPr lang="en-US" sz="3200" b="1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SAP is the most used</a:t>
            </a:r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software in medium and large enterprises</a:t>
            </a:r>
            <a:r>
              <a:rPr lang="en-US" sz="2400" b="1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 </a:t>
            </a:r>
            <a:endParaRPr lang="en-US" sz="2400" b="1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01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673</Words>
  <Application>Microsoft Office PowerPoint</Application>
  <PresentationFormat>Widescreen</PresentationFormat>
  <Paragraphs>170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Rounded MT Bold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Atiq Ahammed</dc:creator>
  <cp:lastModifiedBy>Atiq Ahammed</cp:lastModifiedBy>
  <cp:revision>58</cp:revision>
  <dcterms:created xsi:type="dcterms:W3CDTF">2018-04-21T04:19:47Z</dcterms:created>
  <dcterms:modified xsi:type="dcterms:W3CDTF">2018-04-21T09:16:59Z</dcterms:modified>
</cp:coreProperties>
</file>