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8FA"/>
    <a:srgbClr val="FFDE03"/>
    <a:srgbClr val="442C2E"/>
    <a:srgbClr val="344955"/>
    <a:srgbClr val="356859"/>
    <a:srgbClr val="E30425"/>
    <a:srgbClr val="5D1049"/>
    <a:srgbClr val="B00020"/>
    <a:srgbClr val="F9AA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8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0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3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5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7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1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8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8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7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2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7D3A6-9E8E-4941-BB94-5A31170A0B6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4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27796"/>
            <a:ext cx="12192000" cy="2830204"/>
          </a:xfrm>
          <a:solidFill>
            <a:schemeClr val="tx1">
              <a:lumMod val="95000"/>
              <a:lumOff val="5000"/>
              <a:alpha val="84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pperplate Gothic Bold" panose="020E0705020206020404" pitchFamily="34" charset="0"/>
              </a:rPr>
              <a:t>Social Networking Ethical Issues</a:t>
            </a:r>
            <a:r>
              <a:rPr lang="en-US" dirty="0" smtClean="0">
                <a:latin typeface="Copperplate Gothic Bold" panose="020E0705020206020404" pitchFamily="34" charset="0"/>
              </a:rPr>
              <a:t/>
            </a:r>
            <a:br>
              <a:rPr lang="en-US" dirty="0" smtClean="0">
                <a:latin typeface="Copperplate Gothic Bold" panose="020E0705020206020404" pitchFamily="34" charset="0"/>
              </a:rPr>
            </a:br>
            <a:r>
              <a:rPr lang="en-US" sz="2200" b="1" dirty="0">
                <a:solidFill>
                  <a:schemeClr val="bg1"/>
                </a:solidFill>
                <a:latin typeface="Segoe Print" panose="02000600000000000000" pitchFamily="2" charset="0"/>
              </a:rPr>
              <a:t>Presented by: Atiq Ahammed(BSSE0817)</a:t>
            </a:r>
            <a:br>
              <a:rPr lang="en-US" sz="2200" b="1" dirty="0">
                <a:solidFill>
                  <a:schemeClr val="bg1"/>
                </a:solidFill>
                <a:latin typeface="Segoe Print" panose="02000600000000000000" pitchFamily="2" charset="0"/>
              </a:rPr>
            </a:br>
            <a:r>
              <a:rPr lang="en-US" sz="2200" b="1" dirty="0">
                <a:solidFill>
                  <a:schemeClr val="bg1"/>
                </a:solidFill>
                <a:latin typeface="Segoe Print" panose="02000600000000000000" pitchFamily="2" charset="0"/>
              </a:rPr>
              <a:t>Presented to: </a:t>
            </a:r>
            <a:r>
              <a:rPr lang="en-US" sz="22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Rezvi</a:t>
            </a:r>
            <a:r>
              <a:rPr lang="en-US" sz="2200" b="1" dirty="0">
                <a:solidFill>
                  <a:schemeClr val="bg1"/>
                </a:solidFill>
                <a:latin typeface="Segoe Print" panose="02000600000000000000" pitchFamily="2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Shahariar</a:t>
            </a:r>
            <a:r>
              <a:rPr lang="en-US" sz="2200" b="1" dirty="0">
                <a:solidFill>
                  <a:schemeClr val="bg1"/>
                </a:solidFill>
                <a:latin typeface="Segoe Print" panose="02000600000000000000" pitchFamily="2" charset="0"/>
              </a:rPr>
              <a:t> &amp; BSSE8th </a:t>
            </a:r>
            <a:r>
              <a:rPr lang="en-US" sz="2200" b="1" dirty="0" smtClean="0">
                <a:solidFill>
                  <a:schemeClr val="bg1"/>
                </a:solidFill>
                <a:latin typeface="Segoe Print" panose="02000600000000000000" pitchFamily="2" charset="0"/>
              </a:rPr>
              <a:t>batch</a:t>
            </a:r>
            <a:endParaRPr lang="en-US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61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2622125">
            <a:off x="-1589264" y="2184183"/>
            <a:ext cx="6643716" cy="4438988"/>
          </a:xfrm>
          <a:custGeom>
            <a:avLst/>
            <a:gdLst>
              <a:gd name="connsiteX0" fmla="*/ 0 w 6827592"/>
              <a:gd name="connsiteY0" fmla="*/ 0 h 3615388"/>
              <a:gd name="connsiteX1" fmla="*/ 6827592 w 6827592"/>
              <a:gd name="connsiteY1" fmla="*/ 0 h 3615388"/>
              <a:gd name="connsiteX2" fmla="*/ 6827592 w 6827592"/>
              <a:gd name="connsiteY2" fmla="*/ 3615388 h 3615388"/>
              <a:gd name="connsiteX3" fmla="*/ 0 w 6827592"/>
              <a:gd name="connsiteY3" fmla="*/ 3615388 h 3615388"/>
              <a:gd name="connsiteX4" fmla="*/ 0 w 6827592"/>
              <a:gd name="connsiteY4" fmla="*/ 0 h 3615388"/>
              <a:gd name="connsiteX0" fmla="*/ 0 w 7275813"/>
              <a:gd name="connsiteY0" fmla="*/ 1366785 h 4982173"/>
              <a:gd name="connsiteX1" fmla="*/ 7275813 w 7275813"/>
              <a:gd name="connsiteY1" fmla="*/ 0 h 4982173"/>
              <a:gd name="connsiteX2" fmla="*/ 6827592 w 7275813"/>
              <a:gd name="connsiteY2" fmla="*/ 4982173 h 4982173"/>
              <a:gd name="connsiteX3" fmla="*/ 0 w 7275813"/>
              <a:gd name="connsiteY3" fmla="*/ 4982173 h 4982173"/>
              <a:gd name="connsiteX4" fmla="*/ 0 w 7275813"/>
              <a:gd name="connsiteY4" fmla="*/ 1366785 h 4982173"/>
              <a:gd name="connsiteX0" fmla="*/ 403951 w 7275813"/>
              <a:gd name="connsiteY0" fmla="*/ 572722 h 4982173"/>
              <a:gd name="connsiteX1" fmla="*/ 7275813 w 7275813"/>
              <a:gd name="connsiteY1" fmla="*/ 0 h 4982173"/>
              <a:gd name="connsiteX2" fmla="*/ 6827592 w 7275813"/>
              <a:gd name="connsiteY2" fmla="*/ 4982173 h 4982173"/>
              <a:gd name="connsiteX3" fmla="*/ 0 w 7275813"/>
              <a:gd name="connsiteY3" fmla="*/ 4982173 h 4982173"/>
              <a:gd name="connsiteX4" fmla="*/ 403951 w 7275813"/>
              <a:gd name="connsiteY4" fmla="*/ 572722 h 4982173"/>
              <a:gd name="connsiteX0" fmla="*/ 403951 w 6882728"/>
              <a:gd name="connsiteY0" fmla="*/ 258255 h 4667706"/>
              <a:gd name="connsiteX1" fmla="*/ 6882728 w 6882728"/>
              <a:gd name="connsiteY1" fmla="*/ 0 h 4667706"/>
              <a:gd name="connsiteX2" fmla="*/ 6827592 w 6882728"/>
              <a:gd name="connsiteY2" fmla="*/ 4667706 h 4667706"/>
              <a:gd name="connsiteX3" fmla="*/ 0 w 6882728"/>
              <a:gd name="connsiteY3" fmla="*/ 4667706 h 4667706"/>
              <a:gd name="connsiteX4" fmla="*/ 403951 w 6882728"/>
              <a:gd name="connsiteY4" fmla="*/ 258255 h 4667706"/>
              <a:gd name="connsiteX0" fmla="*/ 420284 w 6882728"/>
              <a:gd name="connsiteY0" fmla="*/ 0 h 4669865"/>
              <a:gd name="connsiteX1" fmla="*/ 6882728 w 6882728"/>
              <a:gd name="connsiteY1" fmla="*/ 2159 h 4669865"/>
              <a:gd name="connsiteX2" fmla="*/ 6827592 w 6882728"/>
              <a:gd name="connsiteY2" fmla="*/ 4669865 h 4669865"/>
              <a:gd name="connsiteX3" fmla="*/ 0 w 6882728"/>
              <a:gd name="connsiteY3" fmla="*/ 4669865 h 4669865"/>
              <a:gd name="connsiteX4" fmla="*/ 420284 w 6882728"/>
              <a:gd name="connsiteY4" fmla="*/ 0 h 4669865"/>
              <a:gd name="connsiteX0" fmla="*/ 420284 w 6859514"/>
              <a:gd name="connsiteY0" fmla="*/ 0 h 4669865"/>
              <a:gd name="connsiteX1" fmla="*/ 6859514 w 6859514"/>
              <a:gd name="connsiteY1" fmla="*/ 105947 h 4669865"/>
              <a:gd name="connsiteX2" fmla="*/ 6827592 w 6859514"/>
              <a:gd name="connsiteY2" fmla="*/ 4669865 h 4669865"/>
              <a:gd name="connsiteX3" fmla="*/ 0 w 6859514"/>
              <a:gd name="connsiteY3" fmla="*/ 4669865 h 4669865"/>
              <a:gd name="connsiteX4" fmla="*/ 420284 w 6859514"/>
              <a:gd name="connsiteY4" fmla="*/ 0 h 4669865"/>
              <a:gd name="connsiteX0" fmla="*/ 432365 w 6859514"/>
              <a:gd name="connsiteY0" fmla="*/ 0 h 4742611"/>
              <a:gd name="connsiteX1" fmla="*/ 6859514 w 6859514"/>
              <a:gd name="connsiteY1" fmla="*/ 178693 h 4742611"/>
              <a:gd name="connsiteX2" fmla="*/ 6827592 w 6859514"/>
              <a:gd name="connsiteY2" fmla="*/ 4742611 h 4742611"/>
              <a:gd name="connsiteX3" fmla="*/ 0 w 6859514"/>
              <a:gd name="connsiteY3" fmla="*/ 4742611 h 4742611"/>
              <a:gd name="connsiteX4" fmla="*/ 432365 w 6859514"/>
              <a:gd name="connsiteY4" fmla="*/ 0 h 4742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9514" h="4742611">
                <a:moveTo>
                  <a:pt x="432365" y="0"/>
                </a:moveTo>
                <a:lnTo>
                  <a:pt x="6859514" y="178693"/>
                </a:lnTo>
                <a:lnTo>
                  <a:pt x="6827592" y="4742611"/>
                </a:lnTo>
                <a:lnTo>
                  <a:pt x="0" y="4742611"/>
                </a:lnTo>
                <a:lnTo>
                  <a:pt x="432365" y="0"/>
                </a:lnTo>
                <a:close/>
              </a:path>
            </a:pathLst>
          </a:custGeom>
          <a:blipFill dpi="0" rotWithShape="1">
            <a:blip r:embed="rId2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7F8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48581"/>
          </a:xfrm>
          <a:solidFill>
            <a:srgbClr val="FFDE03"/>
          </a:solidFill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Copperplate Gothic Bold" panose="020E0705020206020404" pitchFamily="34" charset="0"/>
              </a:rPr>
              <a:t>Facts &amp; Issues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675853" y="2480522"/>
            <a:ext cx="3760884" cy="3116775"/>
            <a:chOff x="675853" y="2480522"/>
            <a:chExt cx="3760884" cy="3116775"/>
          </a:xfrm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21" name="Pentagon 20"/>
            <p:cNvSpPr/>
            <p:nvPr/>
          </p:nvSpPr>
          <p:spPr>
            <a:xfrm>
              <a:off x="675853" y="3021911"/>
              <a:ext cx="3330848" cy="1017000"/>
            </a:xfrm>
            <a:prstGeom prst="homePlate">
              <a:avLst>
                <a:gd name="adj" fmla="val 0"/>
              </a:avLst>
            </a:prstGeom>
            <a:solidFill>
              <a:srgbClr val="F9A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000" b="1" dirty="0" smtClean="0">
                  <a:latin typeface="Arial Rounded MT Bold" panose="020F0704030504030204" pitchFamily="34" charset="0"/>
                </a:rPr>
                <a:t>1 |</a:t>
              </a:r>
              <a:r>
                <a:rPr lang="en-US" b="1" dirty="0" smtClean="0">
                  <a:latin typeface="Arial Rounded MT Bold" panose="020F0704030504030204" pitchFamily="34" charset="0"/>
                </a:rPr>
                <a:t>  Disloyal</a:t>
              </a:r>
              <a:endParaRPr lang="en-US" b="1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22" name="Pentagon 21"/>
            <p:cNvSpPr/>
            <p:nvPr/>
          </p:nvSpPr>
          <p:spPr>
            <a:xfrm>
              <a:off x="685704" y="4192079"/>
              <a:ext cx="3320998" cy="1017000"/>
            </a:xfrm>
            <a:prstGeom prst="homePlate">
              <a:avLst>
                <a:gd name="adj" fmla="val 0"/>
              </a:avLst>
            </a:prstGeom>
            <a:solidFill>
              <a:srgbClr val="B00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000" b="1" dirty="0" smtClean="0">
                  <a:latin typeface="Arial Rounded MT Bold" panose="020F0704030504030204" pitchFamily="34" charset="0"/>
                </a:rPr>
                <a:t>2 </a:t>
              </a:r>
              <a:r>
                <a:rPr lang="en-US" sz="4000" b="1" dirty="0">
                  <a:latin typeface="Arial Rounded MT Bold" panose="020F0704030504030204" pitchFamily="34" charset="0"/>
                </a:rPr>
                <a:t>|</a:t>
              </a:r>
              <a:r>
                <a:rPr lang="en-US" b="1" dirty="0">
                  <a:latin typeface="Arial Rounded MT Bold" panose="020F0704030504030204" pitchFamily="34" charset="0"/>
                </a:rPr>
                <a:t>  </a:t>
              </a:r>
              <a:r>
                <a:rPr lang="en-US" b="1" dirty="0" smtClean="0">
                  <a:latin typeface="Arial Rounded MT Bold" panose="020F0704030504030204" pitchFamily="34" charset="0"/>
                </a:rPr>
                <a:t>crosses limit</a:t>
              </a:r>
              <a:endParaRPr lang="en-US" dirty="0"/>
            </a:p>
          </p:txBody>
        </p:sp>
        <p:sp>
          <p:nvSpPr>
            <p:cNvPr id="25" name="Half Frame 24"/>
            <p:cNvSpPr/>
            <p:nvPr/>
          </p:nvSpPr>
          <p:spPr>
            <a:xfrm rot="8164286">
              <a:off x="1156694" y="2633698"/>
              <a:ext cx="2665804" cy="2810426"/>
            </a:xfrm>
            <a:prstGeom prst="halfFrame">
              <a:avLst>
                <a:gd name="adj1" fmla="val 14399"/>
                <a:gd name="adj2" fmla="val 155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Half Frame 25"/>
            <p:cNvSpPr/>
            <p:nvPr/>
          </p:nvSpPr>
          <p:spPr>
            <a:xfrm rot="8164286">
              <a:off x="1560834" y="2480522"/>
              <a:ext cx="2875903" cy="3116775"/>
            </a:xfrm>
            <a:prstGeom prst="halfFrame">
              <a:avLst>
                <a:gd name="adj1" fmla="val 17029"/>
                <a:gd name="adj2" fmla="val 15575"/>
              </a:avLst>
            </a:prstGeom>
            <a:solidFill>
              <a:schemeClr val="bg1">
                <a:lumMod val="50000"/>
              </a:schemeClr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21718" y="1548581"/>
            <a:ext cx="6540315" cy="5309419"/>
            <a:chOff x="5321718" y="1548581"/>
            <a:chExt cx="6540315" cy="5309419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586819" y="1548581"/>
              <a:ext cx="0" cy="5309419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Pentagon 35"/>
            <p:cNvSpPr/>
            <p:nvPr/>
          </p:nvSpPr>
          <p:spPr>
            <a:xfrm flipH="1">
              <a:off x="5321718" y="2013646"/>
              <a:ext cx="2265101" cy="822960"/>
            </a:xfrm>
            <a:prstGeom prst="homePlate">
              <a:avLst/>
            </a:prstGeom>
            <a:solidFill>
              <a:srgbClr val="5D10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latin typeface="Bahnschrift SemiBold" panose="020B0502040204020203" pitchFamily="34" charset="0"/>
                </a:rPr>
                <a:t>Cyber </a:t>
              </a:r>
              <a:r>
                <a:rPr lang="en-US" dirty="0">
                  <a:latin typeface="Bahnschrift SemiBold" panose="020B0502040204020203" pitchFamily="34" charset="0"/>
                </a:rPr>
                <a:t>bullying</a:t>
              </a:r>
            </a:p>
          </p:txBody>
        </p:sp>
        <p:sp>
          <p:nvSpPr>
            <p:cNvPr id="37" name="Pentagon 36"/>
            <p:cNvSpPr/>
            <p:nvPr/>
          </p:nvSpPr>
          <p:spPr>
            <a:xfrm flipH="1">
              <a:off x="5442821" y="4165356"/>
              <a:ext cx="2143998" cy="822960"/>
            </a:xfrm>
            <a:prstGeom prst="homePlate">
              <a:avLst/>
            </a:prstGeom>
            <a:solidFill>
              <a:srgbClr val="356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Bahnschrift SemiBold" panose="020B0502040204020203" pitchFamily="34" charset="0"/>
                </a:rPr>
                <a:t>Cyberstalking</a:t>
              </a:r>
            </a:p>
          </p:txBody>
        </p:sp>
        <p:sp>
          <p:nvSpPr>
            <p:cNvPr id="38" name="Pentagon 37"/>
            <p:cNvSpPr/>
            <p:nvPr/>
          </p:nvSpPr>
          <p:spPr>
            <a:xfrm>
              <a:off x="7586820" y="3089501"/>
              <a:ext cx="4138053" cy="822960"/>
            </a:xfrm>
            <a:prstGeom prst="homePlate">
              <a:avLst/>
            </a:prstGeom>
            <a:solidFill>
              <a:srgbClr val="3449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Bahnschrift SemiBold" panose="020B0502040204020203" pitchFamily="34" charset="0"/>
                </a:rPr>
                <a:t>Encounters with sexual predators</a:t>
              </a:r>
            </a:p>
          </p:txBody>
        </p:sp>
        <p:sp>
          <p:nvSpPr>
            <p:cNvPr id="39" name="Pentagon 38"/>
            <p:cNvSpPr/>
            <p:nvPr/>
          </p:nvSpPr>
          <p:spPr>
            <a:xfrm>
              <a:off x="7586819" y="5241211"/>
              <a:ext cx="4275214" cy="822960"/>
            </a:xfrm>
            <a:prstGeom prst="homePlate">
              <a:avLst/>
            </a:prstGeom>
            <a:solidFill>
              <a:srgbClr val="442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Bahnschrift SemiBold" panose="020B0502040204020203" pitchFamily="34" charset="0"/>
                </a:rPr>
                <a:t>Uploading of inappropriate material</a:t>
              </a:r>
            </a:p>
          </p:txBody>
        </p:sp>
        <p:sp>
          <p:nvSpPr>
            <p:cNvPr id="48" name="Hexagon 47"/>
            <p:cNvSpPr/>
            <p:nvPr/>
          </p:nvSpPr>
          <p:spPr>
            <a:xfrm>
              <a:off x="7205818" y="2013646"/>
              <a:ext cx="730733" cy="822960"/>
            </a:xfrm>
            <a:prstGeom prst="hexagon">
              <a:avLst/>
            </a:prstGeom>
            <a:solidFill>
              <a:srgbClr val="E30425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Arial Rounded MT Bold" panose="020F0704030504030204" pitchFamily="34" charset="0"/>
                </a:rPr>
                <a:t>1</a:t>
              </a:r>
              <a:endParaRPr lang="en-US" sz="48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49" name="Hexagon 48"/>
            <p:cNvSpPr/>
            <p:nvPr/>
          </p:nvSpPr>
          <p:spPr>
            <a:xfrm>
              <a:off x="7205817" y="3094337"/>
              <a:ext cx="730733" cy="822960"/>
            </a:xfrm>
            <a:prstGeom prst="hexagon">
              <a:avLst/>
            </a:prstGeom>
            <a:solidFill>
              <a:srgbClr val="E30425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50" name="Hexagon 49"/>
            <p:cNvSpPr/>
            <p:nvPr/>
          </p:nvSpPr>
          <p:spPr>
            <a:xfrm>
              <a:off x="7221450" y="4161446"/>
              <a:ext cx="730733" cy="822960"/>
            </a:xfrm>
            <a:prstGeom prst="hexagon">
              <a:avLst/>
            </a:prstGeom>
            <a:solidFill>
              <a:srgbClr val="E30425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latin typeface="Arial Rounded MT Bold" panose="020F0704030504030204" pitchFamily="34" charset="0"/>
                </a:rPr>
                <a:t>3</a:t>
              </a:r>
            </a:p>
          </p:txBody>
        </p:sp>
        <p:sp>
          <p:nvSpPr>
            <p:cNvPr id="51" name="Hexagon 50"/>
            <p:cNvSpPr/>
            <p:nvPr/>
          </p:nvSpPr>
          <p:spPr>
            <a:xfrm>
              <a:off x="7221451" y="5247705"/>
              <a:ext cx="730733" cy="822960"/>
            </a:xfrm>
            <a:prstGeom prst="hexagon">
              <a:avLst/>
            </a:prstGeom>
            <a:solidFill>
              <a:srgbClr val="E30425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latin typeface="Arial Rounded MT Bold" panose="020F070403050403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105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ntagon 9"/>
          <p:cNvSpPr/>
          <p:nvPr/>
        </p:nvSpPr>
        <p:spPr>
          <a:xfrm flipH="1">
            <a:off x="4754880" y="4644207"/>
            <a:ext cx="7437120" cy="731520"/>
          </a:xfrm>
          <a:prstGeom prst="homePlat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Bahnschrift" panose="020B0502040204020203" pitchFamily="34" charset="0"/>
              </a:rPr>
              <a:t>More common in Female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14" name="Pentagon 13"/>
          <p:cNvSpPr/>
          <p:nvPr/>
        </p:nvSpPr>
        <p:spPr>
          <a:xfrm flipH="1">
            <a:off x="4933268" y="3846363"/>
            <a:ext cx="7239102" cy="731520"/>
          </a:xfrm>
          <a:prstGeom prst="homePlate">
            <a:avLst>
              <a:gd name="adj" fmla="val 0"/>
            </a:avLst>
          </a:prstGeom>
          <a:solidFill>
            <a:srgbClr val="F9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Bahnschrift" panose="020B0502040204020203" pitchFamily="34" charset="0"/>
              </a:rPr>
              <a:t>Among 15 – 16 years olds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15" name="Pentagon 14"/>
          <p:cNvSpPr/>
          <p:nvPr/>
        </p:nvSpPr>
        <p:spPr>
          <a:xfrm flipH="1">
            <a:off x="5074916" y="3055596"/>
            <a:ext cx="7097454" cy="731520"/>
          </a:xfrm>
          <a:prstGeom prst="homePlate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Bahnschrift" panose="020B0502040204020203" pitchFamily="34" charset="0"/>
              </a:rPr>
              <a:t>Via Internet or phone call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16" name="Pentagon 15"/>
          <p:cNvSpPr/>
          <p:nvPr/>
        </p:nvSpPr>
        <p:spPr>
          <a:xfrm flipH="1">
            <a:off x="4571997" y="2264829"/>
            <a:ext cx="7600373" cy="731520"/>
          </a:xfrm>
          <a:prstGeom prst="homePlat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Bahnschrift" panose="020B0502040204020203" pitchFamily="34" charset="0"/>
              </a:rPr>
              <a:t>Threatening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17" name="Pentagon 16"/>
          <p:cNvSpPr/>
          <p:nvPr/>
        </p:nvSpPr>
        <p:spPr>
          <a:xfrm flipH="1">
            <a:off x="4571997" y="1474062"/>
            <a:ext cx="7600374" cy="731520"/>
          </a:xfrm>
          <a:prstGeom prst="homePlate">
            <a:avLst/>
          </a:prstGeom>
          <a:solidFill>
            <a:srgbClr val="356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Bahnschrift" panose="020B0502040204020203" pitchFamily="34" charset="0"/>
              </a:rPr>
              <a:t>Humiliation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18" name="Pentagon 17"/>
          <p:cNvSpPr/>
          <p:nvPr/>
        </p:nvSpPr>
        <p:spPr>
          <a:xfrm flipH="1">
            <a:off x="4571997" y="678621"/>
            <a:ext cx="7600374" cy="731520"/>
          </a:xfrm>
          <a:prstGeom prst="homePlat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Bahnschrift" panose="020B0502040204020203" pitchFamily="34" charset="0"/>
              </a:rPr>
              <a:t>Harassment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20" name="Pentagon 19"/>
          <p:cNvSpPr/>
          <p:nvPr/>
        </p:nvSpPr>
        <p:spPr>
          <a:xfrm flipH="1">
            <a:off x="4735250" y="5447858"/>
            <a:ext cx="7437120" cy="731520"/>
          </a:xfrm>
          <a:prstGeom prst="homePlate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Bahnschrift" panose="020B0502040204020203" pitchFamily="34" charset="0"/>
              </a:rPr>
              <a:t>Last stage cause Suicide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23" name="Diamond 22"/>
          <p:cNvSpPr/>
          <p:nvPr/>
        </p:nvSpPr>
        <p:spPr>
          <a:xfrm rot="20767747">
            <a:off x="1378861" y="206481"/>
            <a:ext cx="7872438" cy="6874689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520440" cy="6858000"/>
          </a:xfrm>
          <a:prstGeom prst="rect">
            <a:avLst/>
          </a:prstGeom>
          <a:solidFill>
            <a:srgbClr val="FFD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8193852">
            <a:off x="-610653" y="792481"/>
            <a:ext cx="3932237" cy="1600200"/>
          </a:xfrm>
        </p:spPr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Cyber bullying</a:t>
            </a:r>
            <a:br>
              <a:rPr lang="en-US" dirty="0" smtClean="0">
                <a:latin typeface="Copperplate Gothic Bold" panose="020E0705020206020404" pitchFamily="34" charset="0"/>
              </a:rPr>
            </a:b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6" name="Trapezoid 5"/>
          <p:cNvSpPr/>
          <p:nvPr/>
        </p:nvSpPr>
        <p:spPr>
          <a:xfrm rot="1534288">
            <a:off x="1233743" y="75511"/>
            <a:ext cx="3825863" cy="6263563"/>
          </a:xfrm>
          <a:prstGeom prst="trapezoid">
            <a:avLst>
              <a:gd name="adj" fmla="val 193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97953" y="1410141"/>
            <a:ext cx="3679894" cy="4384933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/>
          <a:p>
            <a:endParaRPr lang="en-US" sz="1000" dirty="0" smtClean="0">
              <a:latin typeface="Segoe Print" panose="02000600000000000000" pitchFamily="2" charset="0"/>
            </a:endParaRPr>
          </a:p>
          <a:p>
            <a:endParaRPr lang="en-US" sz="1000" dirty="0">
              <a:latin typeface="Segoe Print" panose="02000600000000000000" pitchFamily="2" charset="0"/>
            </a:endParaRPr>
          </a:p>
          <a:p>
            <a:endParaRPr lang="en-US" sz="1000" dirty="0" smtClean="0">
              <a:latin typeface="Segoe Print" panose="02000600000000000000" pitchFamily="2" charset="0"/>
            </a:endParaRPr>
          </a:p>
          <a:p>
            <a:endParaRPr lang="en-US" sz="1000" dirty="0">
              <a:latin typeface="Segoe Print" panose="02000600000000000000" pitchFamily="2" charset="0"/>
            </a:endParaRPr>
          </a:p>
          <a:p>
            <a:endParaRPr lang="en-US" sz="1000" dirty="0" smtClean="0">
              <a:latin typeface="Segoe Print" panose="02000600000000000000" pitchFamily="2" charset="0"/>
            </a:endParaRPr>
          </a:p>
          <a:p>
            <a:endParaRPr lang="en-US" sz="1000" dirty="0">
              <a:latin typeface="Segoe Print" panose="02000600000000000000" pitchFamily="2" charset="0"/>
            </a:endParaRPr>
          </a:p>
          <a:p>
            <a:endParaRPr lang="en-US" sz="1000" dirty="0" smtClean="0">
              <a:latin typeface="Segoe Print" panose="02000600000000000000" pitchFamily="2" charset="0"/>
            </a:endParaRPr>
          </a:p>
          <a:p>
            <a:endParaRPr lang="en-US" sz="1000" dirty="0" smtClean="0">
              <a:latin typeface="Segoe Print" panose="02000600000000000000" pitchFamily="2" charset="0"/>
            </a:endParaRPr>
          </a:p>
          <a:p>
            <a:endParaRPr lang="en-US" sz="1000" dirty="0">
              <a:latin typeface="Segoe Print" panose="02000600000000000000" pitchFamily="2" charset="0"/>
            </a:endParaRPr>
          </a:p>
          <a:p>
            <a:endParaRPr lang="en-US" sz="1000" dirty="0" smtClean="0">
              <a:latin typeface="Segoe Print" panose="02000600000000000000" pitchFamily="2" charset="0"/>
            </a:endParaRPr>
          </a:p>
          <a:p>
            <a:endParaRPr lang="en-US" sz="1000" dirty="0" smtClean="0">
              <a:latin typeface="Segoe Print" panose="02000600000000000000" pitchFamily="2" charset="0"/>
            </a:endParaRPr>
          </a:p>
          <a:p>
            <a:endParaRPr lang="en-US" sz="1000" dirty="0">
              <a:latin typeface="Segoe Print" panose="02000600000000000000" pitchFamily="2" charset="0"/>
            </a:endParaRPr>
          </a:p>
          <a:p>
            <a:endParaRPr lang="en-US" sz="1000" dirty="0" smtClean="0">
              <a:latin typeface="Segoe Print" panose="02000600000000000000" pitchFamily="2" charset="0"/>
            </a:endParaRPr>
          </a:p>
          <a:p>
            <a:endParaRPr lang="en-US" sz="1000" dirty="0">
              <a:latin typeface="Segoe Print" panose="02000600000000000000" pitchFamily="2" charset="0"/>
            </a:endParaRPr>
          </a:p>
        </p:txBody>
      </p:sp>
      <p:sp>
        <p:nvSpPr>
          <p:cNvPr id="7" name="Flowchart: Preparation 6"/>
          <p:cNvSpPr/>
          <p:nvPr/>
        </p:nvSpPr>
        <p:spPr>
          <a:xfrm>
            <a:off x="4581290" y="6225741"/>
            <a:ext cx="2455718" cy="632260"/>
          </a:xfrm>
          <a:prstGeom prst="flowChartPreparation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7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55720" y="4648200"/>
            <a:ext cx="4617720" cy="22098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178659" y="3859159"/>
            <a:ext cx="2595716" cy="2595716"/>
          </a:xfrm>
          <a:prstGeom prst="ellipse">
            <a:avLst/>
          </a:prstGeom>
          <a:solidFill>
            <a:srgbClr val="5D1049"/>
          </a:solidFill>
          <a:ln>
            <a:noFill/>
          </a:ln>
          <a:effectLst>
            <a:glow rad="228600">
              <a:srgbClr val="5D104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304020" y="4039827"/>
            <a:ext cx="2344993" cy="223437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Posting mean, personal, or false information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986378" y="3075035"/>
            <a:ext cx="980276" cy="874458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5" idx="0"/>
          </p:cNvCxnSpPr>
          <p:nvPr/>
        </p:nvCxnSpPr>
        <p:spPr>
          <a:xfrm flipH="1" flipV="1">
            <a:off x="10471355" y="0"/>
            <a:ext cx="5161" cy="30750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337873" y="2164324"/>
            <a:ext cx="2595716" cy="2595716"/>
          </a:xfrm>
          <a:prstGeom prst="ellipse">
            <a:avLst/>
          </a:prstGeom>
          <a:solidFill>
            <a:srgbClr val="B00020"/>
          </a:solidFill>
          <a:ln>
            <a:noFill/>
          </a:ln>
          <a:effectLst>
            <a:glow rad="228600">
              <a:srgbClr val="B0002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463234" y="2344992"/>
            <a:ext cx="2344993" cy="223437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Stealing the victim’s password and modifying his or her profile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145592" y="1380200"/>
            <a:ext cx="980276" cy="874458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35" idx="0"/>
          </p:cNvCxnSpPr>
          <p:nvPr/>
        </p:nvCxnSpPr>
        <p:spPr>
          <a:xfrm flipV="1">
            <a:off x="7635730" y="-1122109"/>
            <a:ext cx="0" cy="25023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115962" y="2215944"/>
            <a:ext cx="2595716" cy="2595716"/>
          </a:xfrm>
          <a:prstGeom prst="ellipse">
            <a:avLst/>
          </a:prstGeom>
          <a:solidFill>
            <a:srgbClr val="442C2E"/>
          </a:solidFill>
          <a:ln>
            <a:noFill/>
          </a:ln>
          <a:effectLst>
            <a:glow rad="228600">
              <a:srgbClr val="442C2E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41323" y="2396612"/>
            <a:ext cx="2344993" cy="223437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Sending </a:t>
            </a:r>
            <a:r>
              <a:rPr lang="en-US" sz="175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inappropriate </a:t>
            </a:r>
            <a:r>
              <a:rPr lang="en-US" sz="1750" dirty="0">
                <a:solidFill>
                  <a:schemeClr val="tx1"/>
                </a:solidFill>
                <a:latin typeface="Arial Rounded MT Bold" panose="020F0704030504030204" pitchFamily="34" charset="0"/>
              </a:rPr>
              <a:t>messages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23681" y="1431820"/>
            <a:ext cx="980276" cy="874458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42" idx="0"/>
          </p:cNvCxnSpPr>
          <p:nvPr/>
        </p:nvCxnSpPr>
        <p:spPr>
          <a:xfrm flipV="1">
            <a:off x="4413819" y="-1070489"/>
            <a:ext cx="0" cy="25023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20733" y="3513803"/>
            <a:ext cx="2595716" cy="2595716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glow rad="228600">
              <a:srgbClr val="00206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46094" y="3694471"/>
            <a:ext cx="2344993" cy="223437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Sending threatening messages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28452" y="2729679"/>
            <a:ext cx="980276" cy="874458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49" idx="0"/>
          </p:cNvCxnSpPr>
          <p:nvPr/>
        </p:nvCxnSpPr>
        <p:spPr>
          <a:xfrm flipV="1">
            <a:off x="1518590" y="227370"/>
            <a:ext cx="0" cy="25023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0" y="0"/>
            <a:ext cx="12192000" cy="1032387"/>
          </a:xfrm>
          <a:prstGeom prst="rect">
            <a:avLst/>
          </a:prstGeom>
          <a:solidFill>
            <a:srgbClr val="FFD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Copperplate Gothic Bold" panose="020E0705020206020404" pitchFamily="34" charset="0"/>
              </a:rPr>
              <a:t>Form of Cyber bullying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4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elay 12"/>
          <p:cNvSpPr/>
          <p:nvPr/>
        </p:nvSpPr>
        <p:spPr>
          <a:xfrm flipH="1">
            <a:off x="9468465" y="-13520"/>
            <a:ext cx="2723535" cy="6871519"/>
          </a:xfrm>
          <a:prstGeom prst="flowChartDelay">
            <a:avLst/>
          </a:prstGeom>
          <a:solidFill>
            <a:srgbClr val="FFD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 rot="5400000">
            <a:off x="7891616" y="2472813"/>
            <a:ext cx="5877232" cy="19123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Copperplate Gothic Bold" panose="020E0705020206020404" pitchFamily="34" charset="0"/>
              </a:rPr>
              <a:t>Cyberstalking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Parallelogram 19"/>
          <p:cNvSpPr/>
          <p:nvPr/>
        </p:nvSpPr>
        <p:spPr>
          <a:xfrm>
            <a:off x="7859661" y="-3689"/>
            <a:ext cx="1943100" cy="6851855"/>
          </a:xfrm>
          <a:prstGeom prst="parallelogram">
            <a:avLst>
              <a:gd name="adj" fmla="val 69427"/>
            </a:avLst>
          </a:prstGeom>
          <a:solidFill>
            <a:srgbClr val="44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arallelogram 22"/>
          <p:cNvSpPr/>
          <p:nvPr/>
        </p:nvSpPr>
        <p:spPr>
          <a:xfrm>
            <a:off x="-324465" y="1128249"/>
            <a:ext cx="9037688" cy="914400"/>
          </a:xfrm>
          <a:prstGeom prst="parallelogram">
            <a:avLst>
              <a:gd name="adj" fmla="val 20556"/>
            </a:avLst>
          </a:prstGeom>
          <a:solidFill>
            <a:srgbClr val="356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 smtClean="0">
                <a:latin typeface="Arial Black" panose="020B0A04020102020204" pitchFamily="34" charset="0"/>
              </a:rPr>
              <a:t>Threatening behavior	 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25" name="Parallelogram 24"/>
          <p:cNvSpPr/>
          <p:nvPr/>
        </p:nvSpPr>
        <p:spPr>
          <a:xfrm>
            <a:off x="-516194" y="4392559"/>
            <a:ext cx="8574651" cy="914400"/>
          </a:xfrm>
          <a:prstGeom prst="parallelogram">
            <a:avLst>
              <a:gd name="adj" fmla="val 20556"/>
            </a:avLst>
          </a:prstGeom>
          <a:solidFill>
            <a:srgbClr val="5D1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 smtClean="0">
                <a:latin typeface="Arial Black" panose="020B0A04020102020204" pitchFamily="34" charset="0"/>
              </a:rPr>
              <a:t>Adult version of cyberbullying	 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26" name="Parallelogram 25"/>
          <p:cNvSpPr/>
          <p:nvPr/>
        </p:nvSpPr>
        <p:spPr>
          <a:xfrm>
            <a:off x="-516194" y="2760404"/>
            <a:ext cx="8891434" cy="914400"/>
          </a:xfrm>
          <a:prstGeom prst="parallelogram">
            <a:avLst>
              <a:gd name="adj" fmla="val 20556"/>
            </a:avLst>
          </a:prstGeom>
          <a:solidFill>
            <a:srgbClr val="34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 smtClean="0">
                <a:latin typeface="Arial Black" panose="020B0A04020102020204" pitchFamily="34" charset="0"/>
              </a:rPr>
              <a:t>Unwanted Advantage	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27" name="Flowchart: Preparation 26"/>
          <p:cNvSpPr/>
          <p:nvPr/>
        </p:nvSpPr>
        <p:spPr>
          <a:xfrm>
            <a:off x="7788377" y="900566"/>
            <a:ext cx="1371600" cy="1371600"/>
          </a:xfrm>
          <a:prstGeom prst="flowChartPreparation">
            <a:avLst/>
          </a:prstGeom>
          <a:solidFill>
            <a:srgbClr val="E30425"/>
          </a:solidFill>
          <a:ln>
            <a:noFill/>
          </a:ln>
          <a:effectLst>
            <a:outerShdw blurRad="50800" dist="1016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err="1" smtClean="0">
                <a:latin typeface="Blackadder ITC" panose="04020505051007020D02" pitchFamily="82" charset="0"/>
              </a:rPr>
              <a:t>i</a:t>
            </a:r>
            <a:endParaRPr lang="en-US" sz="6000" b="1" dirty="0">
              <a:latin typeface="Blackadder ITC" panose="04020505051007020D02" pitchFamily="82" charset="0"/>
            </a:endParaRPr>
          </a:p>
        </p:txBody>
      </p:sp>
      <p:sp>
        <p:nvSpPr>
          <p:cNvPr id="28" name="Flowchart: Preparation 27"/>
          <p:cNvSpPr/>
          <p:nvPr/>
        </p:nvSpPr>
        <p:spPr>
          <a:xfrm>
            <a:off x="7138219" y="4163959"/>
            <a:ext cx="1371600" cy="1371600"/>
          </a:xfrm>
          <a:prstGeom prst="flowChartPreparation">
            <a:avLst/>
          </a:prstGeom>
          <a:solidFill>
            <a:srgbClr val="7030A0"/>
          </a:solidFill>
          <a:ln>
            <a:noFill/>
          </a:ln>
          <a:effectLst>
            <a:outerShdw blurRad="50800" dist="1016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atin typeface="Blackadder ITC" panose="04020505051007020D02" pitchFamily="82" charset="0"/>
              </a:rPr>
              <a:t>iii</a:t>
            </a:r>
            <a:endParaRPr lang="en-US" sz="6000" b="1" dirty="0">
              <a:latin typeface="Blackadder ITC" panose="04020505051007020D02" pitchFamily="82" charset="0"/>
            </a:endParaRPr>
          </a:p>
        </p:txBody>
      </p:sp>
      <p:sp>
        <p:nvSpPr>
          <p:cNvPr id="29" name="Flowchart: Preparation 28"/>
          <p:cNvSpPr/>
          <p:nvPr/>
        </p:nvSpPr>
        <p:spPr>
          <a:xfrm>
            <a:off x="7459611" y="2531804"/>
            <a:ext cx="1371600" cy="1371600"/>
          </a:xfrm>
          <a:prstGeom prst="flowChartPreparation">
            <a:avLst/>
          </a:prstGeom>
          <a:solidFill>
            <a:srgbClr val="92D050"/>
          </a:solidFill>
          <a:ln>
            <a:noFill/>
          </a:ln>
          <a:effectLst>
            <a:outerShdw blurRad="50800" dist="1016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atin typeface="Blackadder ITC" panose="04020505051007020D02" pitchFamily="82" charset="0"/>
              </a:rPr>
              <a:t>ii</a:t>
            </a:r>
            <a:endParaRPr lang="en-US" sz="6000" b="1" dirty="0">
              <a:latin typeface="Blackadder ITC" panose="04020505051007020D02" pitchFamily="82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-176981" y="-217543"/>
            <a:ext cx="1312606" cy="1345792"/>
            <a:chOff x="-10569" y="-281783"/>
            <a:chExt cx="2247165" cy="2315695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33" name="Flowchart: Preparation 32"/>
            <p:cNvSpPr/>
            <p:nvPr/>
          </p:nvSpPr>
          <p:spPr>
            <a:xfrm>
              <a:off x="1056231" y="723586"/>
              <a:ext cx="640080" cy="640080"/>
            </a:xfrm>
            <a:prstGeom prst="flowChartPrepa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Preparation 37"/>
            <p:cNvSpPr/>
            <p:nvPr/>
          </p:nvSpPr>
          <p:spPr>
            <a:xfrm>
              <a:off x="1589631" y="388463"/>
              <a:ext cx="640080" cy="640080"/>
            </a:xfrm>
            <a:prstGeom prst="flowChartPrepa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-10569" y="-281783"/>
              <a:ext cx="2247165" cy="2315695"/>
              <a:chOff x="-10569" y="-281783"/>
              <a:chExt cx="2247165" cy="2315695"/>
            </a:xfrm>
            <a:grpFill/>
          </p:grpSpPr>
          <p:sp>
            <p:nvSpPr>
              <p:cNvPr id="30" name="Flowchart: Preparation 29"/>
              <p:cNvSpPr/>
              <p:nvPr/>
            </p:nvSpPr>
            <p:spPr>
              <a:xfrm>
                <a:off x="0" y="53829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lowchart: Preparation 30"/>
              <p:cNvSpPr/>
              <p:nvPr/>
            </p:nvSpPr>
            <p:spPr>
              <a:xfrm>
                <a:off x="522831" y="403546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lowchart: Preparation 31"/>
              <p:cNvSpPr/>
              <p:nvPr/>
            </p:nvSpPr>
            <p:spPr>
              <a:xfrm>
                <a:off x="-10569" y="723586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lowchart: Preparation 33"/>
              <p:cNvSpPr/>
              <p:nvPr/>
            </p:nvSpPr>
            <p:spPr>
              <a:xfrm>
                <a:off x="1056231" y="68423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lowchart: Preparation 34"/>
              <p:cNvSpPr/>
              <p:nvPr/>
            </p:nvSpPr>
            <p:spPr>
              <a:xfrm>
                <a:off x="522831" y="1073792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lowchart: Preparation 35"/>
              <p:cNvSpPr/>
              <p:nvPr/>
            </p:nvSpPr>
            <p:spPr>
              <a:xfrm>
                <a:off x="522831" y="-266700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lowchart: Preparation 36"/>
              <p:cNvSpPr/>
              <p:nvPr/>
            </p:nvSpPr>
            <p:spPr>
              <a:xfrm>
                <a:off x="1045662" y="1393832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lowchart: Preparation 38"/>
              <p:cNvSpPr/>
              <p:nvPr/>
            </p:nvSpPr>
            <p:spPr>
              <a:xfrm>
                <a:off x="1579062" y="-281783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lowchart: Preparation 39"/>
              <p:cNvSpPr/>
              <p:nvPr/>
            </p:nvSpPr>
            <p:spPr>
              <a:xfrm>
                <a:off x="1596516" y="1031481"/>
                <a:ext cx="640080" cy="640080"/>
              </a:xfrm>
              <a:prstGeom prst="flowChartPrepa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863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4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eparation 1"/>
          <p:cNvSpPr/>
          <p:nvPr/>
        </p:nvSpPr>
        <p:spPr>
          <a:xfrm>
            <a:off x="-1277702" y="0"/>
            <a:ext cx="6276422" cy="2880360"/>
          </a:xfrm>
          <a:prstGeom prst="flowChartPreparation">
            <a:avLst/>
          </a:prstGeom>
          <a:solidFill>
            <a:srgbClr val="FFD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Process 2"/>
          <p:cNvSpPr/>
          <p:nvPr/>
        </p:nvSpPr>
        <p:spPr>
          <a:xfrm>
            <a:off x="243840" y="323973"/>
            <a:ext cx="4328160" cy="19123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tx1"/>
                </a:solidFill>
                <a:latin typeface="Copperplate Gothic Bold" panose="020E0705020206020404" pitchFamily="34" charset="0"/>
              </a:rPr>
              <a:t>Uploading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Copperplate Gothic Bold" panose="020E0705020206020404" pitchFamily="34" charset="0"/>
              </a:rPr>
              <a:t>Inappropriate</a:t>
            </a:r>
            <a:endParaRPr lang="en-US" sz="3600" dirty="0"/>
          </a:p>
          <a:p>
            <a:r>
              <a:rPr lang="en-US" sz="3600" dirty="0" smtClean="0">
                <a:solidFill>
                  <a:schemeClr val="tx1"/>
                </a:solidFill>
                <a:latin typeface="Copperplate Gothic Bold" panose="020E0705020206020404" pitchFamily="34" charset="0"/>
              </a:rPr>
              <a:t>Material</a:t>
            </a:r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-283081" y="-518406"/>
            <a:ext cx="5783580" cy="4099560"/>
            <a:chOff x="-99060" y="0"/>
            <a:chExt cx="5783580" cy="409956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684520" y="0"/>
              <a:ext cx="0" cy="4099560"/>
            </a:xfrm>
            <a:prstGeom prst="line">
              <a:avLst/>
            </a:prstGeom>
            <a:ln w="57150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-99060" y="4084320"/>
              <a:ext cx="5783580" cy="15240"/>
            </a:xfrm>
            <a:prstGeom prst="line">
              <a:avLst/>
            </a:prstGeom>
            <a:ln w="57150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onut 20"/>
          <p:cNvSpPr/>
          <p:nvPr/>
        </p:nvSpPr>
        <p:spPr>
          <a:xfrm>
            <a:off x="5253651" y="3324302"/>
            <a:ext cx="441960" cy="449580"/>
          </a:xfrm>
          <a:prstGeom prst="donut">
            <a:avLst/>
          </a:prstGeom>
          <a:solidFill>
            <a:srgbClr val="356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ardrop 21"/>
          <p:cNvSpPr/>
          <p:nvPr/>
        </p:nvSpPr>
        <p:spPr>
          <a:xfrm rot="16200000">
            <a:off x="5647756" y="3675856"/>
            <a:ext cx="2885702" cy="2948551"/>
          </a:xfrm>
          <a:prstGeom prst="teardrop">
            <a:avLst/>
          </a:prstGeom>
          <a:solidFill>
            <a:srgbClr val="3568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833309" y="3869971"/>
            <a:ext cx="2514596" cy="256032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Deletion</a:t>
            </a:r>
            <a:r>
              <a:rPr lang="en-US" sz="3200" dirty="0"/>
              <a:t> </a:t>
            </a:r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Website has right to material and terminate user accounts that violate the site’s policies</a:t>
            </a:r>
          </a:p>
        </p:txBody>
      </p:sp>
      <p:sp>
        <p:nvSpPr>
          <p:cNvPr id="27" name="Donut 26"/>
          <p:cNvSpPr/>
          <p:nvPr/>
        </p:nvSpPr>
        <p:spPr>
          <a:xfrm>
            <a:off x="5265422" y="1215390"/>
            <a:ext cx="441960" cy="449580"/>
          </a:xfrm>
          <a:prstGeom prst="donut">
            <a:avLst/>
          </a:prstGeom>
          <a:solidFill>
            <a:srgbClr val="34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ardrop 27"/>
          <p:cNvSpPr/>
          <p:nvPr/>
        </p:nvSpPr>
        <p:spPr>
          <a:xfrm rot="13662027">
            <a:off x="6326006" y="47496"/>
            <a:ext cx="2885702" cy="2948551"/>
          </a:xfrm>
          <a:prstGeom prst="teardrop">
            <a:avLst/>
          </a:prstGeom>
          <a:solidFill>
            <a:srgbClr val="3449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511559" y="241611"/>
            <a:ext cx="2514596" cy="256032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Limits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on content that is sexually explicit, </a:t>
            </a:r>
            <a:r>
              <a:rPr lang="en-US" dirty="0" smtClean="0">
                <a:solidFill>
                  <a:schemeClr val="tx1"/>
                </a:solidFill>
              </a:rPr>
              <a:t>hateful</a:t>
            </a:r>
            <a:r>
              <a:rPr lang="en-US" dirty="0">
                <a:solidFill>
                  <a:schemeClr val="tx1"/>
                </a:solidFill>
              </a:rPr>
              <a:t>, 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violent, or that promotes illegal activity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2244289" y="3324302"/>
            <a:ext cx="441960" cy="449580"/>
          </a:xfrm>
          <a:prstGeom prst="donut">
            <a:avLst/>
          </a:prstGeom>
          <a:solidFill>
            <a:srgbClr val="442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ardrop 33"/>
          <p:cNvSpPr/>
          <p:nvPr/>
        </p:nvSpPr>
        <p:spPr>
          <a:xfrm rot="18920651">
            <a:off x="1243878" y="4280310"/>
            <a:ext cx="2454481" cy="2467502"/>
          </a:xfrm>
          <a:prstGeom prst="teardrop">
            <a:avLst/>
          </a:prstGeom>
          <a:solidFill>
            <a:srgbClr val="442C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356285" y="4458948"/>
            <a:ext cx="2253448" cy="2138992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Policies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against uploading videos depicting </a:t>
            </a:r>
            <a:r>
              <a:rPr lang="en-US" dirty="0" smtClean="0">
                <a:solidFill>
                  <a:schemeClr val="tx1"/>
                </a:solidFill>
              </a:rPr>
              <a:t>violence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 rot="16200000">
            <a:off x="7633000" y="2336972"/>
            <a:ext cx="6858000" cy="2184055"/>
            <a:chOff x="10287240" y="-1"/>
            <a:chExt cx="1904760" cy="6858001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37" name="Rectangle 36"/>
            <p:cNvSpPr/>
            <p:nvPr/>
          </p:nvSpPr>
          <p:spPr>
            <a:xfrm rot="16200000">
              <a:off x="8467787" y="3133786"/>
              <a:ext cx="6857999" cy="5904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 rot="16200000">
              <a:off x="7809381" y="3133785"/>
              <a:ext cx="6857999" cy="5904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 rot="16200000">
              <a:off x="7153454" y="3133787"/>
              <a:ext cx="6857999" cy="5904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526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5213556" y="519881"/>
            <a:ext cx="6275438" cy="5877232"/>
            <a:chOff x="3104536" y="475636"/>
            <a:chExt cx="6275438" cy="5877232"/>
          </a:xfrm>
        </p:grpSpPr>
        <p:sp>
          <p:nvSpPr>
            <p:cNvPr id="7" name="Oval 6"/>
            <p:cNvSpPr/>
            <p:nvPr/>
          </p:nvSpPr>
          <p:spPr>
            <a:xfrm>
              <a:off x="4495800" y="1828800"/>
              <a:ext cx="3200400" cy="3200400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tx1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267200" y="475636"/>
              <a:ext cx="3657600" cy="1010264"/>
              <a:chOff x="4267200" y="475636"/>
              <a:chExt cx="3657600" cy="1010264"/>
            </a:xfrm>
          </p:grpSpPr>
          <p:sp>
            <p:nvSpPr>
              <p:cNvPr id="13" name="Oval Callout 12"/>
              <p:cNvSpPr/>
              <p:nvPr/>
            </p:nvSpPr>
            <p:spPr>
              <a:xfrm>
                <a:off x="4267200" y="475636"/>
                <a:ext cx="3657600" cy="1010264"/>
              </a:xfrm>
              <a:prstGeom prst="wedgeEllipseCallout">
                <a:avLst>
                  <a:gd name="adj1" fmla="val -423"/>
                  <a:gd name="adj2" fmla="val 75337"/>
                </a:avLst>
              </a:prstGeom>
              <a:solidFill>
                <a:srgbClr val="5D10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548648" y="639713"/>
                <a:ext cx="3094703" cy="678425"/>
              </a:xfrm>
              <a:prstGeom prst="ellipse">
                <a:avLst/>
              </a:prstGeom>
              <a:blipFill dpi="0"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Increasing consciousness</a:t>
                </a:r>
                <a:endParaRPr lang="en-US" b="1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8" name="Oval Callout 17"/>
            <p:cNvSpPr/>
            <p:nvPr/>
          </p:nvSpPr>
          <p:spPr>
            <a:xfrm rot="16200000">
              <a:off x="1780868" y="3008672"/>
              <a:ext cx="3657600" cy="1010264"/>
            </a:xfrm>
            <a:prstGeom prst="wedgeEllipseCallout">
              <a:avLst>
                <a:gd name="adj1" fmla="val -423"/>
                <a:gd name="adj2" fmla="val 75337"/>
              </a:avLst>
            </a:prstGeom>
            <a:solidFill>
              <a:srgbClr val="3449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16200000">
              <a:off x="2060474" y="3174592"/>
              <a:ext cx="3094703" cy="678425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Increasing morality</a:t>
              </a:r>
              <a:endParaRPr lang="en-US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Oval Callout 20"/>
            <p:cNvSpPr/>
            <p:nvPr/>
          </p:nvSpPr>
          <p:spPr>
            <a:xfrm rot="5400000">
              <a:off x="6899787" y="2777613"/>
              <a:ext cx="3657600" cy="1302774"/>
            </a:xfrm>
            <a:prstGeom prst="wedgeEllipseCallout">
              <a:avLst>
                <a:gd name="adj1" fmla="val -423"/>
                <a:gd name="adj2" fmla="val 75337"/>
              </a:avLst>
            </a:prstGeom>
            <a:solidFill>
              <a:srgbClr val="442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5400000">
              <a:off x="7183611" y="2991572"/>
              <a:ext cx="3094703" cy="874855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Hiding Confidential Information</a:t>
              </a:r>
              <a:endParaRPr lang="en-US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4" name="Oval Callout 23"/>
            <p:cNvSpPr/>
            <p:nvPr/>
          </p:nvSpPr>
          <p:spPr>
            <a:xfrm rot="10800000">
              <a:off x="4290551" y="5342604"/>
              <a:ext cx="3657600" cy="1010264"/>
            </a:xfrm>
            <a:prstGeom prst="wedgeEllipseCallout">
              <a:avLst>
                <a:gd name="adj1" fmla="val -423"/>
                <a:gd name="adj2" fmla="val 75337"/>
              </a:avLst>
            </a:prstGeom>
            <a:solidFill>
              <a:srgbClr val="356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rot="10800000">
              <a:off x="4572000" y="5510366"/>
              <a:ext cx="3094703" cy="678425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Awareness</a:t>
              </a:r>
              <a:endParaRPr lang="en-US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7" name="Flowchart: Stored Data 26"/>
          <p:cNvSpPr/>
          <p:nvPr/>
        </p:nvSpPr>
        <p:spPr>
          <a:xfrm>
            <a:off x="-825910" y="-290359"/>
            <a:ext cx="6542755" cy="7497711"/>
          </a:xfrm>
          <a:prstGeom prst="flowChartOnlineStorage">
            <a:avLst/>
          </a:prstGeom>
          <a:solidFill>
            <a:srgbClr val="FFD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rot="16200000">
            <a:off x="-915934" y="2502310"/>
            <a:ext cx="5877232" cy="191237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Copperplate Gothic Bold" panose="020E0705020206020404" pitchFamily="34" charset="0"/>
              </a:rPr>
              <a:t>Prevention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51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3039" y="0"/>
            <a:ext cx="9265920" cy="364236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Delay 2"/>
          <p:cNvSpPr/>
          <p:nvPr/>
        </p:nvSpPr>
        <p:spPr>
          <a:xfrm rot="16200000">
            <a:off x="4625340" y="-708660"/>
            <a:ext cx="2941320" cy="12192000"/>
          </a:xfrm>
          <a:prstGeom prst="flowChartDelay">
            <a:avLst/>
          </a:prstGeom>
          <a:solidFill>
            <a:srgbClr val="FFD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/>
          <p:cNvSpPr/>
          <p:nvPr/>
        </p:nvSpPr>
        <p:spPr>
          <a:xfrm>
            <a:off x="3157383" y="4282440"/>
            <a:ext cx="5877232" cy="257556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chemeClr val="tx1"/>
                </a:solidFill>
                <a:latin typeface="Bradley Hand ITC" panose="03070402050302030203" pitchFamily="66" charset="0"/>
              </a:rPr>
              <a:t>Thank you for your patients</a:t>
            </a:r>
            <a:endParaRPr lang="en-US" sz="6600" b="1" dirty="0">
              <a:solidFill>
                <a:schemeClr val="tx1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07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149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Arial Black</vt:lpstr>
      <vt:lpstr>Arial Rounded MT Bold</vt:lpstr>
      <vt:lpstr>Bahnschrift</vt:lpstr>
      <vt:lpstr>Bahnschrift SemiBold</vt:lpstr>
      <vt:lpstr>Blackadder ITC</vt:lpstr>
      <vt:lpstr>Bradley Hand ITC</vt:lpstr>
      <vt:lpstr>Calibri</vt:lpstr>
      <vt:lpstr>Calibri Light</vt:lpstr>
      <vt:lpstr>Copperplate Gothic Bold</vt:lpstr>
      <vt:lpstr>Segoe Print</vt:lpstr>
      <vt:lpstr>Office Theme</vt:lpstr>
      <vt:lpstr>Social Networking Ethical Issues Presented by: Atiq Ahammed(BSSE0817) Presented to: Rezvi Shahariar &amp; BSSE8th batch</vt:lpstr>
      <vt:lpstr>Facts &amp; Issues </vt:lpstr>
      <vt:lpstr>Cyber bullying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Networking Ethical Issues</dc:title>
  <dc:creator>Atiq Ahammed</dc:creator>
  <cp:lastModifiedBy>Atiq Ahammed</cp:lastModifiedBy>
  <cp:revision>68</cp:revision>
  <dcterms:created xsi:type="dcterms:W3CDTF">2018-07-19T14:06:27Z</dcterms:created>
  <dcterms:modified xsi:type="dcterms:W3CDTF">2018-09-25T15:35:56Z</dcterms:modified>
</cp:coreProperties>
</file>