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Corsiva"/>
      <p:regular r:id="rId24"/>
      <p:bold r:id="rId25"/>
      <p:italic r:id="rId26"/>
      <p:boldItalic r:id="rId27"/>
    </p:embeddedFont>
    <p:embeddedFont>
      <p:font typeface="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F5FFF7-EA7E-4339-AA93-FB5101660C25}">
  <a:tblStyle styleId="{8AF5FFF7-EA7E-4339-AA93-FB5101660C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si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siva-italic.fntdata"/><Relationship Id="rId25" Type="http://schemas.openxmlformats.org/officeDocument/2006/relationships/font" Target="fonts/Corsiva-bold.fntdata"/><Relationship Id="rId28" Type="http://schemas.openxmlformats.org/officeDocument/2006/relationships/font" Target="fonts/Garamond-regular.fntdata"/><Relationship Id="rId27" Type="http://schemas.openxmlformats.org/officeDocument/2006/relationships/font" Target="fonts/Corsi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1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1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b="1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»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685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CSE 604</a:t>
            </a: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b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Artificial Intelligence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743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Chapter 2: Intelligent Agents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Ahmedul Kabir</a:t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44968" y="4242740"/>
            <a:ext cx="579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Adapted from slides available in Russell &amp; Norvig’s textbook webpage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PEAS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Automated car</a:t>
            </a:r>
            <a:endParaRPr b="1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Performance measure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Safe, fast, legal, comfortable trip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Environment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Roads, other traffic, pedestrians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Actuators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Steering wheel, accelerator, brake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Sensors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Camera, GPS, Speedometer, engine sensor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Environment types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Fully observable 	vs. 	partially observable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Single agent 	vs. 	multiagent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Deterministic 	vs. 	stochastic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Episodic 	vs. 	sequential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Static 	vs 	dynamic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Discrete 	vs 	continuous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Environment types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	Chess with 	Chess without 	Taxi driving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		a clock		a clock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Fully observable		Yes		Yes		No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Deterministic		Strategic		Strategic		No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Episodic          		No		No		No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Static 			Semi		Yes 		No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Discrete			Yes 		Yes		No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Single agent		No		No		No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environment type largely determines the agent design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real world is (of course) partially observable, stochastic, sequential, dynamic, continuous, multi-agent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3124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{8AF5FFF7-EA7E-4339-AA93-FB5101660C25}</a:tableStyleId>
              </a:tblPr>
              <a:tblGrid>
                <a:gridCol w="5410200"/>
              </a:tblGrid>
              <a:tr h="190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Agent types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Four basic types in order of increasing generality: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Simple reflex agents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Model-based reflex agents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Goal-based agents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Utility-based agents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Simple reflex agents</a:t>
            </a:r>
            <a:endParaRPr/>
          </a:p>
        </p:txBody>
      </p:sp>
      <p:pic>
        <p:nvPicPr>
          <p:cNvPr descr="simple-reflex-agent" id="168" name="Google Shape;16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80010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Model-based reflex agents</a:t>
            </a:r>
            <a:endParaRPr/>
          </a:p>
        </p:txBody>
      </p:sp>
      <p:pic>
        <p:nvPicPr>
          <p:cNvPr descr="reflex+state-agent" id="174" name="Google Shape;17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8001000" cy="5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Goal-based agents</a:t>
            </a:r>
            <a:endParaRPr/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b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pic>
        <p:nvPicPr>
          <p:cNvPr descr="goal-based-agent" id="181" name="Google Shape;18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92413"/>
            <a:ext cx="8001000" cy="509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Utility-based agents</a:t>
            </a:r>
            <a:endParaRPr/>
          </a:p>
        </p:txBody>
      </p:sp>
      <p:pic>
        <p:nvPicPr>
          <p:cNvPr descr="utility-based-agent" id="187" name="Google Shape;18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31" y="1417638"/>
            <a:ext cx="8113770" cy="516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Agents and environments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Rationality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PEAS (Performance measure, Environment, Actuators, Sensors)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Environment types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Agent 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Agents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agent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anything that can be viewed as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perceiving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its environment through sensors and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acting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upon that environment through actuators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 agent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eyes, ears, and other organs for sensors; hands, legs, mouth, and other body parts for actuators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Robotic agent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cameras and infrared range finders for sensors; various motors for actuators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Software agent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receives keystrokes, file contents, network packets as sensory inputs; acts by displaying on screen, writing files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Agents and environments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agent function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maps from percept histories to actions:</a:t>
            </a:r>
            <a:endParaRPr/>
          </a:p>
          <a:p>
            <a:pPr indent="-342900" lvl="0" marL="3429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P*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→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]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agent program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runs on the physical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architecture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produce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agent = architecture + program</a:t>
            </a:r>
            <a:endParaRPr/>
          </a:p>
        </p:txBody>
      </p:sp>
      <p:pic>
        <p:nvPicPr>
          <p:cNvPr descr="agent-environment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447800"/>
            <a:ext cx="37338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Vacuum-cleaner world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Percepts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location and contents, e.g., [A, Dirty]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Left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Right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NoOp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vacuum2-environment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752600"/>
            <a:ext cx="3202132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Rational Agent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rational agent chooses whichever action maximizes the expected value of the performance measure given the percept sequence to date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Rational ≠ omniscient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percepts may not supply all relevant information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Rational ≠ clairvoyant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action outcomes may not be as expected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Hence, rational ≠ successful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Rational ⇒ exploration, learning, autonomy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Rational agents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agent should strive to "</a:t>
            </a: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do the right thing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", based on what it can perceive and the actions it can perform. 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Performance measure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An objective criterion for success of an agent's behavior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E.g., performance measure of a vacuum-cleaner agent could be 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amount of dirt cleaned up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amount of time taken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amount of electricity consumed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PEAS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Specifying the task environment: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erformance measure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nvironment 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ctuators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ensors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7086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Agent: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Part-picking robot </a:t>
            </a:r>
            <a:endParaRPr b="1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Performance measure</a:t>
            </a:r>
            <a:r>
              <a:rPr b="0" i="0" lang="en-US" sz="24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% of parts in correct bins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Environment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Conveyor belt, parts, bins 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Actuators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Jointed arm and hand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Sensors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Camera, joint angle sensors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624" y="3064657"/>
            <a:ext cx="2133600" cy="351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