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Garamon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Garamon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Garamond-italic.fntdata"/><Relationship Id="rId14" Type="http://schemas.openxmlformats.org/officeDocument/2006/relationships/slide" Target="slides/slide9.xml"/><Relationship Id="rId36" Type="http://schemas.openxmlformats.org/officeDocument/2006/relationships/font" Target="fonts/Garamon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Garamon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–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»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533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36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5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CSE 604</a:t>
            </a:r>
            <a:r>
              <a:rPr b="0" i="0" lang="en-US" sz="36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br>
              <a:rPr b="0" i="0" lang="en-US" sz="36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Introduction to Artificial Intelligence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85800" y="2018292"/>
            <a:ext cx="7772399" cy="3772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Garamond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Garamond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Garamond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Garamond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Chapter 3 (part 2): Heuristic Search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Garamond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Garamond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Garamond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Garamond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Ahmedul Kabir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672582" y="3813525"/>
            <a:ext cx="579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Adapted from slides available in Russell &amp; Norvig’s textbook webpage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dy-progress02c"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52600"/>
            <a:ext cx="7533956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Greedy best-first search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dy-progress03c"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52600"/>
            <a:ext cx="7533956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Greedy best-first search 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dy-progress04c"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52600"/>
            <a:ext cx="7743233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Greedy best-first search 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Properties of greedy best-first search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Garamond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Complete?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No – can get stuck in loops, e.g., when going from Iasi to Fagars: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      Iasi → Neamt → Iasi → Neamt →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Garamond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Time?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O(b</a:t>
            </a:r>
            <a:r>
              <a:rPr b="0" baseline="3000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but a good heuristic can give dramatic improvement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Garamond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Space?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O(b</a:t>
            </a:r>
            <a:r>
              <a:rPr b="0" baseline="3000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-- keeps all nodes in memory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Garamond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Optimal?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No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baseline="3000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search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Idea: avoid expanding paths that are already expensive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Evaluation function </a:t>
            </a:r>
            <a:r>
              <a:rPr b="0" i="1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f(n) = g(n) + h(n)</a:t>
            </a:r>
            <a:endParaRPr b="0" i="0" sz="2800" u="none" cap="none" strike="noStrike">
              <a:solidFill>
                <a:srgbClr val="0070C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Garamond"/>
              <a:buChar char="•"/>
            </a:pPr>
            <a:r>
              <a:rPr b="0" i="1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g(n)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cost so far to reach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Garamond"/>
              <a:buChar char="•"/>
            </a:pPr>
            <a:r>
              <a:rPr b="0" i="1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h(n)</a:t>
            </a:r>
            <a:r>
              <a:rPr b="0" i="0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estimated cost from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to goal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Garamond"/>
              <a:buChar char="•"/>
            </a:pPr>
            <a:r>
              <a:rPr b="0" i="1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f(n)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estimated total cost of path through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to goal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baseline="3000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search example</a:t>
            </a:r>
            <a:endParaRPr/>
          </a:p>
        </p:txBody>
      </p:sp>
      <p:pic>
        <p:nvPicPr>
          <p:cNvPr descr="astar-progress01c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44" y="1600200"/>
            <a:ext cx="6710506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baseline="3000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search example</a:t>
            </a:r>
            <a:endParaRPr/>
          </a:p>
        </p:txBody>
      </p:sp>
      <p:pic>
        <p:nvPicPr>
          <p:cNvPr descr="astar-progress02c"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66421"/>
            <a:ext cx="7512663" cy="308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baseline="3000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search example</a:t>
            </a:r>
            <a:endParaRPr/>
          </a:p>
        </p:txBody>
      </p:sp>
      <p:pic>
        <p:nvPicPr>
          <p:cNvPr descr="astar-progress03c"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7430318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baseline="3000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search example</a:t>
            </a:r>
            <a:endParaRPr/>
          </a:p>
        </p:txBody>
      </p:sp>
      <p:pic>
        <p:nvPicPr>
          <p:cNvPr descr="astar-progress04c"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00200"/>
            <a:ext cx="7616076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baseline="3000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search example</a:t>
            </a:r>
            <a:endParaRPr/>
          </a:p>
        </p:txBody>
      </p:sp>
      <p:pic>
        <p:nvPicPr>
          <p:cNvPr descr="astar-progress05c"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0"/>
            <a:ext cx="7801833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Outline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Heuristics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Best-first search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Greedy best-first search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search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More on heuristics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baseline="3000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search example</a:t>
            </a:r>
            <a:endParaRPr/>
          </a:p>
        </p:txBody>
      </p:sp>
      <p:pic>
        <p:nvPicPr>
          <p:cNvPr descr="astar-progress06c"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24" y="1524000"/>
            <a:ext cx="7616076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Admissible heuristics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heuristic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h(n)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admissible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if for every node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h(n) ≤ h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the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true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cost to reach the goal state from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 admissible heuristic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never overestimates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the cost to reach the goal, i.e., it is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optimistic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SLD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(never overestimates the actual road distance)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Theorem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If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h(n)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admissible, A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using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TREE-SEARCH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optimal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Optimality of A</a:t>
            </a:r>
            <a:r>
              <a:rPr b="0" baseline="3000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(proof)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Suppose some suboptimal goal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has been generated and is in the fringe. Let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be an unexpanded node in the fringe such that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on a shortest path to an optimal goal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need to show: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f(n) &lt; f(G</a:t>
            </a:r>
            <a:r>
              <a:rPr b="0" baseline="-25000" i="0" lang="en-US" sz="20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0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f(n) 	= g(n) + h(n)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	≤  g(n) + c(n, G)		since h is admissible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	= g(G)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&lt; g(G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			since 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suboptimal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= f(G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			since h(G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 = 0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Hence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f(G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 &gt; f(n)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and A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will never select 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for expansion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astar-proof" id="221" name="Google Shape;2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590800"/>
            <a:ext cx="35052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Consistent heuristics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heuristic is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consistent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if for every node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every successor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n'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generated by any action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 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0" i="1" lang="en-US" sz="20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h(n) ≤ c(n,a,n') + h(n')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consistent, we have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f(n') 	= g(n') + h(n')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	= g(n) + c(n,a,n') + h(n')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	≥ g(n) + h(n)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	= f(n)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i.e.,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f(n)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non-decreasing along any path.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Theorem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h(n)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consistent, A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using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GRAPH-SEARCH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optimal</a:t>
            </a:r>
            <a:endParaRPr/>
          </a:p>
        </p:txBody>
      </p:sp>
      <p:pic>
        <p:nvPicPr>
          <p:cNvPr descr="consistency"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362200"/>
            <a:ext cx="19621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Optimality of A</a:t>
            </a:r>
            <a:r>
              <a:rPr b="0" baseline="3000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expands nodes in order of increasing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value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Gradually adds "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-contours" of nodes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Contour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has all nodes with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f=f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where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&lt; 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i+1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f-circles"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048000"/>
            <a:ext cx="5638800" cy="3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Properties of A*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Garamond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Complete?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Yes (unless there are infinitely many nodes with 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≤ f(G)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Garamond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Time?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Exponential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Garamond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Space?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Keeps all nodes in memory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Garamond"/>
              <a:buChar char="•"/>
            </a:pPr>
            <a:r>
              <a:rPr b="0" i="0" lang="en-US" sz="28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Optimal?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Yes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Admissible heuristics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E.g., for the 8-puzzle: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number of misplaced tiles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total Manhattan distance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(i.e., no. of squares from desired location of each tile)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Garamond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(S) = ?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Garamond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(S) = 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descr="8puzzle"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325" y="3351634"/>
            <a:ext cx="3724275" cy="189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Admissible heuristics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E.g., for the 8-puzzle: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number of misplaced tiles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total Manhattan distance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(i.e., no. of squares from desired location of each tile)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Garamond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(S) = 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8</a:t>
            </a:r>
            <a:endParaRPr b="0" i="0" sz="2400" u="sng" cap="none" strike="noStrike">
              <a:solidFill>
                <a:srgbClr val="CC009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Garamond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400" u="sng" cap="none" strike="noStrike">
                <a:solidFill>
                  <a:srgbClr val="CC0099"/>
                </a:solidFill>
                <a:latin typeface="Garamond"/>
                <a:ea typeface="Garamond"/>
                <a:cs typeface="Garamond"/>
                <a:sym typeface="Garamond"/>
              </a:rPr>
              <a:t>(S) = ?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3+1+2+2+2+3+3+2 = 18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descr="8puzzle" id="255" name="Google Shape;25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725" y="3351634"/>
            <a:ext cx="3724275" cy="189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 ≥ h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for all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(both admissible)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dominates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better for search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Typical search costs (average number of nodes expanded):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d=12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IDS = 3,644,035 nodes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A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(h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 = 227 nodes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A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(h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 = 73 nodes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d=24 	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IDS = too many nodes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A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(h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 = 39,135 nodes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A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(h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 = 1,641 nodes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Why  is A* so much better?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Because it reduces the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effective branching factor</a:t>
            </a:r>
            <a:endParaRPr b="0" i="0" sz="2000" u="none" cap="none" strike="noStrike">
              <a:solidFill>
                <a:srgbClr val="0070C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Dominance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Relaxed problems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problem with fewer restrictions on the actions is called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relaxed problem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cost of an optimal solution to a relaxed problem is an admissible heuristic for the original problem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the rules of the 8-puzzle are relaxed so that a tile can move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anywhere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then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gives the shortest solution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the rules are relaxed so that a tile can move to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any adjacent square,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then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gives the shortest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Definition of heuristics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 </a:t>
            </a:r>
            <a:r>
              <a:rPr b="0" i="0" lang="en-US" sz="2400" u="none" cap="none" strike="noStrik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heuristic technique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(/hjuːˈrɪstɪk/; Ancient Greek: εὑρίσκω, "find" or "discover"), often called simply a heuristic, is any approach to problem solving, learning, or discovery that employs a practical method not guaranteed to be optimal or perfect, but sufficient for the immediate goals.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Heuristics can be mental shortcuts that ease the cognitive load of making a decision.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Examples of this method include using a 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rule of thumb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an 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educated guess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or 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common sense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352800" y="6383179"/>
            <a:ext cx="18678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https://en.wikipedia.org/wiki/Heuristic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Example: Driving from A to B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straight line distance is a heuristic to estimate the driving distance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566" y="2514600"/>
            <a:ext cx="5100867" cy="361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Example: 8-puzzle problem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638" y="1724025"/>
            <a:ext cx="20097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4467225"/>
            <a:ext cx="20097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8400" y="1724025"/>
            <a:ext cx="20097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 rot="2189759">
            <a:off x="3342128" y="3935731"/>
            <a:ext cx="961643" cy="219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 rot="7820441">
            <a:off x="5426837" y="3953199"/>
            <a:ext cx="818070" cy="18773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81323" y="4591347"/>
            <a:ext cx="30720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Which state is “closer” to the goal state?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How can we quantify this?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Best-first search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Idea: use 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evaluation function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f(n)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each node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estimate of "desirability“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→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most desirable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unexpanded node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Order the nodes in fringe in decreasing order of desirability</a:t>
            </a:r>
            <a:b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Special cases: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greedy best-first search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Romania with step costs in km</a:t>
            </a:r>
            <a:endParaRPr/>
          </a:p>
        </p:txBody>
      </p:sp>
      <p:pic>
        <p:nvPicPr>
          <p:cNvPr descr="romania2"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8229600" cy="403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Greedy best-first search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Evaluation function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f(n) = h(n)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euristic)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= estimate of cost from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to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goal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e.g.,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SLD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(n)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straight-line distance from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to Bucharest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Greedy best-first search expands the node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appears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to be closest to goal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Greedy best-first search example</a:t>
            </a:r>
            <a:endParaRPr/>
          </a:p>
        </p:txBody>
      </p:sp>
      <p:pic>
        <p:nvPicPr>
          <p:cNvPr descr="greedy-progress01c"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752600"/>
            <a:ext cx="66968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