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  <a:srgbClr val="FF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E5402-F72E-4B33-B5C6-D510318506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324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E08E-BBBA-4FE1-80F1-E507310C8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607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51EEF-E736-44DF-A4F2-443D331949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567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F5FC9-CF64-45B1-9E26-1D9DA8031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6443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169CC-7DA9-4D99-986C-51EA703FB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840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F27B6-EA7B-48C4-A3E5-38EE73985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8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B4286-ACBE-45FE-BD8A-A1F997F75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976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0B9A7-220F-487C-A0E3-96FE733DE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334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E27BF-8170-4041-9913-946E9DDF23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0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11B23-59E1-44CC-8945-BD6A4DB79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3134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AA7D1-2C6E-440B-A999-A5E9E7239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48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C20F58-2B26-43A1-8259-6DF7A2292C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xmlns="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Introduction to 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5: Adversarial Search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b="1" dirty="0">
                <a:latin typeface="Garamond" panose="02020404030301010803" pitchFamily="18" charset="0"/>
              </a:rPr>
              <a:t>Ahmedul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D21C7A-E08F-4CA8-8586-9349A12BC498}"/>
              </a:ext>
            </a:extLst>
          </p:cNvPr>
          <p:cNvSpPr txBox="1"/>
          <p:nvPr/>
        </p:nvSpPr>
        <p:spPr>
          <a:xfrm>
            <a:off x="1672582" y="385244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</p:spTree>
    <p:extLst>
      <p:ext uri="{BB962C8B-B14F-4D97-AF65-F5344CB8AC3E}">
        <p14:creationId xmlns:p14="http://schemas.microsoft.com/office/powerpoint/2010/main" xmlns="" val="5437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4580" name="Picture 4" descr="alpha-beta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5604" name="Picture 4" descr="alpha-beta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6628" name="Picture 4" descr="alpha-beta-progress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α-β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Pruning </a:t>
            </a:r>
            <a:r>
              <a:rPr lang="en-US" altLang="en-US" sz="2400" dirty="0">
                <a:solidFill>
                  <a:srgbClr val="FF0000"/>
                </a:solidFill>
              </a:rPr>
              <a:t>does not</a:t>
            </a:r>
            <a:r>
              <a:rPr lang="en-US" altLang="en-US" sz="2400" dirty="0"/>
              <a:t> affect final result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Good </a:t>
            </a:r>
            <a:r>
              <a:rPr lang="en-US" altLang="en-US" sz="2400" dirty="0">
                <a:solidFill>
                  <a:srgbClr val="0070C0"/>
                </a:solidFill>
              </a:rPr>
              <a:t>move ordering </a:t>
            </a:r>
            <a:r>
              <a:rPr lang="en-US" altLang="en-US" sz="2400" dirty="0"/>
              <a:t>improves effectiveness of pruning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Try the moves that are “likely to be best” first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in chess, try captures, threats, forward moves, backward moves in that order 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With "perfect ordering," time complexity =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baseline="30000" dirty="0"/>
              <a:t>/2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doubles</a:t>
            </a:r>
            <a:r>
              <a:rPr lang="en-US" altLang="en-US" sz="2000" dirty="0"/>
              <a:t> depth of search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simple example of the value of reasoning about which computations are relevant (a form of </a:t>
            </a:r>
            <a:r>
              <a:rPr lang="en-US" altLang="en-US" sz="2400" dirty="0" err="1">
                <a:solidFill>
                  <a:srgbClr val="FF0000"/>
                </a:solidFill>
              </a:rPr>
              <a:t>metareasoning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it called α-β?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α is the value of the best (i.e., highest-value) choice found so far at any choice point along the path for </a:t>
            </a:r>
            <a:r>
              <a:rPr lang="en-US" altLang="en-US" sz="2800" i="1" dirty="0"/>
              <a:t>max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worse than α, </a:t>
            </a:r>
            <a:r>
              <a:rPr lang="en-US" altLang="en-US" sz="2800" i="1" dirty="0"/>
              <a:t>max</a:t>
            </a:r>
            <a:r>
              <a:rPr lang="en-US" altLang="en-US" sz="2800" dirty="0"/>
              <a:t> will avoid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prune that branch
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Define β similarly for </a:t>
            </a:r>
            <a:r>
              <a:rPr lang="en-US" altLang="en-US" sz="2800" i="1" dirty="0"/>
              <a:t>min</a:t>
            </a:r>
            <a:endParaRPr lang="en-US" altLang="en-US" sz="2800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12292" name="Picture 4" descr="alpha-beta-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6876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α-β algorithm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α-β algorithm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Imperfect Real Time Decisions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 smtClean="0"/>
              <a:t>Even with alpha-beta pruning, it is infeasible to grow the whole game tree!</a:t>
            </a:r>
            <a:r>
              <a:rPr lang="en-US" altLang="en-US" sz="2400" dirty="0"/>
              <a:t>
</a:t>
            </a:r>
          </a:p>
          <a:p>
            <a:pPr>
              <a:buFontTx/>
              <a:buNone/>
            </a:pPr>
            <a:r>
              <a:rPr lang="en-US" altLang="en-US" sz="2400" dirty="0"/>
              <a:t>Standard approach: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evaluation function </a:t>
            </a:r>
          </a:p>
          <a:p>
            <a:pPr lvl="1">
              <a:buFontTx/>
              <a:buNone/>
            </a:pPr>
            <a:r>
              <a:rPr lang="en-US" altLang="en-US" sz="2000" dirty="0"/>
              <a:t>= estimated desirability of position </a:t>
            </a:r>
          </a:p>
          <a:p>
            <a:pPr marL="346075" lvl="1" indent="-346075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</a:rPr>
              <a:t>c</a:t>
            </a:r>
            <a:r>
              <a:rPr lang="en-US" altLang="en-US" sz="2400" dirty="0" smtClean="0">
                <a:solidFill>
                  <a:srgbClr val="C00000"/>
                </a:solidFill>
              </a:rPr>
              <a:t>ut off search 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>
              <a:buFontTx/>
              <a:buNone/>
            </a:pPr>
            <a:r>
              <a:rPr lang="en-US" altLang="en-US" sz="2000" dirty="0"/>
              <a:t>e.g., depth limit </a:t>
            </a:r>
            <a:r>
              <a:rPr lang="en-US" altLang="en-US" sz="2000" dirty="0" smtClean="0"/>
              <a:t>or iterative deepening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</a:rPr>
              <a:t>f</a:t>
            </a:r>
            <a:r>
              <a:rPr lang="en-US" altLang="en-US" sz="2400" dirty="0" smtClean="0">
                <a:solidFill>
                  <a:srgbClr val="C00000"/>
                </a:solidFill>
              </a:rPr>
              <a:t>orward pruning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sz="2000" dirty="0"/>
              <a:t>e</a:t>
            </a:r>
            <a:r>
              <a:rPr lang="en-US" altLang="en-US" sz="2000" dirty="0" smtClean="0"/>
              <a:t>.g., Beam search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For chess, typically linear weighted sum of </a:t>
            </a:r>
            <a:r>
              <a:rPr lang="en-US" altLang="en-US" sz="2400" dirty="0">
                <a:solidFill>
                  <a:srgbClr val="C00000"/>
                </a:solidFill>
              </a:rPr>
              <a:t>features</a:t>
            </a:r>
          </a:p>
          <a:p>
            <a:pPr algn="ctr">
              <a:buFontTx/>
              <a:buNone/>
            </a:pPr>
            <a:r>
              <a:rPr lang="en-US" altLang="en-US" sz="2400" i="1" dirty="0" err="1">
                <a:solidFill>
                  <a:srgbClr val="0070C0"/>
                </a:solidFill>
              </a:rPr>
              <a:t>Eval</a:t>
            </a:r>
            <a:r>
              <a:rPr lang="en-US" altLang="en-US" sz="2400" i="1" dirty="0">
                <a:solidFill>
                  <a:srgbClr val="0070C0"/>
                </a:solidFill>
              </a:rPr>
              <a:t>(s) </a:t>
            </a:r>
            <a:r>
              <a:rPr lang="en-US" altLang="en-US" sz="2400" dirty="0">
                <a:solidFill>
                  <a:srgbClr val="0070C0"/>
                </a:solidFill>
              </a:rPr>
              <a:t>= w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 f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(s) + w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400" dirty="0">
                <a:solidFill>
                  <a:srgbClr val="0070C0"/>
                </a:solidFill>
              </a:rPr>
              <a:t> f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400" dirty="0">
                <a:solidFill>
                  <a:srgbClr val="0070C0"/>
                </a:solidFill>
              </a:rPr>
              <a:t>(s) + … + </a:t>
            </a:r>
            <a:r>
              <a:rPr lang="en-US" altLang="en-US" sz="2400" dirty="0" err="1">
                <a:solidFill>
                  <a:srgbClr val="0070C0"/>
                </a:solidFill>
              </a:rPr>
              <a:t>w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f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altLang="en-US" sz="2400" dirty="0">
                <a:solidFill>
                  <a:srgbClr val="0070C0"/>
                </a:solidFill>
              </a:rPr>
              <a:t>(s)</a:t>
            </a:r>
          </a:p>
          <a:p>
            <a:pPr algn="ctr">
              <a:buFontTx/>
              <a:buNone/>
            </a:pPr>
            <a:endParaRPr lang="en-US" altLang="en-US" sz="2400" dirty="0"/>
          </a:p>
          <a:p>
            <a:r>
              <a:rPr lang="en-US" altLang="en-US" sz="2400" dirty="0"/>
              <a:t>e.g.,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9 with </a:t>
            </a:r>
          </a:p>
          <a:p>
            <a:pPr>
              <a:buFontTx/>
              <a:buNone/>
            </a:pPr>
            <a:r>
              <a:rPr lang="en-US" altLang="en-US" sz="2400" dirty="0"/>
              <a:t>	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(s) = (number of white queens) –  (number of black queens),</a:t>
            </a:r>
          </a:p>
          <a:p>
            <a:pPr marL="0" indent="0">
              <a:buNone/>
            </a:pPr>
            <a:r>
              <a:rPr lang="en-US" altLang="en-US" sz="2400" dirty="0"/>
              <a:t>    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5 with </a:t>
            </a:r>
          </a:p>
          <a:p>
            <a:pPr>
              <a:buFontTx/>
              <a:buNone/>
            </a:pPr>
            <a:r>
              <a:rPr lang="en-US" altLang="en-US" sz="2400" dirty="0"/>
              <a:t>	f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(s) = (number of white rooks) –  (number of black rooks),</a:t>
            </a:r>
          </a:p>
          <a:p>
            <a:pPr>
              <a:buFontTx/>
              <a:buNone/>
            </a:pPr>
            <a:r>
              <a:rPr lang="en-US" altLang="en-US" sz="2400" dirty="0"/>
              <a:t> etc.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Cutting off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We can use a modified algorithm </a:t>
            </a:r>
            <a:r>
              <a:rPr lang="en-US" altLang="en-US" sz="2400" i="1" dirty="0" err="1"/>
              <a:t>MinimaxCutoff</a:t>
            </a: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i="1" dirty="0" err="1"/>
              <a:t>MinimaxCutoff</a:t>
            </a:r>
            <a:r>
              <a:rPr lang="en-US" altLang="en-US" sz="2400" dirty="0"/>
              <a:t> is identical to </a:t>
            </a:r>
            <a:r>
              <a:rPr lang="en-US" altLang="en-US" sz="2400" i="1" dirty="0" err="1"/>
              <a:t>MinimaxValue</a:t>
            </a:r>
            <a:r>
              <a:rPr lang="en-US" altLang="en-US" sz="2400" dirty="0"/>
              <a:t> except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Terminal?</a:t>
            </a:r>
            <a:r>
              <a:rPr lang="en-US" altLang="en-US" sz="2000" dirty="0"/>
              <a:t> is replaced by </a:t>
            </a:r>
            <a:r>
              <a:rPr lang="en-US" altLang="en-US" sz="2000" i="1" dirty="0"/>
              <a:t>Cutoff?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Utility</a:t>
            </a:r>
            <a:r>
              <a:rPr lang="en-US" altLang="en-US" sz="2000" dirty="0"/>
              <a:t> is replaced by </a:t>
            </a:r>
            <a:r>
              <a:rPr lang="en-US" altLang="en-US" sz="2000" i="1" dirty="0" err="1"/>
              <a:t>Eval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Does it work in practice</a:t>
            </a:r>
            <a:r>
              <a:rPr lang="en-US" altLang="en-US" sz="2400" dirty="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Suppose we have 100 secs, explore 10</a:t>
            </a:r>
            <a:r>
              <a:rPr lang="en-US" altLang="en-US" sz="2000" baseline="30000" dirty="0"/>
              <a:t>4</a:t>
            </a:r>
            <a:r>
              <a:rPr lang="en-US" altLang="en-US" sz="2000" dirty="0"/>
              <a:t> nodes/sec</a:t>
            </a:r>
            <a:br>
              <a:rPr lang="en-US" altLang="en-US" sz="2000" dirty="0"/>
            </a:b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10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6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nodes per move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 = 10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, b=35 </a:t>
            </a: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m=4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4-ply </a:t>
            </a:r>
            <a:r>
              <a:rPr lang="en-US" altLang="en-US" sz="2400" dirty="0" err="1"/>
              <a:t>lookahead</a:t>
            </a:r>
            <a:r>
              <a:rPr lang="en-US" altLang="en-US" sz="2400" dirty="0"/>
              <a:t> is a hopeless chess player!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4-ply </a:t>
            </a:r>
            <a:r>
              <a:rPr lang="en-US" altLang="en-US" sz="2000" dirty="0">
                <a:cs typeface="Arial" panose="020B0604020202020204" pitchFamily="34" charset="0"/>
              </a:rPr>
              <a:t>≈ </a:t>
            </a:r>
            <a:r>
              <a:rPr lang="en-US" altLang="en-US" sz="2000" dirty="0"/>
              <a:t>human novice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8-ply </a:t>
            </a:r>
            <a:r>
              <a:rPr lang="en-US" altLang="en-US" sz="2000" dirty="0">
                <a:cs typeface="Arial" panose="020B0604020202020204" pitchFamily="34" charset="0"/>
              </a:rPr>
              <a:t>≈</a:t>
            </a:r>
            <a:r>
              <a:rPr lang="en-US" altLang="en-US" sz="2000" dirty="0"/>
              <a:t> typical PC, human master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12-ply </a:t>
            </a:r>
            <a:r>
              <a:rPr lang="en-US" altLang="en-US" sz="2000" dirty="0">
                <a:cs typeface="Arial" panose="020B0604020202020204" pitchFamily="34" charset="0"/>
              </a:rPr>
              <a:t>≈</a:t>
            </a:r>
            <a:r>
              <a:rPr lang="en-US" altLang="en-US" sz="2000" dirty="0"/>
              <a:t> Deep Blue, Kasparov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Optimal decisions</a:t>
            </a:r>
          </a:p>
          <a:p>
            <a:r>
              <a:rPr lang="en-US" altLang="en-US" dirty="0"/>
              <a:t>α-β pruning</a:t>
            </a:r>
          </a:p>
          <a:p>
            <a:r>
              <a:rPr lang="en-US" altLang="en-US" dirty="0"/>
              <a:t>Imperfect, real-time decisions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games in practice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Checkers: Chinook ended 40-year-reign of human world champion Marion Tinsley in 1994. 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Chess: Deep Blue defeated human world champion Garry Kasparov in a six-game match in 1997. Deep Blue searches 200 million positions per second, uses very sophisticated evaluation, and undisclosed methods for extending some lines of search up to 40 ply.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Othello: human champions refuse to compete against computers, who are too good.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Go: Until recently, human champions refused to compete against computers, who were too bad (in Go, </a:t>
            </a:r>
            <a:r>
              <a:rPr lang="en-US" altLang="en-US" sz="2000" i="1" dirty="0"/>
              <a:t>b &gt; 300).</a:t>
            </a:r>
            <a:r>
              <a:rPr lang="en-US" alt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But in 2016, Google’s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defeated human world champion Lee </a:t>
            </a:r>
            <a:r>
              <a:rPr lang="en-US" altLang="en-US" sz="2000" dirty="0" err="1"/>
              <a:t>Sedol</a:t>
            </a:r>
            <a:r>
              <a:rPr lang="en-US" altLang="en-US" sz="20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2017,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Zero defeated the previous version of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100-0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"Unpredictable" opponent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specifying a move for every possible opponent reply</a:t>
            </a:r>
          </a:p>
          <a:p>
            <a:endParaRPr lang="en-US" altLang="en-US" sz="2800" dirty="0"/>
          </a:p>
          <a:p>
            <a:r>
              <a:rPr lang="en-US" altLang="en-US" sz="2800" dirty="0"/>
              <a:t>Time limits </a:t>
            </a:r>
            <a:r>
              <a:rPr lang="en-US" altLang="en-US" sz="28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unlikely to find goal, must approximate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Games vs. search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 (2-player, deterministic, turns)</a:t>
            </a:r>
          </a:p>
        </p:txBody>
      </p:sp>
      <p:pic>
        <p:nvPicPr>
          <p:cNvPr id="6148" name="Picture 4" descr="tictac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483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Perfect play for deterministic games</a:t>
            </a:r>
          </a:p>
          <a:p>
            <a:r>
              <a:rPr lang="en-US" altLang="en-US" sz="2400" dirty="0"/>
              <a:t>Idea: choose move to position with highest </a:t>
            </a:r>
            <a:r>
              <a:rPr lang="en-US" altLang="en-US" sz="2400" dirty="0">
                <a:solidFill>
                  <a:srgbClr val="FF0000"/>
                </a:solidFill>
              </a:rPr>
              <a:t>minimax value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	= best achievable payoff against best play</a:t>
            </a:r>
          </a:p>
          <a:p>
            <a:r>
              <a:rPr lang="en-US" altLang="en-US" sz="2400" dirty="0"/>
              <a:t>E.g., 2-ply game:</a:t>
            </a:r>
          </a:p>
          <a:p>
            <a:endParaRPr lang="en-US" altLang="en-US" sz="2400" dirty="0"/>
          </a:p>
        </p:txBody>
      </p:sp>
      <p:pic>
        <p:nvPicPr>
          <p:cNvPr id="7172" name="Picture 4" descr="mini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705600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 algorithm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 rot="-21600000"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minimax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 (if tree is finite)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(against an optimal opponent)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Time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Space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bm</a:t>
            </a:r>
            <a:r>
              <a:rPr lang="en-US" altLang="en-US" sz="2400" dirty="0"/>
              <a:t>) (depth-first exploration)</a:t>
            </a:r>
          </a:p>
          <a:p>
            <a:endParaRPr lang="en-US" altLang="en-US" sz="2400" dirty="0"/>
          </a:p>
          <a:p>
            <a:r>
              <a:rPr lang="en-US" altLang="en-US" sz="2400" dirty="0"/>
              <a:t>For chess, b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35, m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100 for "reasonable" games</a:t>
            </a:r>
            <a:br>
              <a:rPr lang="en-US" altLang="en-US" sz="2400" dirty="0"/>
            </a:b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exact solution completely infeasible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10245" name="Picture 5" descr="alpha-beta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3556" name="Picture 4" descr="alpha-beta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501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  CSE 604  Introduction to Artificial Intelligence</vt:lpstr>
      <vt:lpstr>Outline</vt:lpstr>
      <vt:lpstr>Games vs. search problems</vt:lpstr>
      <vt:lpstr>Game tree (2-player, deterministic, turns)</vt:lpstr>
      <vt:lpstr>Minimax</vt:lpstr>
      <vt:lpstr>Minimax algorithm</vt:lpstr>
      <vt:lpstr>Properties of minimax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Why is it called α-β?</vt:lpstr>
      <vt:lpstr>The α-β algorithm</vt:lpstr>
      <vt:lpstr>The α-β algorithm</vt:lpstr>
      <vt:lpstr>Imperfect Real Time Decisions</vt:lpstr>
      <vt:lpstr>Evaluation functions</vt:lpstr>
      <vt:lpstr>Cutting off search</vt:lpstr>
      <vt:lpstr>Deterministic games in practice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Min-Yen Kan</dc:creator>
  <cp:lastModifiedBy>iit</cp:lastModifiedBy>
  <cp:revision>11</cp:revision>
  <dcterms:created xsi:type="dcterms:W3CDTF">2003-12-17T06:37:42Z</dcterms:created>
  <dcterms:modified xsi:type="dcterms:W3CDTF">2018-07-25T00:17:44Z</dcterms:modified>
</cp:coreProperties>
</file>