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2" r:id="rId3"/>
    <p:sldId id="261" r:id="rId4"/>
    <p:sldId id="365" r:id="rId5"/>
    <p:sldId id="263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60" r:id="rId14"/>
    <p:sldId id="361" r:id="rId15"/>
    <p:sldId id="271" r:id="rId16"/>
    <p:sldId id="272" r:id="rId17"/>
    <p:sldId id="273" r:id="rId18"/>
    <p:sldId id="274" r:id="rId19"/>
    <p:sldId id="275" r:id="rId20"/>
    <p:sldId id="276" r:id="rId21"/>
    <p:sldId id="340" r:id="rId22"/>
    <p:sldId id="34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63" r:id="rId39"/>
    <p:sldId id="295" r:id="rId40"/>
    <p:sldId id="296" r:id="rId41"/>
    <p:sldId id="297" r:id="rId42"/>
    <p:sldId id="298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06" r:id="rId51"/>
    <p:sldId id="307" r:id="rId52"/>
    <p:sldId id="308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19" r:id="rId63"/>
    <p:sldId id="33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32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05922-103F-4812-9E37-9821A949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E44DEA-5AFE-4160-8DA3-67A70CAA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E69-5ECC-4D69-AB04-361127BC6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85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0CE0F-DF33-46DE-990E-BDB9F284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4BA10A-2116-4526-BC80-5A810B4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D08E-3225-4E7B-8FF6-58B29879D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0656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4C2FBB-B937-4C8C-A4BC-298CE0E0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1D639F-DE7C-4708-8297-5A0A8600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C0A7-201D-47A0-BCA8-17CCEE4ED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3243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85FA8-E936-483B-8EF7-51813FF7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9872E-AB08-484B-ACDC-7ED9AEDA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DF8B-7C39-44F4-87BB-6E781D967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55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DAA57-F012-4BF1-8651-E9759D09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38CDD2-9CE6-4C69-A80F-29C5F97C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EED1-4549-4DDF-932D-1B90E72E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88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16F35-9AB2-4F24-9314-212E1698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75F11E-07C6-45E4-BEEA-3219A1EE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1D0DC3-2C57-4745-8774-E39C6477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8BEE0-3E3E-430A-A5BA-1C3E16C1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278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2130E-335A-4A45-8560-63A62B3B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518D81-9CEC-41E9-9557-FF1EB84D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5724F-DC5D-4037-B1A4-61E3E126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ADB5B3-DCEB-491B-9703-CFBD0511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AB9A13-4E87-4172-A5BC-60D5556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870F-9BF8-4BC5-BAB5-4C0837E65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750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81610-E52D-4E19-829B-519C61BC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7E0C-8211-441C-B628-7FBEA6FFE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249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60F8-F19C-4B77-8764-92380FF59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21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345C8-7AE4-4A2B-BE72-B5ACA18D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DD104-505E-4332-8632-68D29027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C717C6-42E4-4190-B730-C739A534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9E46-BCCA-4406-9553-C23F28F23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606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4F267-6256-4606-80E0-5EBAA9F4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58DFE6-AF39-41E5-A117-8FB2C201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C7FDF7-1E17-4D47-BC2C-BF17D989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E8AD-0BBA-42C1-B5A3-FB5A9FF9A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24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08D23149-BA00-4251-ABAE-7F379D0A1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 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Introduction to 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7: Logical Agents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>
                <a:latin typeface="Garamond" panose="02020404030301010803" pitchFamily="18" charset="0"/>
              </a:rPr>
              <a:t>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85508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b="0" dirty="0" err="1">
                <a:latin typeface="Garamond" panose="02020404030301010803" pitchFamily="18" charset="0"/>
              </a:rPr>
              <a:t>Norvig’s</a:t>
            </a:r>
            <a:r>
              <a:rPr lang="en-US" sz="1600" b="0" dirty="0">
                <a:latin typeface="Garamond" panose="02020404030301010803" pitchFamily="18" charset="0"/>
              </a:rPr>
              <a:t> textbook webpage </a:t>
            </a:r>
          </a:p>
        </p:txBody>
      </p:sp>
    </p:spTree>
    <p:extLst>
      <p:ext uri="{BB962C8B-B14F-4D97-AF65-F5344CB8AC3E}">
        <p14:creationId xmlns:p14="http://schemas.microsoft.com/office/powerpoint/2010/main" xmlns="" val="257465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02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12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22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Knowledge bases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1CF50EB-F413-41C3-AA5E-FA290507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382000" cy="3230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chemeClr val="accent2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chemeClr val="accent2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Declarative</a:t>
            </a:r>
            <a:r>
              <a:rPr lang="en-US" altLang="en-US" sz="2000" dirty="0"/>
              <a:t> approach to building an agent (or other system):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Agents can be viewed at the </a:t>
            </a:r>
            <a:r>
              <a:rPr lang="en-US" altLang="en-US" sz="2000" dirty="0">
                <a:solidFill>
                  <a:schemeClr val="accent2"/>
                </a:solidFill>
              </a:rPr>
              <a:t>knowledge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i.e., what they know, regardless of how implemented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Or at the </a:t>
            </a:r>
            <a:r>
              <a:rPr lang="en-US" altLang="en-US" sz="2000" dirty="0">
                <a:solidFill>
                  <a:schemeClr val="accent2"/>
                </a:solidFill>
              </a:rPr>
              <a:t>implementation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/>
              <a:t>i.e., data structures in KB and algorithms that manipulate them</a:t>
            </a:r>
          </a:p>
        </p:txBody>
      </p:sp>
      <p:pic>
        <p:nvPicPr>
          <p:cNvPr id="13316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 simple knowledge-based agent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agent must be able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Represent states, actions,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Incorporate new percepts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Update internal representations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hidden properties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appropriate actions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in general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Logics</a:t>
            </a:r>
            <a:r>
              <a:rPr lang="en-US" altLang="en-US" sz="2400"/>
              <a:t> are formal languages for representing information such that conclusions can be drawn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Syntax</a:t>
            </a:r>
            <a:r>
              <a:rPr lang="en-US" altLang="en-US" sz="2400"/>
              <a:t> defines the sentences in the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Semantics</a:t>
            </a:r>
            <a:r>
              <a:rPr lang="en-US" altLang="en-US" sz="2400"/>
              <a:t> define the "meaning" of sentences;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i.e., define </a:t>
            </a:r>
            <a:r>
              <a:rPr lang="en-US" altLang="en-US" sz="2000">
                <a:solidFill>
                  <a:schemeClr val="accent2"/>
                </a:solidFill>
              </a:rPr>
              <a:t>truth</a:t>
            </a:r>
            <a:r>
              <a:rPr lang="en-US" altLang="en-US" sz="2000"/>
              <a:t> of a sentence in a world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E.g., the language of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a sentence; x2+y &gt; {} is not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iff the number x+2 is no less than the number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in a world where x = 7, y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false in a world where x = 0, y = 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Entailment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KB </a:t>
            </a:r>
            <a:r>
              <a:rPr lang="en-US" altLang="en-US" sz="2800" dirty="0">
                <a:cs typeface="Arial" panose="020B0604020202020204" pitchFamily="34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panose="020B0604020202020204" pitchFamily="34" charset="0"/>
              </a:rPr>
              <a:t>α</a:t>
            </a:r>
            <a:r>
              <a:rPr lang="en-US" altLang="en-US" sz="2800" dirty="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true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E.g., x = 0 entails  </a:t>
            </a:r>
            <a:r>
              <a:rPr lang="en-US" altLang="en-US" sz="2400" dirty="0" err="1"/>
              <a:t>xy</a:t>
            </a:r>
            <a:r>
              <a:rPr lang="en-US" altLang="en-US" sz="2400" dirty="0"/>
              <a:t> = 0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D5CD3E5A-4C8C-4897-9AB0-60AE00DEA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Logicians typically think in terms of </a:t>
            </a:r>
            <a:r>
              <a:rPr lang="en-US" altLang="en-US" sz="2400" dirty="0">
                <a:solidFill>
                  <a:schemeClr val="accent2"/>
                </a:solidFill>
              </a:rPr>
              <a:t>models</a:t>
            </a:r>
            <a:r>
              <a:rPr lang="en-US" altLang="en-US" sz="2400" dirty="0"/>
              <a:t>, which are formally structured worlds with respect to which truth can be evaluated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We say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is a model of</a:t>
            </a:r>
            <a:r>
              <a:rPr lang="en-US" altLang="en-US" sz="2400" dirty="0"/>
              <a:t> a sentence α if α is true in </a:t>
            </a:r>
            <a:r>
              <a:rPr lang="en-US" altLang="en-US" sz="2400" i="1" dirty="0"/>
              <a:t>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/>
              <a:t>M(</a:t>
            </a:r>
            <a:r>
              <a:rPr lang="en-US" altLang="en-US" sz="2400" dirty="0"/>
              <a:t>α</a:t>
            </a:r>
            <a:r>
              <a:rPr lang="en-US" altLang="en-US" sz="2400" i="1" dirty="0"/>
              <a:t>) </a:t>
            </a:r>
            <a:r>
              <a:rPr lang="en-US" altLang="en-US" sz="2400" dirty="0"/>
              <a:t>is the set of all models of α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Then KB ╞ α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M(KB)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/>
              <a:t>M(</a:t>
            </a:r>
            <a:r>
              <a:rPr lang="en-US" altLang="en-US" sz="2400" dirty="0"/>
              <a:t>α)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E.g. </a:t>
            </a:r>
            <a:r>
              <a:rPr lang="en-US" altLang="en-US" sz="2000" i="1" dirty="0"/>
              <a:t>KB </a:t>
            </a:r>
            <a:r>
              <a:rPr lang="en-US" altLang="en-US" sz="2000" dirty="0"/>
              <a:t>= Giants won and Reds won</a:t>
            </a:r>
            <a:br>
              <a:rPr lang="en-US" altLang="en-US" sz="2000" dirty="0"/>
            </a:br>
            <a:r>
              <a:rPr lang="en-US" altLang="en-US" sz="2000" dirty="0"/>
              <a:t>          α = Giants won</a:t>
            </a:r>
          </a:p>
        </p:txBody>
      </p:sp>
      <p:pic>
        <p:nvPicPr>
          <p:cNvPr id="17412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8187"/>
            <a:ext cx="35814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Entailment in the wumpus world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Situation after detecting nothing in [1,1], moving right, breeze in [2,1]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Consider possible models for </a:t>
            </a:r>
            <a:r>
              <a:rPr lang="en-US" altLang="en-US" sz="2400" i="1"/>
              <a:t>KB</a:t>
            </a:r>
            <a:r>
              <a:rPr lang="en-US" altLang="en-US" sz="2400"/>
              <a:t> assuming only pits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3 Boolean choices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8 possible models</a:t>
            </a:r>
            <a:r>
              <a:rPr lang="en-US" altLang="en-US" sz="2800"/>
              <a:t>
</a:t>
            </a:r>
          </a:p>
        </p:txBody>
      </p:sp>
      <p:pic>
        <p:nvPicPr>
          <p:cNvPr id="184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19459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600200"/>
            <a:ext cx="4926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076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8025"/>
            <a:ext cx="438785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7610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i="1"/>
              <a:t>KB </a:t>
            </a:r>
            <a:r>
              <a:rPr lang="en-US" altLang="en-US" sz="2800"/>
              <a:t>= wumpus-world rules + observations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20484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458200" cy="109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  <a:r>
              <a:rPr lang="en-US" altLang="en-US" sz="2400"/>
              <a:t> = "[1,2] is safe", </a:t>
            </a:r>
            <a:r>
              <a:rPr lang="en-US" altLang="en-US" sz="2400" i="1"/>
              <a:t>KB</a:t>
            </a:r>
            <a:r>
              <a:rPr lang="en-US" altLang="en-US" sz="2400"/>
              <a:t> ╞ α</a:t>
            </a:r>
            <a:r>
              <a:rPr lang="en-US" altLang="en-US" sz="2400" baseline="-25000"/>
              <a:t>1</a:t>
            </a:r>
            <a:r>
              <a:rPr lang="en-US" altLang="en-US" sz="2400"/>
              <a:t>, proved by </a:t>
            </a:r>
            <a:r>
              <a:rPr lang="en-US" altLang="en-US" sz="2400">
                <a:solidFill>
                  <a:schemeClr val="accent2"/>
                </a:solidFill>
              </a:rPr>
              <a:t>model checking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2</a:t>
            </a:r>
            <a:r>
              <a:rPr lang="en-US" altLang="en-US" sz="2400"/>
              <a:t> = "[2,2] is safe", </a:t>
            </a:r>
            <a:r>
              <a:rPr lang="en-US" altLang="en-US" sz="2400" i="1"/>
              <a:t>KB </a:t>
            </a:r>
            <a:r>
              <a:rPr lang="en-US" altLang="en-US" sz="2400"/>
              <a:t>╞ α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pic>
        <p:nvPicPr>
          <p:cNvPr id="22532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49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028CD78-36F4-4D6E-9900-1CD80B7445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1845" y="6019800"/>
            <a:ext cx="22860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= sentence α can be derived from </a:t>
            </a:r>
            <a:r>
              <a:rPr lang="en-US" altLang="en-US" sz="2400" i="1"/>
              <a:t>KB </a:t>
            </a:r>
            <a:r>
              <a:rPr lang="en-US" altLang="en-US" sz="2400"/>
              <a:t>by procedure </a:t>
            </a:r>
            <a:r>
              <a:rPr lang="en-US" altLang="en-US" sz="2400" i="1"/>
              <a:t>i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Soundness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sound if whenever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α, it is also true that </a:t>
            </a:r>
            <a:r>
              <a:rPr lang="en-US" altLang="en-US" sz="2400" i="1"/>
              <a:t>KB</a:t>
            </a:r>
            <a:r>
              <a:rPr lang="en-US" altLang="en-US" sz="2400"/>
              <a:t>╞ α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Completeness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complete if whenever </a:t>
            </a:r>
            <a:r>
              <a:rPr lang="en-US" altLang="en-US" sz="2400" i="1"/>
              <a:t>KB</a:t>
            </a:r>
            <a:r>
              <a:rPr lang="en-US" altLang="en-US" sz="2400"/>
              <a:t>╞ α, it is also true that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Preview: we will define a logic (first-order logic) which is expressive enough to say almost anything of interest, and for which there exists a sound and complete inference procedure.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That is, the procedure will answer any question whose answer follows from what is known by the </a:t>
            </a:r>
            <a:r>
              <a:rPr lang="en-US" altLang="en-US" sz="2400" i="1"/>
              <a:t>KB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Propositional logic is the simplest logic –  illustrates basic ideas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proposition symbols P</a:t>
            </a:r>
            <a:r>
              <a:rPr lang="en-US" altLang="en-US" sz="2400" baseline="-25000"/>
              <a:t>1</a:t>
            </a:r>
            <a:r>
              <a:rPr lang="en-US" altLang="en-US" sz="2400"/>
              <a:t>, P</a:t>
            </a:r>
            <a:r>
              <a:rPr lang="en-US" altLang="en-US" sz="2400" baseline="-25000"/>
              <a:t>2</a:t>
            </a:r>
            <a:r>
              <a:rPr lang="en-US" altLang="en-US" sz="2400"/>
              <a:t> etc are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 is a sentence, </a:t>
            </a:r>
            <a:r>
              <a:rPr lang="en-US" altLang="en-US" sz="2000">
                <a:sym typeface="Symbol" panose="05050102010706020507" pitchFamily="18" charset="2"/>
              </a:rPr>
              <a:t></a:t>
            </a:r>
            <a:r>
              <a:rPr lang="en-US" altLang="en-US" sz="2000"/>
              <a:t>S is a sentence (</a:t>
            </a:r>
            <a:r>
              <a:rPr lang="en-US" altLang="en-US" sz="2000">
                <a:solidFill>
                  <a:schemeClr val="accent2"/>
                </a:solidFill>
              </a:rPr>
              <a:t>negation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conjunction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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disjunction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implication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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biconditional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Semantics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Each model specifies true/false for each proposition symbol
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E.g. 	P</a:t>
            </a:r>
            <a:r>
              <a:rPr lang="en-US" altLang="en-US" sz="1600" baseline="-25000"/>
              <a:t>1,2</a:t>
            </a:r>
            <a:r>
              <a:rPr lang="en-US" altLang="en-US" sz="1600"/>
              <a:t> 	P</a:t>
            </a:r>
            <a:r>
              <a:rPr lang="en-US" altLang="en-US" sz="1600" baseline="-25000"/>
              <a:t>2,2</a:t>
            </a:r>
            <a:r>
              <a:rPr lang="en-US" altLang="en-US" sz="1600"/>
              <a:t> 	P</a:t>
            </a:r>
            <a:r>
              <a:rPr lang="en-US" altLang="en-US" sz="1600" baseline="-25000"/>
              <a:t>3,1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		false	true	false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With these symbols, 8 possible models, can be enumerated automatically.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Rules for evaluating truth with respect to a model </a:t>
            </a:r>
            <a:r>
              <a:rPr lang="en-US" altLang="en-US" sz="1800" i="1"/>
              <a:t>m</a:t>
            </a:r>
            <a:r>
              <a:rPr lang="en-US" altLang="en-US" sz="1800"/>
              <a:t>: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</a:t>
            </a:r>
            <a:r>
              <a:rPr lang="en-US" altLang="en-US" sz="1800"/>
              <a:t>S	is true iff 	S is false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 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is true      </a:t>
            </a:r>
            <a:r>
              <a:rPr lang="en-US" altLang="en-US" sz="1800">
                <a:solidFill>
                  <a:schemeClr val="accent2"/>
                </a:solidFill>
              </a:rPr>
              <a:t>or</a:t>
            </a:r>
            <a:r>
              <a:rPr lang="en-US" altLang="en-US" sz="1800"/>
              <a:t> 	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	is true iff		S</a:t>
            </a:r>
            <a:r>
              <a:rPr lang="en-US" altLang="en-US" sz="1800" baseline="-25000"/>
              <a:t>1</a:t>
            </a:r>
            <a:r>
              <a:rPr lang="en-US" altLang="en-US" sz="1800"/>
              <a:t> is false    </a:t>
            </a:r>
            <a:r>
              <a:rPr lang="en-US" altLang="en-US" sz="1800">
                <a:solidFill>
                  <a:schemeClr val="accent2"/>
                </a:solidFill>
              </a:rPr>
              <a:t>or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 i.e., 	is false iff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	</a:t>
            </a:r>
            <a:r>
              <a:rPr lang="en-US" altLang="en-US" sz="1800"/>
              <a:t>S</a:t>
            </a:r>
            <a:r>
              <a:rPr lang="en-US" altLang="en-US" sz="1800" baseline="-25000"/>
              <a:t>2 </a:t>
            </a:r>
            <a:r>
              <a:rPr lang="en-US" altLang="en-US" sz="1800"/>
              <a:t>is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</a:t>
            </a:r>
            <a:r>
              <a:rPr lang="en-US" altLang="en-US" sz="1800"/>
              <a:t> S</a:t>
            </a:r>
            <a:r>
              <a:rPr lang="en-US" altLang="en-US" sz="1800" baseline="-25000"/>
              <a:t>2	</a:t>
            </a:r>
            <a:r>
              <a:rPr lang="en-US" altLang="en-US" sz="1800"/>
              <a:t>is true iff		S</a:t>
            </a:r>
            <a:r>
              <a:rPr lang="en-US" altLang="en-US" sz="1800" baseline="-25000"/>
              <a:t>1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  </a:t>
            </a:r>
            <a:r>
              <a:rPr lang="en-US" altLang="en-US" sz="1800">
                <a:solidFill>
                  <a:schemeClr val="accent2"/>
                </a:solidFill>
              </a:rPr>
              <a:t>and  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is true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Simple recursive process evaluates an arbitrary sentence, e.g.,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1,2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(P</a:t>
            </a:r>
            <a:r>
              <a:rPr lang="en-US" altLang="en-US" sz="1800" baseline="-25000"/>
              <a:t>2,2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baseline="-25000"/>
              <a:t> </a:t>
            </a:r>
            <a:r>
              <a:rPr lang="en-US" altLang="en-US" sz="1800"/>
              <a:t>P</a:t>
            </a:r>
            <a:r>
              <a:rPr lang="en-US" altLang="en-US" sz="1800" baseline="-25000"/>
              <a:t>3,1</a:t>
            </a:r>
            <a:r>
              <a:rPr lang="en-US" altLang="en-US" sz="1800"/>
              <a:t>) =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 i="1"/>
              <a:t> </a:t>
            </a:r>
            <a:r>
              <a:rPr lang="en-US" altLang="en-US" sz="1800"/>
              <a:t>(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i="1"/>
              <a:t> false</a:t>
            </a:r>
            <a:r>
              <a:rPr lang="en-US" altLang="en-US" sz="1800"/>
              <a:t>) = 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</a:t>
            </a:r>
            <a:r>
              <a:rPr lang="en-US" altLang="en-US" sz="1800" i="1"/>
              <a:t>true </a:t>
            </a:r>
            <a:r>
              <a:rPr lang="en-US" altLang="en-US" sz="1800"/>
              <a:t>= </a:t>
            </a:r>
            <a:r>
              <a:rPr lang="en-US" altLang="en-US" sz="1800" i="1"/>
              <a:t>true</a:t>
            </a:r>
            <a:r>
              <a:rPr lang="en-US" altLang="en-US" sz="1800"/>
              <a:t>
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connectives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 sentences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P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pit in [i, j].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B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breeze in [i, j].
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 P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B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</a:t>
            </a:r>
            <a:r>
              <a:rPr lang="en-US" altLang="en-US" sz="2400"/>
              <a:t>
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"Pits cause breezes in adjacent squares"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1,1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 baseline="-25000"/>
              <a:t> 	</a:t>
            </a:r>
            <a:r>
              <a:rPr lang="en-US" altLang="en-US" sz="2400"/>
              <a:t>(P</a:t>
            </a:r>
            <a:r>
              <a:rPr lang="en-US" altLang="en-US" sz="2400" baseline="-25000"/>
              <a:t>1,2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2,1</a:t>
            </a:r>
            <a:r>
              <a:rPr lang="en-US" altLang="en-US" sz="240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/>
              <a:t>	(P</a:t>
            </a:r>
            <a:r>
              <a:rPr lang="en-US" altLang="en-US" sz="2400" baseline="-25000"/>
              <a:t>1,1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2,2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3,1</a:t>
            </a:r>
            <a:r>
              <a:rPr lang="en-US" altLang="en-US" sz="2400"/>
              <a:t>)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inference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762000" y="1371600"/>
            <a:ext cx="75438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by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Depth-first enumeration of all models is sound and complete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</a:t>
            </a:r>
            <a:r>
              <a:rPr lang="en-US" altLang="en-US" sz="2000" i="1"/>
              <a:t>n</a:t>
            </a:r>
            <a:r>
              <a:rPr lang="en-US" altLang="en-US" sz="2000"/>
              <a:t> symbols, time complexity is </a:t>
            </a:r>
            <a:r>
              <a:rPr lang="en-US" altLang="en-US" sz="2000" i="1"/>
              <a:t>O(2</a:t>
            </a:r>
            <a:r>
              <a:rPr lang="en-US" altLang="en-US" sz="2000" i="1" baseline="30000"/>
              <a:t>n</a:t>
            </a:r>
            <a:r>
              <a:rPr lang="en-US" altLang="en-US" sz="2000" i="1"/>
              <a:t>)</a:t>
            </a:r>
            <a:r>
              <a:rPr lang="en-US" altLang="en-US" sz="2000"/>
              <a:t>, space complexity is </a:t>
            </a:r>
            <a:r>
              <a:rPr lang="en-US" altLang="en-US" sz="2000" i="1"/>
              <a:t>O(n)</a:t>
            </a:r>
            <a:endParaRPr lang="en-US" altLang="en-US" sz="20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143000" y="2209800"/>
            <a:ext cx="6629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PEAS description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 eaLnBrk="1" hangingPunct="1"/>
            <a:r>
              <a:rPr lang="en-US" altLang="en-US" sz="1800" dirty="0"/>
              <a:t>gold +1000, death -1000</a:t>
            </a:r>
          </a:p>
          <a:p>
            <a:pPr lvl="1" eaLnBrk="1" hangingPunct="1"/>
            <a:r>
              <a:rPr lang="en-US" altLang="en-US" sz="1800" dirty="0"/>
              <a:t>-1 per step, -10 for using the arrow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Environment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/>
              <a:t>Squares adjacent to wumpus are smelly</a:t>
            </a:r>
          </a:p>
          <a:p>
            <a:pPr lvl="1" eaLnBrk="1" hangingPunct="1"/>
            <a:r>
              <a:rPr lang="en-US" altLang="en-US" sz="1800" dirty="0"/>
              <a:t>Squares adjacent to pit are breezy</a:t>
            </a:r>
          </a:p>
          <a:p>
            <a:pPr lvl="1" eaLnBrk="1" hangingPunct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square</a:t>
            </a:r>
          </a:p>
          <a:p>
            <a:pPr lvl="1" eaLnBrk="1" hangingPunct="1"/>
            <a:r>
              <a:rPr lang="en-US" altLang="en-US" sz="1800" dirty="0"/>
              <a:t>Shooting kills wumpus if you are facing it</a:t>
            </a:r>
          </a:p>
          <a:p>
            <a:pPr lvl="1" eaLnBrk="1" hangingPunct="1"/>
            <a:r>
              <a:rPr lang="en-US" altLang="en-US" sz="1800" dirty="0"/>
              <a:t>Shooting uses up the only arrow</a:t>
            </a:r>
          </a:p>
          <a:p>
            <a:pPr lvl="1" eaLnBrk="1" hangingPunct="1"/>
            <a:r>
              <a:rPr lang="en-US" altLang="en-US" sz="1800" dirty="0"/>
              <a:t>Grabbing picks up gold if in same square</a:t>
            </a:r>
          </a:p>
          <a:p>
            <a:pPr lvl="1" eaLnBrk="1" hangingPunct="1"/>
            <a:r>
              <a:rPr lang="en-US" altLang="en-US" sz="1800" dirty="0"/>
              <a:t>Releasing drops the gold in same square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Scream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Shoot</a:t>
            </a:r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equivalence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equivalent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true in same models: α </a:t>
            </a:r>
            <a:r>
              <a:rPr lang="en-US" altLang="en-US" sz="2400" dirty="0">
                <a:cs typeface="Arial" panose="020B0604020202020204" pitchFamily="34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╞ α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5146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Validity and satisfiability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valid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models,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,	A </a:t>
            </a:r>
            <a:r>
              <a:rPr lang="en-US" altLang="en-US" sz="2000" dirty="0">
                <a:sym typeface="Symbol" panose="05050102010706020507" pitchFamily="18" charset="2"/>
              </a:rPr>
              <a:t></a:t>
            </a:r>
            <a:r>
              <a:rPr lang="en-US" altLang="en-US" sz="2000" dirty="0"/>
              <a:t>A, 	A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A, 	(A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(A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B))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Validity is connected to inference via the </a:t>
            </a:r>
            <a:r>
              <a:rPr lang="en-US" altLang="en-US" sz="24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α) is valid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
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some</a:t>
            </a:r>
            <a:r>
              <a:rPr lang="en-US" altLang="en-US" sz="2400" dirty="0"/>
              <a:t> model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B, 	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unsatisfiable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no</a:t>
            </a:r>
            <a:r>
              <a:rPr lang="en-US" altLang="en-US" sz="2400" dirty="0"/>
              <a:t> models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Satisfiability is connected to inference via the following: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α) is unsatisfiable
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methods divide into (roughly) two kinds: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Application of inference rules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Legitimate (sound) generation of new sentences from 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Proof</a:t>
            </a:r>
            <a:r>
              <a:rPr lang="en-US" altLang="en-US" sz="1800" dirty="0"/>
              <a:t> = a sequence of inference rule applications</a:t>
            </a:r>
            <a:br>
              <a:rPr lang="en-US" altLang="en-US" sz="1800" dirty="0"/>
            </a:br>
            <a:r>
              <a:rPr lang="en-US" altLang="en-US" sz="1800" dirty="0"/>
              <a:t>	Can use inference rules as operators in a standard search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Typically require transformation of sentences into a </a:t>
            </a:r>
            <a:r>
              <a:rPr lang="en-US" altLang="en-US" sz="1800" dirty="0">
                <a:solidFill>
                  <a:schemeClr val="accent2"/>
                </a:solidFill>
              </a:rPr>
              <a:t>normal form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Model checking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truth table enumeration (always exponential in </a:t>
            </a:r>
            <a:r>
              <a:rPr lang="en-US" altLang="en-US" sz="1800" i="1" dirty="0"/>
              <a:t>n</a:t>
            </a:r>
            <a:r>
              <a:rPr lang="en-US" altLang="en-US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improved backtracking, e.g., Davis--Putnam-</a:t>
            </a:r>
            <a:r>
              <a:rPr lang="en-US" altLang="en-US" sz="1800" dirty="0" err="1"/>
              <a:t>Logemann</a:t>
            </a:r>
            <a:r>
              <a:rPr lang="en-US" altLang="en-US" sz="1800" dirty="0"/>
              <a:t>-Loveland (DPLL)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heuristic search in model space (sound but incomplete)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e.g., min-conflicts-like hill-climbing algorithms
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E59E1B31-44B8-4D46-8CF3-C712BC1E5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/>
              <a:t> (CNF)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  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disjunctions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literals	</a:t>
            </a:r>
            <a:endParaRPr lang="en-US" altLang="en-US" sz="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    </a:t>
            </a:r>
            <a:r>
              <a:rPr lang="en-US" altLang="en-US" sz="1800" dirty="0"/>
              <a:t>E.g., (A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B)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C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D)
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Resolution</a:t>
            </a:r>
            <a:r>
              <a:rPr lang="en-US" altLang="en-US" sz="2000" dirty="0"/>
              <a:t> inference rule (for CNF):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, 		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i+1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...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where </a:t>
            </a:r>
            <a:r>
              <a:rPr lang="en-US" altLang="en-US" dirty="0">
                <a:latin typeface="Monotype Corsiva" panose="03010101010201010101" pitchFamily="66" charset="0"/>
              </a:rPr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 and </a:t>
            </a:r>
            <a:r>
              <a:rPr lang="en-US" altLang="en-US" dirty="0" err="1">
                <a:latin typeface="Monotype Corsiva" panose="03010101010201010101" pitchFamily="66" charset="0"/>
              </a:rPr>
              <a:t>m</a:t>
            </a:r>
            <a:r>
              <a:rPr lang="en-US" altLang="en-US" baseline="-25000" dirty="0" err="1"/>
              <a:t>j</a:t>
            </a:r>
            <a:r>
              <a:rPr lang="en-US" altLang="en-US" dirty="0"/>
              <a:t> are complementary literals, E.g.,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i="1" dirty="0"/>
              <a:t>  P</a:t>
            </a:r>
            <a:r>
              <a:rPr lang="en-US" altLang="en-US" baseline="-25000" dirty="0"/>
              <a:t>1,3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, 	  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
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     	 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
</a:t>
            </a: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Resolution is sound and complete </a:t>
            </a:r>
            <a:br>
              <a:rPr lang="en-US" altLang="en-US" sz="2000" dirty="0"/>
            </a:br>
            <a:r>
              <a:rPr lang="en-US" altLang="en-US" sz="2000" dirty="0"/>
              <a:t>for propositional logic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pic>
        <p:nvPicPr>
          <p:cNvPr id="3379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10125"/>
            <a:ext cx="1889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355725" y="3733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2192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Soundness of resolution inference rule: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				       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</a:t>
            </a:r>
            <a:r>
              <a:rPr lang="en-US" altLang="en-US" sz="2400">
                <a:sym typeface="Symbol" panose="05050102010706020507" pitchFamily="18" charset="2"/>
              </a:rPr>
              <a:t> 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72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CNF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B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400" dirty="0">
                <a:solidFill>
                  <a:schemeClr val="accent2"/>
                </a:solidFill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400" dirty="0">
                <a:solidFill>
                  <a:schemeClr val="accent2"/>
                </a:solidFill>
              </a:rPr>
              <a:t> (P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400" dirty="0">
                <a:solidFill>
                  <a:schemeClr val="accent2"/>
                </a:solidFill>
              </a:rPr>
              <a:t> 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
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Eliminate </a:t>
            </a:r>
            <a:r>
              <a:rPr lang="en-US" altLang="en-US" sz="2400" dirty="0">
                <a:sym typeface="Symbol" panose="05050102010706020507" pitchFamily="18" charset="2"/>
              </a:rPr>
              <a:t>,</a:t>
            </a:r>
            <a:r>
              <a:rPr lang="en-US" altLang="en-US" sz="2400" dirty="0"/>
              <a:t> replacing α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β with (α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(β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α).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2. Eliminate </a:t>
            </a:r>
            <a:r>
              <a:rPr lang="en-US" altLang="en-US" sz="2400" dirty="0">
                <a:sym typeface="Symbol" panose="05050102010706020507" pitchFamily="18" charset="2"/>
              </a:rPr>
              <a:t>, r</a:t>
            </a:r>
            <a:r>
              <a:rPr lang="en-US" altLang="en-US" sz="2400" dirty="0"/>
              <a:t>eplacing 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 with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α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β.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
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3. Move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inwards using de Morgan's rules and double-negation: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4. Apply distributivity law (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over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) and flatten: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Proof by contradiction, i.e., show </a:t>
            </a:r>
            <a:r>
              <a:rPr lang="en-US" altLang="en-US" sz="2400" i="1"/>
              <a:t>KB</a:t>
            </a:r>
            <a:r>
              <a:rPr lang="en-US" altLang="en-US" sz="2400">
                <a:sym typeface="Symbol" panose="05050102010706020507" pitchFamily="18" charset="2"/>
              </a:rPr>
              <a:t></a:t>
            </a:r>
            <a:r>
              <a:rPr lang="en-US" altLang="en-US" sz="2400"/>
              <a:t>α unsatisfiable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/>
              <a:t>KB</a:t>
            </a:r>
            <a:r>
              <a:rPr lang="en-US" altLang="en-US" sz="2800"/>
              <a:t> = (B</a:t>
            </a:r>
            <a:r>
              <a:rPr lang="en-US" altLang="en-US" sz="2800" baseline="-25000"/>
              <a:t>1,1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</a:t>
            </a:r>
            <a:r>
              <a:rPr lang="en-US" altLang="en-US" sz="2800"/>
              <a:t> (P</a:t>
            </a:r>
            <a:r>
              <a:rPr lang="en-US" altLang="en-US" sz="2800" baseline="-25000"/>
              <a:t>1,2</a:t>
            </a:r>
            <a:r>
              <a:rPr lang="en-US" altLang="en-US" sz="2800">
                <a:sym typeface="Symbol" panose="05050102010706020507" pitchFamily="18" charset="2"/>
              </a:rPr>
              <a:t></a:t>
            </a:r>
            <a:r>
              <a:rPr lang="en-US" altLang="en-US" sz="2800"/>
              <a:t> P</a:t>
            </a:r>
            <a:r>
              <a:rPr lang="en-US" altLang="en-US" sz="2800" baseline="-25000"/>
              <a:t>2,1</a:t>
            </a:r>
            <a:r>
              <a:rPr lang="en-US" altLang="en-US" sz="2800"/>
              <a:t>)) </a:t>
            </a:r>
            <a:r>
              <a:rPr lang="en-US" altLang="en-US" sz="2800">
                <a:sym typeface="Symbol" panose="05050102010706020507" pitchFamily="18" charset="2"/>
              </a:rPr>
              <a:t></a:t>
            </a:r>
            <a:r>
              <a:rPr lang="en-US" altLang="en-US" sz="2800"/>
              <a:t> B</a:t>
            </a:r>
            <a:r>
              <a:rPr lang="en-US" altLang="en-US" sz="2800" baseline="-25000"/>
              <a:t>1,1           </a:t>
            </a:r>
            <a:r>
              <a:rPr lang="en-US" altLang="en-US" sz="2800"/>
              <a:t>α =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</a:t>
            </a:r>
            <a:r>
              <a:rPr lang="en-US" altLang="en-US" sz="2800" baseline="-25000"/>
              <a:t>1,2</a:t>
            </a:r>
            <a:endParaRPr lang="en-US" altLang="en-US" sz="2800"/>
          </a:p>
        </p:txBody>
      </p:sp>
      <p:pic>
        <p:nvPicPr>
          <p:cNvPr id="37892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2743200"/>
            <a:ext cx="62484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6475" y="266700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KB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0" y="2754313"/>
            <a:ext cx="6858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32763" y="2427288"/>
            <a:ext cx="45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rgbClr val="C00000"/>
                </a:solidFill>
              </a:rPr>
              <a:t>¬</a:t>
            </a:r>
            <a:r>
              <a:rPr lang="el-GR" altLang="en-US" b="0">
                <a:solidFill>
                  <a:srgbClr val="C00000"/>
                </a:solidFill>
              </a:rPr>
              <a:t>α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Example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If the unicorn is mythical, then it is immortal, but if it is not mythical, then it is a mortal mammal. If the unicorn is either immortal or a mammal, then it is horned. The unicorn is magical if it is horned. </a:t>
            </a:r>
          </a:p>
          <a:p>
            <a:pPr marL="0" indent="0">
              <a:buFontTx/>
              <a:buNone/>
            </a:pPr>
            <a:endParaRPr lang="en-US" altLang="en-US" sz="2800"/>
          </a:p>
          <a:p>
            <a:pPr marL="0" indent="0">
              <a:buFontTx/>
              <a:buNone/>
            </a:pPr>
            <a:r>
              <a:rPr lang="en-US" altLang="en-US" sz="2800"/>
              <a:t>Prove that the unicorn is both magical and horned. 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1800"/>
              <a:t>(Adapted from Barwise and Etchemendy, 1993.)</a:t>
            </a: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and backward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Horn Form</a:t>
            </a:r>
            <a:r>
              <a:rPr lang="en-US" altLang="en-US" sz="2000"/>
              <a:t> (restricted)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KB = </a:t>
            </a:r>
            <a:r>
              <a:rPr lang="en-US" altLang="en-US" sz="1800">
                <a:solidFill>
                  <a:srgbClr val="FF0000"/>
                </a:solidFill>
              </a:rPr>
              <a:t>conjunction</a:t>
            </a:r>
            <a:r>
              <a:rPr lang="en-US" altLang="en-US" sz="1800"/>
              <a:t> of </a:t>
            </a:r>
            <a:r>
              <a:rPr lang="en-US" altLang="en-US" sz="1800">
                <a:solidFill>
                  <a:srgbClr val="FF0000"/>
                </a:solidFill>
              </a:rPr>
              <a:t>Horn clauses</a:t>
            </a:r>
            <a:r>
              <a:rPr lang="en-US" altLang="en-US" sz="1800"/>
              <a:t>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Horn clause = Clause with </a:t>
            </a:r>
            <a:r>
              <a:rPr lang="en-US" altLang="en-US" sz="1800">
                <a:solidFill>
                  <a:schemeClr val="accent2"/>
                </a:solidFill>
              </a:rPr>
              <a:t>at most one positive</a:t>
            </a:r>
            <a:r>
              <a:rPr lang="en-US" altLang="en-US" sz="1800"/>
              <a:t> literal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proposition symbol; 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(conjunction of symbols) </a:t>
            </a:r>
            <a:r>
              <a:rPr lang="en-US" altLang="en-US" sz="1600">
                <a:sym typeface="Symbol" panose="05050102010706020507" pitchFamily="18" charset="2"/>
              </a:rPr>
              <a:t> </a:t>
            </a:r>
            <a:r>
              <a:rPr lang="en-US" altLang="en-US" sz="1600"/>
              <a:t>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E.g., 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(B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A)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D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B)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Modus Ponens</a:t>
            </a:r>
            <a:r>
              <a:rPr lang="en-US" altLang="en-US" sz="2000"/>
              <a:t> (for Horn Form): complete for Horn KBs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α</a:t>
            </a:r>
            <a:r>
              <a:rPr lang="en-US" altLang="en-US" sz="2000" baseline="-25000"/>
              <a:t>1</a:t>
            </a:r>
            <a:r>
              <a:rPr lang="en-US" altLang="en-US" sz="2000"/>
              <a:t>, … ,α</a:t>
            </a:r>
            <a:r>
              <a:rPr lang="en-US" altLang="en-US" sz="2000" baseline="-25000"/>
              <a:t>n</a:t>
            </a:r>
            <a:r>
              <a:rPr lang="en-US" altLang="en-US" sz="2000"/>
              <a:t>,		α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…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α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anose="020B0604020202020204" pitchFamily="34" charset="0"/>
              </a:rPr>
              <a:t>β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be used with </a:t>
            </a:r>
            <a:r>
              <a:rPr lang="en-US" altLang="en-US" sz="2000">
                <a:solidFill>
                  <a:schemeClr val="accent2"/>
                </a:solidFill>
              </a:rPr>
              <a:t>forward chaining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backward chaining</a:t>
            </a:r>
            <a:r>
              <a:rPr lang="en-US" altLang="en-US" sz="20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These algorithms are very natural and run in </a:t>
            </a:r>
            <a:r>
              <a:rPr lang="en-US" altLang="en-US" sz="2000">
                <a:solidFill>
                  <a:srgbClr val="FF0000"/>
                </a:solidFill>
              </a:rPr>
              <a:t>linear</a:t>
            </a:r>
            <a:r>
              <a:rPr lang="en-US" altLang="en-US" sz="2000"/>
              <a:t> time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905000" y="4495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altLang="en-US" sz="2000" u="sng" dirty="0">
                <a:solidFill>
                  <a:srgbClr val="CC0099"/>
                </a:solidFill>
              </a:rPr>
              <a:t>Partially</a:t>
            </a:r>
            <a:r>
              <a:rPr lang="en-US" altLang="en-US" sz="2000" u="sng" dirty="0"/>
              <a:t> </a:t>
            </a:r>
            <a:r>
              <a:rPr lang="en-US" altLang="en-US" sz="2000" u="sng" dirty="0">
                <a:solidFill>
                  <a:srgbClr val="CC0099"/>
                </a:solidFill>
              </a:rPr>
              <a:t>Observable:</a:t>
            </a:r>
            <a:r>
              <a:rPr lang="en-US" altLang="en-US" sz="2000" dirty="0"/>
              <a:t> only </a:t>
            </a:r>
            <a:r>
              <a:rPr lang="en-US" altLang="en-US" sz="2000" dirty="0">
                <a:solidFill>
                  <a:schemeClr val="accent2"/>
                </a:solidFill>
              </a:rPr>
              <a:t>local</a:t>
            </a:r>
            <a:r>
              <a:rPr lang="en-US" altLang="en-US" sz="2000" dirty="0"/>
              <a:t> perception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Single-agent</a:t>
            </a:r>
            <a:r>
              <a:rPr lang="en-US" altLang="en-US" sz="2000" dirty="0"/>
              <a:t> Wumpus is essentially a natural feature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000" dirty="0"/>
              <a:t> outcomes exactly specified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Sequential:</a:t>
            </a:r>
            <a:r>
              <a:rPr lang="en-US" altLang="en-US" sz="2000" dirty="0"/>
              <a:t> rewards may come after many actions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Static:</a:t>
            </a:r>
            <a:r>
              <a:rPr lang="en-US" altLang="en-US" sz="2000" dirty="0"/>
              <a:t> Wumpus and Pits do not move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Discrete:</a:t>
            </a:r>
            <a:r>
              <a:rPr lang="en-US" altLang="en-US" sz="2000" dirty="0"/>
              <a:t> One state at a time</a:t>
            </a:r>
          </a:p>
          <a:p>
            <a:endParaRPr lang="en-US" altLang="en-US" sz="2000" dirty="0"/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631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fire any rule whose premises are satisfied in the </a:t>
            </a:r>
            <a:r>
              <a:rPr lang="en-US" altLang="en-US" sz="2400" i="1"/>
              <a:t>KB</a:t>
            </a:r>
            <a:r>
              <a:rPr lang="en-US" altLang="en-US" sz="2400"/>
              <a:t>,</a:t>
            </a:r>
          </a:p>
          <a:p>
            <a:pPr lvl="1" eaLnBrk="1" hangingPunct="1"/>
            <a:r>
              <a:rPr lang="en-US" altLang="en-US" sz="2000"/>
              <a:t>add its conclusion to the </a:t>
            </a:r>
            <a:r>
              <a:rPr lang="en-US" altLang="en-US" sz="2000" i="1"/>
              <a:t>KB</a:t>
            </a:r>
            <a:r>
              <a:rPr lang="en-US" altLang="en-US" sz="2000"/>
              <a:t>, until query is found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Forward chaining is sound and complete for Horn KB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5123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3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AF6AC61D-8256-489A-9DA8-9904F7A4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FC derives every atomic sentence that is entailed by </a:t>
            </a:r>
            <a:r>
              <a:rPr lang="en-US" altLang="en-US" sz="2400" i="1" dirty="0">
                <a:solidFill>
                  <a:srgbClr val="7030A0"/>
                </a:solidFill>
              </a:rPr>
              <a:t>KB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FC reaches a </a:t>
            </a:r>
            <a:r>
              <a:rPr lang="en-US" altLang="en-US" sz="2000" dirty="0">
                <a:solidFill>
                  <a:srgbClr val="C00000"/>
                </a:solidFill>
              </a:rPr>
              <a:t>fixed point </a:t>
            </a:r>
            <a:r>
              <a:rPr lang="en-US" altLang="en-US" sz="2000" dirty="0"/>
              <a:t>where no new atomic sentences are derived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Consider the final state as a model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, assigning true/false to symbols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Every clause in the original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 is true in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 </a:t>
            </a:r>
            <a:r>
              <a:rPr lang="en-US" altLang="en-US" sz="2000" i="1" dirty="0" err="1"/>
              <a:t>a</a:t>
            </a:r>
            <a:r>
              <a:rPr lang="en-US" altLang="en-US" sz="2000" baseline="-25000" dirty="0" err="1"/>
              <a:t>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Hence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 is a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If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>
                <a:solidFill>
                  <a:srgbClr val="7030A0"/>
                </a:solidFill>
              </a:rPr>
              <a:t>╞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,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 is true in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, including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completeness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Idea</a:t>
            </a:r>
            <a:r>
              <a:rPr lang="en-US" altLang="en-US" sz="2000"/>
              <a:t>: work backwards from the query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:
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to prove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,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check if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is known already, or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prove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 all premises of some rule concluding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endParaRPr lang="en-US" altLang="en-US" sz="200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loops</a:t>
            </a:r>
            <a:r>
              <a:rPr lang="en-US" altLang="en-US" sz="2000"/>
              <a:t>: check if new subgoal is already on the goal stack
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repeated work</a:t>
            </a:r>
            <a:r>
              <a:rPr lang="en-US" altLang="en-US" sz="2000"/>
              <a:t>: check if new subgoal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been proved true, or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failed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325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4275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5299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6323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7347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8371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9395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0419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6147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1443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2467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vs. backward chaining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FC is </a:t>
            </a:r>
            <a:r>
              <a:rPr lang="en-US" altLang="en-US" sz="2400">
                <a:solidFill>
                  <a:schemeClr val="accent2"/>
                </a:solidFill>
              </a:rPr>
              <a:t>data-driven</a:t>
            </a:r>
            <a:r>
              <a:rPr lang="en-US" altLang="en-US" sz="2400"/>
              <a:t>, automatic, unconscious processing,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object recognition, routine decisions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May do lots of work that is irrelevant to the goal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BC is </a:t>
            </a:r>
            <a:r>
              <a:rPr lang="en-US" altLang="en-US" sz="2400">
                <a:solidFill>
                  <a:schemeClr val="accent2"/>
                </a:solidFill>
              </a:rPr>
              <a:t>goal-driven</a:t>
            </a:r>
            <a:r>
              <a:rPr lang="en-US" altLang="en-US" sz="2400"/>
              <a:t>, appropriate for problem-solving,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Where are my keys? How do I get into a PhD program?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Complexity of BC can be </a:t>
            </a:r>
            <a:r>
              <a:rPr lang="en-US" altLang="en-US" sz="2400">
                <a:solidFill>
                  <a:srgbClr val="FF0000"/>
                </a:solidFill>
              </a:rPr>
              <a:t>much less </a:t>
            </a:r>
            <a:r>
              <a:rPr lang="en-US" altLang="en-US" sz="2400"/>
              <a:t>than linear in size of KB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Logical agents apply </a:t>
            </a:r>
            <a:r>
              <a:rPr lang="en-US" altLang="en-US" sz="2000" dirty="0">
                <a:solidFill>
                  <a:schemeClr val="accent2"/>
                </a:solidFill>
              </a:rPr>
              <a:t>inference</a:t>
            </a:r>
            <a:r>
              <a:rPr lang="en-US" altLang="en-US" sz="2000" dirty="0"/>
              <a:t> to a </a:t>
            </a:r>
            <a:r>
              <a:rPr lang="en-US" altLang="en-US" sz="2000" dirty="0">
                <a:solidFill>
                  <a:schemeClr val="accent2"/>
                </a:solidFill>
              </a:rPr>
              <a:t>knowledge base</a:t>
            </a:r>
            <a:r>
              <a:rPr lang="en-US" altLang="en-US" sz="2000" dirty="0"/>
              <a:t> to derive new information and make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Basic concepts of logic: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syntax</a:t>
            </a:r>
            <a:r>
              <a:rPr lang="en-US" altLang="en-US" sz="1800" dirty="0"/>
              <a:t>: formal structure of </a:t>
            </a:r>
            <a:r>
              <a:rPr lang="en-US" altLang="en-US" sz="1800" dirty="0">
                <a:solidFill>
                  <a:schemeClr val="accent2"/>
                </a:solidFill>
              </a:rPr>
              <a:t>sentences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semantics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chemeClr val="accent2"/>
                </a:solidFill>
              </a:rPr>
              <a:t>truth</a:t>
            </a:r>
            <a:r>
              <a:rPr lang="en-US" altLang="en-US" sz="1800" dirty="0"/>
              <a:t> of sentences </a:t>
            </a:r>
            <a:r>
              <a:rPr lang="en-US" altLang="en-US" sz="1800" dirty="0" err="1"/>
              <a:t>wrt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models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entailment</a:t>
            </a:r>
            <a:r>
              <a:rPr lang="en-US" altLang="en-US" sz="1800" dirty="0"/>
              <a:t>: necessary truth of one sentence given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inference</a:t>
            </a:r>
            <a:r>
              <a:rPr lang="en-US" altLang="en-US" sz="1800" dirty="0"/>
              <a:t>: deriving sentences from other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soundness</a:t>
            </a:r>
            <a:r>
              <a:rPr lang="en-US" altLang="en-US" sz="1800" dirty="0"/>
              <a:t>: derivations produce only entailed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completeness</a:t>
            </a:r>
            <a:r>
              <a:rPr lang="en-US" altLang="en-US" sz="1800" dirty="0"/>
              <a:t>: derivations can produce all entailed sentences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Wumpus world requires the ability to represent partial and negated information, reason by cases,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Resolution is complete for propositional logic. Forward, backward chaining are linear-time, complete for Horn clauses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Propositional logic lacks expressive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71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81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92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1442</Words>
  <Application>Microsoft Office PowerPoint</Application>
  <PresentationFormat>On-screen Show (4:3)</PresentationFormat>
  <Paragraphs>318</Paragraphs>
  <Slides>63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    CSE 604  Introduction to Artificial Intelligence</vt:lpstr>
      <vt:lpstr>Wumpus world</vt:lpstr>
      <vt:lpstr>Wumpus World PEAS description</vt:lpstr>
      <vt:lpstr>Wumpus World Environment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Knowledge bases</vt:lpstr>
      <vt:lpstr>A simple knowledge-based agent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Resolution</vt:lpstr>
      <vt:lpstr>Conversion to CNF</vt:lpstr>
      <vt:lpstr>Resolution algorithm</vt:lpstr>
      <vt:lpstr>Resolution example</vt:lpstr>
      <vt:lpstr>In-class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Summary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iit</cp:lastModifiedBy>
  <cp:revision>28</cp:revision>
  <dcterms:created xsi:type="dcterms:W3CDTF">2003-12-17T07:08:22Z</dcterms:created>
  <dcterms:modified xsi:type="dcterms:W3CDTF">2018-07-31T03:57:09Z</dcterms:modified>
</cp:coreProperties>
</file>