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8" r:id="rId3"/>
    <p:sldId id="259" r:id="rId4"/>
    <p:sldId id="260" r:id="rId5"/>
    <p:sldId id="28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88" r:id="rId17"/>
    <p:sldId id="290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EEDD-45E2-43FB-80E5-665ADB53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F4938-364A-43E5-A2C2-587ED2D9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1F95-F065-4A8B-8394-2633C88B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B878-8EEA-492C-87A7-92A36EB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1FA5-C1EE-49A5-BCD7-3E83A51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9D460-754A-4528-9C47-9036F8368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3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3176-EC4D-48D0-8556-F4EA6187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55A86-C40E-44B0-937A-BE5E5EB9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958A-24C0-4883-87A4-8AB10210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F489-9917-4FA2-92D3-12E157E4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E29F-53ED-43AE-95A3-52EBC57A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D3596-9DF6-4094-BFEA-83FDB27B7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16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21D7D-A9FB-44DD-A428-218F45744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96E1-607C-41F1-9C35-36E43AA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9161-60C1-46A0-A21C-621BFBFE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6E32-DCA4-4899-80BB-3F75E28A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65BE9-1E4D-4A34-B5F2-BE11736B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C6C70-4C4E-4F1C-9932-EF1E3C9A6C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83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D92-3FEA-4223-B971-818FF214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4DB8-A83A-424C-8F0D-DA58B55C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E341-0F54-4B20-A0CA-A7167372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BD22-1C54-433B-A62E-D99E2F5A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9EAC-ACC7-487A-A5E0-C0B7F12F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AE321-55BF-4196-A747-457CAF18F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41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A89F-B3D1-4F41-A3F4-D666D66D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B253-CDF9-4A4B-9A3A-FDC13C16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2CFF-F935-4302-AD1F-FB041AE3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FEB9-EDA1-4866-B8CE-5CA34C7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362A-F91F-41B2-9AAD-4D71CE46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F48EF-794A-44E2-BE32-2BEB491AB0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9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743F-6E34-41A1-912F-AB379CE1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95B9-494F-4B31-B398-8C7C7C95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96D62-6D2D-46A4-8946-B479F3B1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B5FE1-C4E7-45D7-9E49-B8C36168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DCD8-1D8D-47B8-ACB4-9AB0CEB1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DE49-1DD6-4BA7-BAB0-613AAC6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507B1B-9FEE-47BF-BFB4-011C2227E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6954-73F4-424F-B6EC-A205DA7F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BC83-8E73-43A9-9B0C-F136FDC7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76404-EAAF-4E60-B17F-315BB131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F35E3-8A2A-4F4C-A6CC-AAC0F8CCD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EE0A7-F743-482A-B072-0368537C2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0EF78-A39D-4170-ABBE-ABF30CA7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E87DB-5026-45E0-A447-CC89E67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205DC-C79D-4630-8807-0DF95D72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35378-8F54-40C1-98DB-8A506145C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0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51A5-DA72-4D34-9504-F5DE0C1D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0FDB9-3592-4E48-A486-90D502FA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A560-DAEF-4EA9-817A-E24D63D5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72CF-7E37-4ACE-AE6A-202DFF3A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0F542-B98B-4722-823E-9BDF2AD7B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09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589AD-6C28-4D60-9FEC-4820B3E0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01B83-4F36-4448-8F6F-0269071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85A7-3BF8-4BEF-B1C5-AD6E2D14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BDF6E-D766-4287-BF6E-E016934042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1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F553-2C56-421B-9AE1-74CBD20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4A0F-D6D3-46CE-A685-149B0A0E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3561-D9EC-4D4D-8170-224FCF5B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35A89-2885-4F55-B833-E55E79FF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4B1FC-790B-492C-AF2F-EEAAFF91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BC82-3A4B-46A6-B21A-D0BACD09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AA80-FC34-4D60-A29C-D2A644F3D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5C8E-D0DF-43E2-92DB-7EEBF53A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5C7E7-D387-4C35-8F9A-A6B042809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C5D68-E9FD-42C0-8C7C-E85F8D9F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ED1A-928F-43D0-96C4-CA60AD86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44BE-CAC1-4364-83CF-AC1CA200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02D9-0B46-4502-930D-5E278E4F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66E94-4464-4632-BBAF-A2E63C74B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59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83804E-0F0D-4572-A0D9-A7F0F39F0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067877-7E47-4D6F-83F4-A3DFA265A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7E8328-6292-47FE-9C84-7A4AF571F4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D5C230-F5DD-44B0-A7B6-140A48AAF8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F72008-363F-4FF7-9A3D-A54816BEF0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78C483-5596-43C7-95E1-6243AC957C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br>
              <a:rPr lang="en-US" altLang="en-US" sz="4000" dirty="0"/>
            </a:br>
            <a:r>
              <a:rPr lang="en-US" altLang="en-US" sz="4000" dirty="0"/>
              <a:t>   </a:t>
            </a:r>
            <a:r>
              <a:rPr lang="en-US" altLang="en-US" sz="2800" dirty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Introduction to 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8 </a:t>
            </a:r>
            <a:r>
              <a:rPr lang="en-US" altLang="en-US" sz="2200" dirty="0">
                <a:latin typeface="Garamond" panose="02020404030301010803" pitchFamily="18" charset="0"/>
              </a:rPr>
              <a:t>&amp;</a:t>
            </a:r>
            <a:r>
              <a:rPr lang="en-US" altLang="en-US" sz="3200" dirty="0">
                <a:latin typeface="Garamond" panose="02020404030301010803" pitchFamily="18" charset="0"/>
              </a:rPr>
              <a:t> 9: First Order Logic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>
                <a:latin typeface="Garamond" panose="02020404030301010803" pitchFamily="18" charset="0"/>
              </a:rPr>
              <a:t>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85244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EF760-E276-435C-810A-EB676EDC1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37" y="5867400"/>
            <a:ext cx="1248525" cy="6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0C1E366-9F09-414B-8EFB-D89721513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Universal quantification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108B80-17BF-4360-984A-73E3EAD67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 marL="339725" indent="58738">
              <a:lnSpc>
                <a:spcPct val="80000"/>
              </a:lnSpc>
              <a:buFontTx/>
              <a:buNone/>
            </a:pPr>
            <a:r>
              <a:rPr lang="en-US" altLang="en-US" sz="2400" dirty="0"/>
              <a:t>Everyone at IIT is smart:</a:t>
            </a:r>
          </a:p>
          <a:p>
            <a:pPr marL="339725" indent="58738">
              <a:lnSpc>
                <a:spcPct val="80000"/>
              </a:lnSpc>
              <a:buFontTx/>
              <a:buNone/>
            </a:pPr>
            <a:endParaRPr lang="en-US" altLang="en-US" sz="105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marL="339725" indent="58738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7030A0"/>
                </a:solidFill>
              </a:rPr>
              <a:t>x At(x, IIT)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solidFill>
                  <a:srgbClr val="7030A0"/>
                </a:solidFill>
              </a:rPr>
              <a:t>Smart(x)</a:t>
            </a:r>
            <a:r>
              <a:rPr lang="en-US" altLang="en-US" sz="2400" dirty="0"/>
              <a:t>
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7030A0"/>
                </a:solidFill>
              </a:rPr>
              <a:t>x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/>
              <a:t>is true in a model </a:t>
            </a:r>
            <a:r>
              <a:rPr lang="en-US" altLang="en-US" sz="2400" i="1" dirty="0">
                <a:solidFill>
                  <a:srgbClr val="7030A0"/>
                </a:solidFill>
              </a:rPr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/>
              <a:t> being each possible object in the model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conjunction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P</a:t>
            </a:r>
            <a:endParaRPr lang="en-US" altLang="en-US" sz="2400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	At(</a:t>
            </a:r>
            <a:r>
              <a:rPr lang="en-US" altLang="en-US" sz="1800" dirty="0" err="1"/>
              <a:t>KingJohn,IIT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 </a:t>
            </a:r>
            <a:r>
              <a:rPr lang="en-US" altLang="en-US" sz="1800" dirty="0"/>
              <a:t>Smart(</a:t>
            </a:r>
            <a:r>
              <a:rPr lang="en-US" altLang="en-US" sz="1800" dirty="0" err="1"/>
              <a:t>KingJohn</a:t>
            </a:r>
            <a:r>
              <a:rPr lang="en-US" altLang="en-US" sz="1800" dirty="0"/>
              <a:t>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</a:t>
            </a:r>
            <a:r>
              <a:rPr lang="en-US" altLang="en-US" sz="1800" dirty="0"/>
              <a:t>	At(</a:t>
            </a:r>
            <a:r>
              <a:rPr lang="en-US" altLang="en-US" sz="1800" dirty="0" err="1"/>
              <a:t>Richard,IIT</a:t>
            </a:r>
            <a:r>
              <a:rPr lang="en-US" altLang="en-US" sz="1800" dirty="0"/>
              <a:t>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 Smart(Richard)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	</a:t>
            </a:r>
            <a:r>
              <a:rPr lang="en-US" altLang="en-US" sz="1800" dirty="0"/>
              <a:t>At(Ananta Jalil, IIT)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altLang="en-US" sz="1800" dirty="0"/>
              <a:t> Smart(Ananta Jalil)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</a:t>
            </a:r>
            <a:r>
              <a:rPr lang="en-US" altLang="en-US" sz="1800" dirty="0"/>
              <a:t> ...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356E719-FFCB-4014-B6C5-8BB7E4237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common mistake to avoid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559B735-3B94-4919-BF94-58290D34E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is the main connective with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Common mistake</a:t>
            </a:r>
            <a:r>
              <a:rPr lang="en-US" altLang="en-US" sz="2800" dirty="0"/>
              <a:t>: using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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pPr lvl="1"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solidFill>
                  <a:srgbClr val="7030A0"/>
                </a:solidFill>
              </a:rPr>
              <a:t>x At(x, IIT)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400" dirty="0">
                <a:solidFill>
                  <a:srgbClr val="7030A0"/>
                </a:solidFill>
              </a:rPr>
              <a:t>Smart(x)</a:t>
            </a:r>
          </a:p>
          <a:p>
            <a:pPr lvl="1">
              <a:buFontTx/>
              <a:buNone/>
            </a:pPr>
            <a:r>
              <a:rPr lang="en-US" altLang="en-US" sz="2400" dirty="0"/>
              <a:t>means “Everyone is at IIT and everyone is smart”!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B6706BC-BFC3-49B4-B9FE-65B9A9295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Existential quantification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EE03EE6-8002-47B3-8C2E-63BCE2629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&lt;</a:t>
            </a:r>
            <a:r>
              <a:rPr lang="en-US" altLang="en-US" sz="2400" i="1" dirty="0"/>
              <a:t>variables</a:t>
            </a:r>
            <a:r>
              <a:rPr lang="en-US" altLang="en-US" sz="2400" dirty="0"/>
              <a:t>&gt; &lt;</a:t>
            </a:r>
            <a:r>
              <a:rPr lang="en-US" altLang="en-US" sz="2400" i="1" dirty="0"/>
              <a:t>sentence</a:t>
            </a:r>
            <a:r>
              <a:rPr lang="en-US" altLang="en-US" sz="2400" dirty="0"/>
              <a:t>&gt;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Someone at CSE is smart: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>
                <a:solidFill>
                  <a:srgbClr val="7030A0"/>
                </a:solidFill>
              </a:rPr>
              <a:t> At(x, CSE)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7030A0"/>
                </a:solidFill>
              </a:rPr>
              <a:t> Smart(x)</a:t>
            </a:r>
            <a:r>
              <a:rPr lang="en-US" altLang="en-US" sz="2400" dirty="0"/>
              <a:t>
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/>
              <a:t> is true in a model </a:t>
            </a:r>
            <a:r>
              <a:rPr lang="en-US" altLang="en-US" sz="2400" i="1" dirty="0">
                <a:solidFill>
                  <a:srgbClr val="7030A0"/>
                </a:solidFill>
              </a:rPr>
              <a:t>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P</a:t>
            </a:r>
            <a:r>
              <a:rPr lang="en-US" altLang="en-US" sz="2400" dirty="0"/>
              <a:t> is true with </a:t>
            </a: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  <a:r>
              <a:rPr lang="en-US" altLang="en-US" sz="2400" dirty="0"/>
              <a:t> being some possible object in the model</a:t>
            </a:r>
          </a:p>
          <a:p>
            <a:pPr lvl="4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Roughly speaking, equivalent to the </a:t>
            </a:r>
            <a:r>
              <a:rPr lang="en-US" altLang="en-US" sz="2400" dirty="0">
                <a:solidFill>
                  <a:schemeClr val="accent2"/>
                </a:solidFill>
              </a:rPr>
              <a:t>disjunction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chemeClr val="accent2"/>
                </a:solidFill>
              </a:rPr>
              <a:t>instantiations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P</a:t>
            </a: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At(</a:t>
            </a:r>
            <a:r>
              <a:rPr lang="en-US" altLang="en-US" sz="2000" dirty="0" err="1"/>
              <a:t>KingJohn</a:t>
            </a:r>
            <a:r>
              <a:rPr lang="en-US" altLang="en-US" sz="2000" dirty="0"/>
              <a:t>, CSE)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Smart(</a:t>
            </a:r>
            <a:r>
              <a:rPr lang="en-US" altLang="en-US" sz="2000" dirty="0" err="1"/>
              <a:t>KingJohn</a:t>
            </a:r>
            <a:r>
              <a:rPr lang="en-US" altLang="en-US" sz="2000" dirty="0"/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	At(Richard, CSE) </a:t>
            </a:r>
            <a:r>
              <a:rPr lang="en-US" altLang="en-US" sz="2000" dirty="0">
                <a:sym typeface="Symbol" panose="05050102010706020507" pitchFamily="18" charset="2"/>
              </a:rPr>
              <a:t> </a:t>
            </a:r>
            <a:r>
              <a:rPr lang="en-US" altLang="en-US" sz="2000" dirty="0"/>
              <a:t>Smart(Richard)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	At(Pikachu, CSE)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Smart(Pikachu)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...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A5BBE6-5586-42F0-A650-1CE7A6E80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common mistake to avoid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C34A4BA-CD8F-4CEB-830A-10A0ADBD8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Typically,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/>
              <a:t>is the main connective with </a:t>
            </a:r>
            <a:r>
              <a:rPr lang="en-US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endParaRPr lang="en-US" altLang="en-US" sz="2800" b="1" dirty="0">
              <a:solidFill>
                <a:srgbClr val="7030A0"/>
              </a:solidFill>
            </a:endParaRPr>
          </a:p>
          <a:p>
            <a:pPr lvl="4"/>
            <a:endParaRPr lang="en-US" altLang="en-US" sz="1800" dirty="0"/>
          </a:p>
          <a:p>
            <a:r>
              <a:rPr lang="en-US" altLang="en-US" sz="2800" b="1" dirty="0"/>
              <a:t>Common mistake</a:t>
            </a:r>
            <a:r>
              <a:rPr lang="en-US" altLang="en-US" sz="2800" dirty="0"/>
              <a:t>: using </a:t>
            </a:r>
            <a:r>
              <a:rPr lang="en-US" altLang="en-US" sz="28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as the main connective with </a:t>
            </a:r>
            <a:r>
              <a:rPr lang="en-US" altLang="en-US" sz="2800" dirty="0">
                <a:sym typeface="Symbol" panose="05050102010706020507" pitchFamily="18" charset="2"/>
              </a:rPr>
              <a:t></a:t>
            </a:r>
            <a:r>
              <a:rPr lang="en-US" altLang="en-US" sz="2800" dirty="0"/>
              <a:t>:</a:t>
            </a:r>
          </a:p>
          <a:p>
            <a:endParaRPr lang="en-US" altLang="en-US" sz="2800" dirty="0"/>
          </a:p>
          <a:p>
            <a:pPr algn="ctr">
              <a:buFontTx/>
              <a:buNone/>
            </a:pP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800" i="1" dirty="0">
                <a:solidFill>
                  <a:srgbClr val="7030A0"/>
                </a:solidFill>
              </a:rPr>
              <a:t>x</a:t>
            </a:r>
            <a:r>
              <a:rPr lang="en-US" altLang="en-US" sz="2800" dirty="0">
                <a:solidFill>
                  <a:srgbClr val="7030A0"/>
                </a:solidFill>
              </a:rPr>
              <a:t> At(x, IIT) </a:t>
            </a:r>
            <a:r>
              <a:rPr lang="en-US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 dirty="0">
                <a:solidFill>
                  <a:srgbClr val="7030A0"/>
                </a:solidFill>
              </a:rPr>
              <a:t>Smart(x)</a:t>
            </a:r>
            <a:r>
              <a:rPr lang="en-US" altLang="en-US" sz="2800" dirty="0"/>
              <a:t>
</a:t>
            </a:r>
          </a:p>
          <a:p>
            <a:pPr>
              <a:buFontTx/>
              <a:buNone/>
            </a:pPr>
            <a:r>
              <a:rPr lang="en-US" altLang="en-US" sz="2800" dirty="0"/>
              <a:t>	is true if there is anyone who is not at IIT!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49FE2A-6A5C-4034-A082-F7E171FBD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quantifiers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56AEAA7-01AB-4CF3-8CC9-897421B54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x y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x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x y</a:t>
            </a:r>
            <a:r>
              <a:rPr lang="en-US" altLang="en-US" sz="2000" dirty="0"/>
              <a:t> is the same as </a:t>
            </a:r>
            <a:r>
              <a:rPr lang="en-US" altLang="en-US" sz="2000" dirty="0">
                <a:sym typeface="Symbol" panose="05050102010706020507" pitchFamily="18" charset="2"/>
              </a:rPr>
              <a:t>y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x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chemeClr val="accent2"/>
                </a:solidFill>
              </a:rPr>
              <a:t>not</a:t>
            </a:r>
            <a:r>
              <a:rPr lang="en-US" altLang="en-US" sz="2000" dirty="0"/>
              <a:t> the same as </a:t>
            </a:r>
            <a:r>
              <a:rPr lang="en-US" altLang="en-US" sz="2000" dirty="0">
                <a:sym typeface="Symbol" panose="05050102010706020507" pitchFamily="18" charset="2"/>
              </a:rPr>
              <a:t>y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x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solidFill>
                  <a:srgbClr val="7030A0"/>
                </a:solidFill>
              </a:rPr>
              <a:t>x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y</a:t>
            </a:r>
            <a:r>
              <a:rPr lang="en-US" altLang="en-US" sz="2000" dirty="0">
                <a:solidFill>
                  <a:srgbClr val="7030A0"/>
                </a:solidFill>
              </a:rPr>
              <a:t> Loves(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“There is a person who loves everyone in the world”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y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solidFill>
                  <a:srgbClr val="7030A0"/>
                </a:solidFill>
              </a:rPr>
              <a:t>x Loves(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“Everyone in the world is loved by at least one person”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Quantifier duality</a:t>
            </a:r>
            <a:r>
              <a:rPr lang="en-US" altLang="en-US" sz="2000" dirty="0"/>
              <a:t>: each can be expressed using the other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x</a:t>
            </a:r>
            <a:r>
              <a:rPr lang="en-US" altLang="en-US" sz="2000" dirty="0">
                <a:solidFill>
                  <a:srgbClr val="7030A0"/>
                </a:solidFill>
              </a:rPr>
              <a:t> Likes(</a:t>
            </a:r>
            <a:r>
              <a:rPr lang="en-US" altLang="en-US" sz="2000" dirty="0" err="1">
                <a:solidFill>
                  <a:srgbClr val="7030A0"/>
                </a:solidFill>
              </a:rPr>
              <a:t>x,IceCream</a:t>
            </a:r>
            <a:r>
              <a:rPr lang="en-US" altLang="en-US" sz="2000" dirty="0">
                <a:solidFill>
                  <a:srgbClr val="7030A0"/>
                </a:solidFill>
              </a:rPr>
              <a:t>)	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</a:t>
            </a:r>
            <a:r>
              <a:rPr lang="en-US" altLang="en-US" sz="2000" dirty="0">
                <a:solidFill>
                  <a:srgbClr val="7030A0"/>
                </a:solidFill>
              </a:rPr>
              <a:t>x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rgbClr val="7030A0"/>
                </a:solidFill>
              </a:rPr>
              <a:t>Likes(</a:t>
            </a:r>
            <a:r>
              <a:rPr lang="en-US" altLang="en-US" sz="2000" dirty="0" err="1">
                <a:solidFill>
                  <a:srgbClr val="7030A0"/>
                </a:solidFill>
              </a:rPr>
              <a:t>x,IceCream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solidFill>
                  <a:srgbClr val="7030A0"/>
                </a:solidFill>
              </a:rPr>
              <a:t>x Likes(</a:t>
            </a:r>
            <a:r>
              <a:rPr lang="en-US" altLang="en-US" sz="2000" dirty="0" err="1">
                <a:solidFill>
                  <a:srgbClr val="7030A0"/>
                </a:solidFill>
              </a:rPr>
              <a:t>x,Broccoli</a:t>
            </a:r>
            <a:r>
              <a:rPr lang="en-US" altLang="en-US" sz="2000" dirty="0">
                <a:solidFill>
                  <a:srgbClr val="7030A0"/>
                </a:solidFill>
              </a:rPr>
              <a:t>) 	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x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rgbClr val="7030A0"/>
                </a:solidFill>
              </a:rPr>
              <a:t>Likes(</a:t>
            </a:r>
            <a:r>
              <a:rPr lang="en-US" altLang="en-US" sz="2000" dirty="0" err="1">
                <a:solidFill>
                  <a:srgbClr val="7030A0"/>
                </a:solidFill>
              </a:rPr>
              <a:t>x,Broccoli</a:t>
            </a:r>
            <a:r>
              <a:rPr lang="en-US" altLang="en-US" sz="2000" dirty="0">
                <a:solidFill>
                  <a:srgbClr val="7030A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C11C770-EBF1-4153-B783-682A530F4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 with sentences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945EE8A-588F-4CE9-8FFF-39BBF5108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Brothers are siblings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Brother(</a:t>
            </a:r>
            <a:r>
              <a:rPr lang="en-US" altLang="en-US" sz="2000" i="1" dirty="0" err="1">
                <a:solidFill>
                  <a:srgbClr val="7030A0"/>
                </a:solidFill>
              </a:rPr>
              <a:t>x,y</a:t>
            </a:r>
            <a:r>
              <a:rPr lang="en-US" altLang="en-US" sz="2000" i="1" dirty="0">
                <a:solidFill>
                  <a:srgbClr val="7030A0"/>
                </a:solidFill>
              </a:rPr>
              <a:t>) </a:t>
            </a:r>
            <a:r>
              <a:rPr lang="en-US" sz="2000" dirty="0">
                <a:solidFill>
                  <a:srgbClr val="7030A0"/>
                </a:solidFill>
              </a:rPr>
              <a:t>⇒</a:t>
            </a:r>
            <a:r>
              <a:rPr lang="en-US" sz="2000" dirty="0"/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Sibling(</a:t>
            </a:r>
            <a:r>
              <a:rPr lang="en-US" altLang="en-US" sz="2000" i="1" dirty="0" err="1">
                <a:solidFill>
                  <a:srgbClr val="7030A0"/>
                </a:solidFill>
              </a:rPr>
              <a:t>x,y</a:t>
            </a:r>
            <a:r>
              <a:rPr lang="en-US" altLang="en-US" sz="2000" i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“Sibling” is symmetric</a:t>
            </a:r>
          </a:p>
          <a:p>
            <a:pPr marL="457200" lvl="1" indent="0"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dirty="0" err="1">
                <a:solidFill>
                  <a:srgbClr val="7030A0"/>
                </a:solidFill>
              </a:rPr>
              <a:t>x,y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Sibling(</a:t>
            </a:r>
            <a:r>
              <a:rPr lang="en-US" altLang="en-US" sz="2000" i="1" dirty="0" err="1">
                <a:solidFill>
                  <a:srgbClr val="7030A0"/>
                </a:solidFill>
              </a:rPr>
              <a:t>x,y</a:t>
            </a:r>
            <a:r>
              <a:rPr lang="en-US" altLang="en-US" sz="2000" i="1" dirty="0">
                <a:solidFill>
                  <a:srgbClr val="7030A0"/>
                </a:solidFill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Sibling(</a:t>
            </a:r>
            <a:r>
              <a:rPr lang="en-US" altLang="en-US" sz="2000" i="1" dirty="0" err="1">
                <a:solidFill>
                  <a:srgbClr val="7030A0"/>
                </a:solidFill>
              </a:rPr>
              <a:t>y,x</a:t>
            </a:r>
            <a:r>
              <a:rPr lang="en-US" altLang="en-US" sz="2000" i="1" dirty="0">
                <a:solidFill>
                  <a:srgbClr val="7030A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en-US" sz="2000" i="1" dirty="0"/>
          </a:p>
          <a:p>
            <a:pPr marL="0" lvl="1" indent="0">
              <a:buNone/>
              <a:tabLst>
                <a:tab pos="973138" algn="l"/>
              </a:tabLst>
            </a:pPr>
            <a:r>
              <a:rPr lang="en-US" altLang="en-US" sz="2000" dirty="0"/>
              <a:t>O</a:t>
            </a:r>
            <a:r>
              <a:rPr lang="en-US" altLang="en-US" sz="2400" dirty="0"/>
              <a:t>ne's mother is one's female parent</a:t>
            </a:r>
          </a:p>
          <a:p>
            <a:pPr marL="0" lvl="1" indent="0">
              <a:buNone/>
              <a:tabLst>
                <a:tab pos="973138" algn="l"/>
              </a:tabLst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en-US" sz="2000" dirty="0" err="1">
                <a:solidFill>
                  <a:srgbClr val="7030A0"/>
                </a:solidFill>
              </a:rPr>
              <a:t>m,c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Mother(c)</a:t>
            </a:r>
            <a:r>
              <a:rPr lang="en-US" altLang="en-US" sz="2000" dirty="0">
                <a:solidFill>
                  <a:srgbClr val="7030A0"/>
                </a:solidFill>
              </a:rPr>
              <a:t> = m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(Female(m)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</a:rPr>
              <a:t>Parent(</a:t>
            </a:r>
            <a:r>
              <a:rPr lang="en-US" altLang="en-US" sz="2000" i="1" dirty="0" err="1">
                <a:solidFill>
                  <a:srgbClr val="7030A0"/>
                </a:solidFill>
              </a:rPr>
              <a:t>m,c</a:t>
            </a:r>
            <a:r>
              <a:rPr lang="en-US" altLang="en-US" sz="2000" i="1" dirty="0">
                <a:solidFill>
                  <a:srgbClr val="7030A0"/>
                </a:solidFill>
              </a:rPr>
              <a:t>))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en-US" sz="2000" dirty="0"/>
              <a:t>
</a:t>
            </a:r>
            <a:r>
              <a:rPr lang="en-US" sz="2400" dirty="0"/>
              <a:t>First cousin is a child of a parent’s sibling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</a:rPr>
              <a:t>∀ x, y </a:t>
            </a:r>
            <a:r>
              <a:rPr lang="en-US" sz="2000" dirty="0" err="1">
                <a:solidFill>
                  <a:srgbClr val="7030A0"/>
                </a:solidFill>
              </a:rPr>
              <a:t>FirstCousin</a:t>
            </a:r>
            <a:r>
              <a:rPr lang="en-US" sz="2000" dirty="0">
                <a:solidFill>
                  <a:srgbClr val="7030A0"/>
                </a:solidFill>
              </a:rPr>
              <a:t>(x, y) ⇔ ∃ p, </a:t>
            </a:r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 Parent(p, x) ∧ Sibling(</a:t>
            </a:r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, p) ∧ 	Parent(</a:t>
            </a:r>
            <a:r>
              <a:rPr lang="en-US" sz="2000" dirty="0" err="1">
                <a:solidFill>
                  <a:srgbClr val="7030A0"/>
                </a:solidFill>
              </a:rPr>
              <a:t>ps</a:t>
            </a:r>
            <a:r>
              <a:rPr lang="en-US" sz="2000" dirty="0">
                <a:solidFill>
                  <a:srgbClr val="7030A0"/>
                </a:solidFill>
              </a:rPr>
              <a:t>, y)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in Wumpus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B62DDA8B-0AE5-4BB9-ACB8-F12418657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Inference in first-order logic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6BF95CF-A71F-4FF3-A55E-4A17FB7C1A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4785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Chapter 9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490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8E3179C-6E3F-4EB3-9AD2-C89B21FC5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knowledge base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90600BF-92EE-4659-B4D9-ADBF2EC7C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law says that it is a crime for an American to sell weapons to hostile nations.  The country </a:t>
            </a:r>
            <a:r>
              <a:rPr lang="en-US" altLang="en-US" sz="2400" dirty="0" err="1"/>
              <a:t>Nono</a:t>
            </a:r>
            <a:r>
              <a:rPr lang="en-US" altLang="en-US" sz="2400" dirty="0"/>
              <a:t>, an enemy of America, has some missiles, and all of its missiles were sold to it by Colonel West, who is American.</a:t>
            </a:r>
          </a:p>
          <a:p>
            <a:endParaRPr lang="en-US" altLang="en-US" sz="2400" dirty="0"/>
          </a:p>
          <a:p>
            <a:endParaRPr lang="en-US" altLang="en-US" sz="1600" dirty="0"/>
          </a:p>
          <a:p>
            <a:r>
              <a:rPr lang="en-US" altLang="en-US" sz="2400" dirty="0"/>
              <a:t>Prove that Col. West is a criminal</a:t>
            </a:r>
          </a:p>
        </p:txBody>
      </p:sp>
    </p:spTree>
    <p:extLst>
      <p:ext uri="{BB962C8B-B14F-4D97-AF65-F5344CB8AC3E}">
        <p14:creationId xmlns:p14="http://schemas.microsoft.com/office/powerpoint/2010/main" val="302160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080B947-F98F-4100-BABF-94E9EE42C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knowledge base contd.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B382C84-E204-4B31-A685-DE1E5DDCA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... it is a crime for an American to sell weapons to hostile nations: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American(x)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Weapon(y)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>
                <a:solidFill>
                  <a:srgbClr val="CC0099"/>
                </a:solidFill>
              </a:rPr>
              <a:t>x,y,z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Hostile(z)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Criminal(x)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/>
              <a:t>Nono</a:t>
            </a:r>
            <a:r>
              <a:rPr lang="en-US" altLang="en-US" sz="2000" dirty="0"/>
              <a:t> … has some missiles, i.e., </a:t>
            </a:r>
            <a:r>
              <a:rPr lang="el-GR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</a:t>
            </a:r>
            <a:r>
              <a:rPr lang="en-US" altLang="en-US" sz="2000" dirty="0"/>
              <a:t>x Owns(</a:t>
            </a:r>
            <a:r>
              <a:rPr lang="en-US" altLang="en-US" sz="2000" dirty="0" err="1"/>
              <a:t>Nono,x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Missile(x):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Owns(Nono,M</a:t>
            </a:r>
            <a:r>
              <a:rPr lang="en-US" altLang="en-US" sz="1800" i="1" baseline="-25000" dirty="0">
                <a:solidFill>
                  <a:srgbClr val="CC0099"/>
                </a:solidFill>
              </a:rPr>
              <a:t>1</a:t>
            </a:r>
            <a:r>
              <a:rPr lang="en-US" altLang="en-US" sz="1800" i="1" dirty="0">
                <a:solidFill>
                  <a:srgbClr val="CC0099"/>
                </a:solidFill>
              </a:rPr>
              <a:t>) and Missile(M</a:t>
            </a:r>
            <a:r>
              <a:rPr lang="en-US" altLang="en-US" sz="1800" i="1" baseline="-25000" dirty="0">
                <a:solidFill>
                  <a:srgbClr val="CC0099"/>
                </a:solidFill>
              </a:rPr>
              <a:t>1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… all of its missiles were sold to it by Colonel West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1800" i="1" dirty="0">
                <a:solidFill>
                  <a:srgbClr val="CC0099"/>
                </a:solidFill>
              </a:rPr>
              <a:t> Owns(</a:t>
            </a:r>
            <a:r>
              <a:rPr lang="en-US" altLang="en-US" sz="1800" i="1" dirty="0" err="1">
                <a:solidFill>
                  <a:srgbClr val="CC0099"/>
                </a:solidFill>
              </a:rPr>
              <a:t>Nono,x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Sells(</a:t>
            </a:r>
            <a:r>
              <a:rPr lang="en-US" altLang="en-US" sz="1800" i="1" dirty="0" err="1">
                <a:solidFill>
                  <a:srgbClr val="CC0099"/>
                </a:solidFill>
              </a:rPr>
              <a:t>West,x,Nono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Missiles are weapons: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Missile(x)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Weapon(x)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An enemy of America counts as "hostile”: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>
                <a:solidFill>
                  <a:srgbClr val="CC0099"/>
                </a:solidFill>
              </a:rPr>
              <a:t>x,America</a:t>
            </a:r>
            <a:r>
              <a:rPr lang="en-US" altLang="en-US" sz="1800" i="1" dirty="0">
                <a:solidFill>
                  <a:srgbClr val="CC0099"/>
                </a:solidFill>
              </a:rPr>
              <a:t>) </a:t>
            </a:r>
            <a:r>
              <a:rPr lang="en-US" altLang="en-US" sz="1800" i="1" dirty="0">
                <a:solidFill>
                  <a:srgbClr val="CC0099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1800" i="1" dirty="0">
                <a:solidFill>
                  <a:srgbClr val="CC0099"/>
                </a:solidFill>
              </a:rPr>
              <a:t> Hostile(x)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West, who is American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American(West)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The country </a:t>
            </a:r>
            <a:r>
              <a:rPr lang="en-US" altLang="en-US" sz="2000" dirty="0" err="1"/>
              <a:t>Nono</a:t>
            </a:r>
            <a:r>
              <a:rPr lang="en-US" altLang="en-US" sz="2000" dirty="0"/>
              <a:t>, an enemy of America …</a:t>
            </a:r>
            <a:endParaRPr lang="en-US" altLang="en-US" sz="2000" i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i="1" dirty="0">
                <a:solidFill>
                  <a:srgbClr val="CC0099"/>
                </a:solidFill>
              </a:rPr>
              <a:t>Enemy(</a:t>
            </a:r>
            <a:r>
              <a:rPr lang="en-US" altLang="en-US" sz="1800" i="1" dirty="0" err="1">
                <a:solidFill>
                  <a:srgbClr val="CC0099"/>
                </a:solidFill>
              </a:rPr>
              <a:t>Nono,America</a:t>
            </a:r>
            <a:r>
              <a:rPr lang="en-US" altLang="en-US" sz="1800" i="1" dirty="0">
                <a:solidFill>
                  <a:srgbClr val="CC0099"/>
                </a:solidFill>
              </a:rPr>
              <a:t>)</a:t>
            </a:r>
            <a:r>
              <a:rPr lang="en-US" altLang="en-US" sz="1800" dirty="0">
                <a:solidFill>
                  <a:srgbClr val="CC0099"/>
                </a:solidFill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0468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11A4EA4-9257-488A-BD9C-3D616BE11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F17139-511F-42BE-89D2-3304387E1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Why FOL?</a:t>
            </a:r>
          </a:p>
          <a:p>
            <a:r>
              <a:rPr lang="en-US" altLang="en-US" dirty="0"/>
              <a:t>Syntax and semantics of FOL</a:t>
            </a:r>
          </a:p>
          <a:p>
            <a:r>
              <a:rPr lang="en-US" altLang="en-US" dirty="0"/>
              <a:t>Using FOL</a:t>
            </a:r>
          </a:p>
          <a:p>
            <a:r>
              <a:rPr lang="en-US" altLang="en-US" dirty="0"/>
              <a:t>Wumpus world in FOL</a:t>
            </a:r>
          </a:p>
          <a:p>
            <a:r>
              <a:rPr lang="en-US" altLang="en-US" dirty="0"/>
              <a:t>Knowledge engineering in FOL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41C02EF-FC33-443C-9D86-8DF731599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algorithm</a:t>
            </a:r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2D1485CE-3187-4635-B153-77E81FAF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32292" r="8984" b="12500"/>
          <a:stretch>
            <a:fillRect/>
          </a:stretch>
        </p:blipFill>
        <p:spPr bwMode="auto">
          <a:xfrm>
            <a:off x="533400" y="1371600"/>
            <a:ext cx="807720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4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5791B50-BB1D-4DFB-AE41-12838AFA3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24581" name="Picture 5" descr="crime-fc1c">
            <a:extLst>
              <a:ext uri="{FF2B5EF4-FFF2-40B4-BE49-F238E27FC236}">
                <a16:creationId xmlns:a16="http://schemas.microsoft.com/office/drawing/2014/main" id="{9B48318E-984C-4955-8F32-AFFFC899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7040F2A-D842-4ADB-8017-CD4AABB53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25605" name="Picture 5" descr="crime-fc2c">
            <a:extLst>
              <a:ext uri="{FF2B5EF4-FFF2-40B4-BE49-F238E27FC236}">
                <a16:creationId xmlns:a16="http://schemas.microsoft.com/office/drawing/2014/main" id="{68165E4D-F6B8-4B5C-AC40-F314EE29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8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64B15F0-F45D-4B7F-A45B-FA4EE06C6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proof</a:t>
            </a:r>
          </a:p>
        </p:txBody>
      </p:sp>
      <p:pic>
        <p:nvPicPr>
          <p:cNvPr id="26629" name="Picture 5" descr="crime-fc3c">
            <a:extLst>
              <a:ext uri="{FF2B5EF4-FFF2-40B4-BE49-F238E27FC236}">
                <a16:creationId xmlns:a16="http://schemas.microsoft.com/office/drawing/2014/main" id="{B34FFCF2-8E0A-44BB-9381-7241A6E2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4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86DBA47-FFAC-4A3D-BDDC-78268AF9D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forward chaining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877C8E5-F3E6-45D1-9FAC-2F800E478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Sound and complete for first-order definite clauses</a:t>
            </a:r>
          </a:p>
          <a:p>
            <a:pPr lvl="4"/>
            <a:endParaRPr lang="en-US" altLang="en-US" sz="1600" dirty="0"/>
          </a:p>
          <a:p>
            <a:r>
              <a:rPr lang="en-US" altLang="en-US" sz="2400" dirty="0" err="1">
                <a:solidFill>
                  <a:schemeClr val="accent2"/>
                </a:solidFill>
              </a:rPr>
              <a:t>Datalog</a:t>
            </a:r>
            <a:r>
              <a:rPr lang="en-US" altLang="en-US" sz="2400" dirty="0"/>
              <a:t> = first-order definite clauses + </a:t>
            </a:r>
            <a:r>
              <a:rPr lang="en-US" altLang="en-US" sz="2400" dirty="0">
                <a:solidFill>
                  <a:srgbClr val="FF0000"/>
                </a:solidFill>
              </a:rPr>
              <a:t>no functions</a:t>
            </a:r>
          </a:p>
          <a:p>
            <a:r>
              <a:rPr lang="en-US" altLang="en-US" sz="2400" dirty="0"/>
              <a:t>FC terminates for </a:t>
            </a:r>
            <a:r>
              <a:rPr lang="en-US" altLang="en-US" sz="2400" dirty="0" err="1"/>
              <a:t>Datalog</a:t>
            </a:r>
            <a:r>
              <a:rPr lang="en-US" altLang="en-US" sz="2400" dirty="0"/>
              <a:t> in finite number of iterations</a:t>
            </a:r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May not terminate in general if </a:t>
            </a:r>
            <a:r>
              <a:rPr lang="el-GR" altLang="en-US" sz="2400" dirty="0">
                <a:cs typeface="Arial" panose="020B0604020202020204" pitchFamily="34" charset="0"/>
              </a:rPr>
              <a:t>α</a:t>
            </a:r>
            <a:r>
              <a:rPr lang="en-US" altLang="en-US" sz="2400" dirty="0"/>
              <a:t> is not entailed</a:t>
            </a:r>
          </a:p>
          <a:p>
            <a:pPr marL="1828800" lvl="4" indent="0">
              <a:buNone/>
            </a:pPr>
            <a:endParaRPr lang="en-US" altLang="en-US" sz="1600" dirty="0"/>
          </a:p>
          <a:p>
            <a:r>
              <a:rPr lang="en-US" altLang="en-US" sz="2400" dirty="0"/>
              <a:t>This is unavoidable: entailment with definite clauses is </a:t>
            </a:r>
            <a:r>
              <a:rPr lang="en-US" altLang="en-US" sz="2400" dirty="0" err="1"/>
              <a:t>semidecidable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869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745A7E7-B08A-4668-BD63-086369500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 of forward chaining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04FFB44-BB57-4819-BFB7-133F2C8D9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Incremental forward chaining: no need to match a rule on iteration </a:t>
            </a:r>
            <a:r>
              <a:rPr lang="en-US" altLang="en-US" sz="2400" i="1" dirty="0"/>
              <a:t>k </a:t>
            </a:r>
            <a:r>
              <a:rPr lang="en-US" altLang="en-US" sz="2400" dirty="0"/>
              <a:t>if a premise wasn't added on iteration </a:t>
            </a:r>
            <a:r>
              <a:rPr lang="en-US" altLang="en-US" sz="2400" i="1" dirty="0"/>
              <a:t>k-1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match each rule whose premise contains a newly added positive literal
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Matching itself can be expensive: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Database indexing</a:t>
            </a:r>
            <a:r>
              <a:rPr lang="en-US" altLang="en-US" sz="2400" dirty="0"/>
              <a:t> allows O(1) retrieval of known facts
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query </a:t>
            </a:r>
            <a:r>
              <a:rPr lang="en-US" altLang="en-US" sz="2000" i="1" dirty="0"/>
              <a:t>Missile(x) </a:t>
            </a:r>
            <a:r>
              <a:rPr lang="en-US" altLang="en-US" sz="2000" dirty="0"/>
              <a:t>retrieves </a:t>
            </a:r>
            <a:r>
              <a:rPr lang="en-US" altLang="en-US" sz="2000" i="1" dirty="0"/>
              <a:t>Missile(M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)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Forward chaining is widely used in </a:t>
            </a:r>
            <a:r>
              <a:rPr lang="en-US" altLang="en-US" sz="2400" dirty="0">
                <a:solidFill>
                  <a:schemeClr val="accent2"/>
                </a:solidFill>
              </a:rPr>
              <a:t>deductive databases</a:t>
            </a:r>
          </a:p>
        </p:txBody>
      </p:sp>
    </p:spTree>
    <p:extLst>
      <p:ext uri="{BB962C8B-B14F-4D97-AF65-F5344CB8AC3E}">
        <p14:creationId xmlns:p14="http://schemas.microsoft.com/office/powerpoint/2010/main" val="144418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5A312E5-471E-4A5A-ACC7-40C2628A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algorithm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F5E661-46B9-4ADF-B506-5FDC6F65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SUBST(COMPOSE(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), p) = SUBST(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SUBST(</a:t>
            </a:r>
            <a:r>
              <a:rPr lang="el-GR" altLang="en-US" sz="2400" dirty="0">
                <a:cs typeface="Arial" panose="020B0604020202020204" pitchFamily="34" charset="0"/>
              </a:rPr>
              <a:t>θ</a:t>
            </a:r>
            <a:r>
              <a:rPr lang="en-US" altLang="en-US" sz="2400" baseline="-25000" dirty="0">
                <a:cs typeface="Arial" panose="020B0604020202020204" pitchFamily="34" charset="0"/>
              </a:rPr>
              <a:t>1</a:t>
            </a:r>
            <a:r>
              <a:rPr lang="en-US" altLang="en-US" sz="2400" dirty="0"/>
              <a:t>, p))</a:t>
            </a:r>
            <a:r>
              <a:rPr lang="en-US" altLang="en-US" sz="2800" dirty="0"/>
              <a:t>
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F4208D12-864D-4D9E-B9EE-7F964D3D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7083" r="8984" b="27083"/>
          <a:stretch>
            <a:fillRect/>
          </a:stretch>
        </p:blipFill>
        <p:spPr bwMode="auto">
          <a:xfrm>
            <a:off x="914400" y="1600200"/>
            <a:ext cx="7239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9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64E7DFF-4828-438E-A7D6-766CF9EBC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37892" name="Picture 4" descr="crime-bc01c">
            <a:extLst>
              <a:ext uri="{FF2B5EF4-FFF2-40B4-BE49-F238E27FC236}">
                <a16:creationId xmlns:a16="http://schemas.microsoft.com/office/drawing/2014/main" id="{6075B32B-55B2-4B05-B5D9-0B7763002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2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54D360B-A232-4BAC-841E-46C8ECE9B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2229" name="Picture 5" descr="crime-bc02c">
            <a:extLst>
              <a:ext uri="{FF2B5EF4-FFF2-40B4-BE49-F238E27FC236}">
                <a16:creationId xmlns:a16="http://schemas.microsoft.com/office/drawing/2014/main" id="{9A1955FE-E3C6-4301-B927-E17DC8FA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73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AB859E6-01F5-46A7-804D-D3BBA0D1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3253" name="Picture 5" descr="crime-bc03c">
            <a:extLst>
              <a:ext uri="{FF2B5EF4-FFF2-40B4-BE49-F238E27FC236}">
                <a16:creationId xmlns:a16="http://schemas.microsoft.com/office/drawing/2014/main" id="{2D56483C-AFC7-497A-B5C6-5D95A03E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17A91E-6238-4C44-B057-009910EB5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propositional logic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4912EF-B084-4D82-9E15-9AC635A5B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J"/>
            </a:pPr>
            <a:r>
              <a:rPr lang="en-US" altLang="en-US" sz="2000" dirty="0"/>
              <a:t>Propositional logic is </a:t>
            </a:r>
            <a:r>
              <a:rPr lang="en-US" altLang="en-US" sz="2000" dirty="0">
                <a:solidFill>
                  <a:srgbClr val="00B050"/>
                </a:solidFill>
              </a:rPr>
              <a:t>declarative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r>
              <a:rPr lang="en-US" altLang="en-US" sz="1800" dirty="0"/>
              <a:t>Pieces of syntax correspond to fact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–"/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</a:t>
            </a:r>
            <a:r>
              <a:rPr lang="en-US" altLang="en-US" sz="2000" dirty="0"/>
              <a:t> Propositional logic </a:t>
            </a:r>
            <a:r>
              <a:rPr lang="en-US" altLang="en-US" sz="2000" dirty="0">
                <a:solidFill>
                  <a:srgbClr val="00B050"/>
                </a:solidFill>
              </a:rPr>
              <a:t>allows partial/disjunctive/negated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(unlike most data structures and databases)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J"/>
            </a:pPr>
            <a:r>
              <a:rPr lang="en-US" altLang="en-US" sz="2000" dirty="0"/>
              <a:t>Propositional logic is </a:t>
            </a:r>
            <a:r>
              <a:rPr lang="en-US" altLang="en-US" sz="2000" dirty="0">
                <a:solidFill>
                  <a:srgbClr val="00B050"/>
                </a:solidFill>
              </a:rPr>
              <a:t>compositional</a:t>
            </a:r>
            <a:r>
              <a:rPr lang="en-US" altLang="en-US" sz="20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meaning of </a:t>
            </a:r>
            <a:r>
              <a:rPr lang="en-US" altLang="en-US" sz="1800" i="1" dirty="0"/>
              <a:t>B</a:t>
            </a:r>
            <a:r>
              <a:rPr lang="en-US" altLang="en-US" sz="1800" i="1" baseline="-25000" dirty="0"/>
              <a:t>1,1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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1,2</a:t>
            </a:r>
            <a:r>
              <a:rPr lang="en-US" altLang="en-US" sz="1800" dirty="0"/>
              <a:t> is derived from meaning of </a:t>
            </a:r>
            <a:r>
              <a:rPr lang="en-US" altLang="en-US" sz="1800" i="1" dirty="0"/>
              <a:t>B</a:t>
            </a:r>
            <a:r>
              <a:rPr lang="en-US" altLang="en-US" sz="1800" i="1" baseline="-25000" dirty="0"/>
              <a:t>1,1</a:t>
            </a:r>
            <a:r>
              <a:rPr lang="en-US" altLang="en-US" sz="1800" dirty="0"/>
              <a:t> and of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1,2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 </a:t>
            </a:r>
            <a:r>
              <a:rPr lang="en-US" altLang="en-US" sz="2000" dirty="0"/>
              <a:t>Meaning in propositional logic is </a:t>
            </a:r>
            <a:r>
              <a:rPr lang="en-US" altLang="en-US" sz="2000" dirty="0">
                <a:solidFill>
                  <a:srgbClr val="00B050"/>
                </a:solidFill>
              </a:rPr>
              <a:t>context-independent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(unlike natural language, where meaning depends on context)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ym typeface="Wingdings" panose="05000000000000000000" pitchFamily="2" charset="2"/>
              </a:rPr>
              <a:t>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/>
              <a:t>Propositional logic has </a:t>
            </a:r>
            <a:r>
              <a:rPr lang="en-US" altLang="en-US" sz="2000" dirty="0">
                <a:solidFill>
                  <a:srgbClr val="C00000"/>
                </a:solidFill>
              </a:rPr>
              <a:t>very limited expressive power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(unlike natural language)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E.g., cannot say "pits cause breezes in adjacent squares“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except by writing one sentence for each square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D98D7E9-55C7-40FE-B98E-1D0B33058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4277" name="Picture 5" descr="crime-bc04c">
            <a:extLst>
              <a:ext uri="{FF2B5EF4-FFF2-40B4-BE49-F238E27FC236}">
                <a16:creationId xmlns:a16="http://schemas.microsoft.com/office/drawing/2014/main" id="{A767A1EE-181F-49EB-A1DF-C0A1DCB5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9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44BE55E-873E-4A53-99F9-23F45B66D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55299" name="Picture 3" descr="crime-bc01c">
            <a:extLst>
              <a:ext uri="{FF2B5EF4-FFF2-40B4-BE49-F238E27FC236}">
                <a16:creationId xmlns:a16="http://schemas.microsoft.com/office/drawing/2014/main" id="{36080A92-124B-4C6F-B45A-1041E5DF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781800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5" descr="crime-bc05c">
            <a:extLst>
              <a:ext uri="{FF2B5EF4-FFF2-40B4-BE49-F238E27FC236}">
                <a16:creationId xmlns:a16="http://schemas.microsoft.com/office/drawing/2014/main" id="{825D5430-AF7B-447F-A9CC-BD9C44D70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8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5" name="Picture 5" descr="crime-bc06c">
            <a:extLst>
              <a:ext uri="{FF2B5EF4-FFF2-40B4-BE49-F238E27FC236}">
                <a16:creationId xmlns:a16="http://schemas.microsoft.com/office/drawing/2014/main" id="{2FCD534F-ECA9-4B13-89C5-8AF14A49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2" name="Rectangle 2">
            <a:extLst>
              <a:ext uri="{FF2B5EF4-FFF2-40B4-BE49-F238E27FC236}">
                <a16:creationId xmlns:a16="http://schemas.microsoft.com/office/drawing/2014/main" id="{A7D041EF-D8E9-43D1-B5F4-652003B0B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348392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9" name="Picture 5" descr="crime-bc07c">
            <a:extLst>
              <a:ext uri="{FF2B5EF4-FFF2-40B4-BE49-F238E27FC236}">
                <a16:creationId xmlns:a16="http://schemas.microsoft.com/office/drawing/2014/main" id="{58005FB5-6A67-4D00-BAD9-FA9A39FB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85800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6" name="Rectangle 2">
            <a:extLst>
              <a:ext uri="{FF2B5EF4-FFF2-40B4-BE49-F238E27FC236}">
                <a16:creationId xmlns:a16="http://schemas.microsoft.com/office/drawing/2014/main" id="{D1F385FE-ACBD-4D01-93A2-53ED5BF98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037647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E00725C-726A-4431-92A9-17F593BF6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backward chaining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F38A291-7425-4A11-930A-42A4A9D85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Depth-first recursive proof search: space is linear in size of proof</a:t>
            </a:r>
          </a:p>
          <a:p>
            <a:r>
              <a:rPr lang="en-US" altLang="en-US" sz="2800" dirty="0"/>
              <a:t>Incomplete due to infinite loops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fix by checking current goal against every goal on stack</a:t>
            </a:r>
          </a:p>
          <a:p>
            <a:r>
              <a:rPr lang="en-US" altLang="en-US" sz="2800" dirty="0"/>
              <a:t>Inefficient due to repeated </a:t>
            </a:r>
            <a:r>
              <a:rPr lang="en-US" altLang="en-US" sz="2800" dirty="0" err="1"/>
              <a:t>subgoals</a:t>
            </a:r>
            <a:r>
              <a:rPr lang="en-US" altLang="en-US" sz="2800" dirty="0"/>
              <a:t> (both success and failure)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fix using caching of previous results (extra space)</a:t>
            </a:r>
          </a:p>
          <a:p>
            <a:r>
              <a:rPr lang="en-US" altLang="en-US" sz="2800" dirty="0"/>
              <a:t>Widely used for </a:t>
            </a:r>
            <a:r>
              <a:rPr lang="en-US" altLang="en-US" sz="2800" dirty="0">
                <a:solidFill>
                  <a:schemeClr val="accent2"/>
                </a:solidFill>
              </a:rPr>
              <a:t>logic programming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153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10279B-908B-400B-942F-7611D6B62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First-order logic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3B79E7-8D17-4C11-9C00-F789820F8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Whereas propositional logic assumes the world contains </a:t>
            </a:r>
            <a:r>
              <a:rPr lang="en-US" altLang="en-US" sz="2800" dirty="0">
                <a:solidFill>
                  <a:srgbClr val="FF0000"/>
                </a:solidFill>
              </a:rPr>
              <a:t>facts</a:t>
            </a:r>
            <a:r>
              <a:rPr lang="en-US" altLang="en-US" sz="2800" dirty="0"/>
              <a:t>,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first-order logic (like natural language) assumes the world contains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Objects</a:t>
            </a:r>
            <a:r>
              <a:rPr lang="en-US" altLang="en-US" sz="2400" dirty="0"/>
              <a:t>: people, houses, numbers, colors, baseball games, wars, …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Relations</a:t>
            </a:r>
            <a:r>
              <a:rPr lang="en-US" altLang="en-US" sz="2400" dirty="0"/>
              <a:t>: red, round, prime, brother of, bigger than, part of, comes between, …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Functions</a:t>
            </a:r>
            <a:r>
              <a:rPr lang="en-US" altLang="en-US" sz="2400" dirty="0"/>
              <a:t>: father of, best friend, one more than, plus,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0755FAE-D2C4-4E8C-8BC9-8EDDF1B85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Models for FOL: Example</a:t>
            </a:r>
          </a:p>
        </p:txBody>
      </p:sp>
      <p:pic>
        <p:nvPicPr>
          <p:cNvPr id="11268" name="Picture 4" descr="fol-model">
            <a:extLst>
              <a:ext uri="{FF2B5EF4-FFF2-40B4-BE49-F238E27FC236}">
                <a16:creationId xmlns:a16="http://schemas.microsoft.com/office/drawing/2014/main" id="{B435C0BB-7A70-496C-8392-B8E9E0DB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0560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6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4B9257F-35C7-4A23-82C3-67A1CBD5C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Syntax of FOL: Basic elements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B9F167E-BD2D-40B5-A42C-5A8CB353A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Constants	</a:t>
            </a:r>
            <a:r>
              <a:rPr lang="en-US" altLang="en-US" dirty="0" err="1">
                <a:solidFill>
                  <a:schemeClr val="accent2"/>
                </a:solidFill>
              </a:rPr>
              <a:t>KingJohn</a:t>
            </a:r>
            <a:r>
              <a:rPr lang="en-US" altLang="en-US" dirty="0">
                <a:solidFill>
                  <a:schemeClr val="accent2"/>
                </a:solidFill>
              </a:rPr>
              <a:t>, 2, IIT,... </a:t>
            </a:r>
          </a:p>
          <a:p>
            <a:r>
              <a:rPr lang="en-US" altLang="en-US" dirty="0"/>
              <a:t>Predicates	</a:t>
            </a:r>
            <a:r>
              <a:rPr lang="en-US" altLang="en-US" dirty="0">
                <a:solidFill>
                  <a:schemeClr val="accent2"/>
                </a:solidFill>
              </a:rPr>
              <a:t>Brother, King, &gt;,...</a:t>
            </a:r>
          </a:p>
          <a:p>
            <a:r>
              <a:rPr lang="en-US" altLang="en-US" dirty="0"/>
              <a:t>Functions	</a:t>
            </a:r>
            <a:r>
              <a:rPr lang="en-US" altLang="en-US" dirty="0">
                <a:solidFill>
                  <a:schemeClr val="accent2"/>
                </a:solidFill>
              </a:rPr>
              <a:t>Sqrt, </a:t>
            </a:r>
            <a:r>
              <a:rPr lang="en-US" altLang="en-US" dirty="0" err="1">
                <a:solidFill>
                  <a:schemeClr val="accent2"/>
                </a:solidFill>
              </a:rPr>
              <a:t>LeftLegOf</a:t>
            </a:r>
            <a:r>
              <a:rPr lang="en-US" altLang="en-US" dirty="0">
                <a:solidFill>
                  <a:schemeClr val="accent2"/>
                </a:solidFill>
              </a:rPr>
              <a:t>,...</a:t>
            </a:r>
          </a:p>
          <a:p>
            <a:r>
              <a:rPr lang="en-US" altLang="en-US" dirty="0"/>
              <a:t>Variables		</a:t>
            </a:r>
            <a:r>
              <a:rPr lang="en-US" altLang="en-US" dirty="0">
                <a:solidFill>
                  <a:schemeClr val="accent2"/>
                </a:solidFill>
              </a:rPr>
              <a:t>x, y, a, b,...</a:t>
            </a:r>
          </a:p>
          <a:p>
            <a:r>
              <a:rPr lang="en-US" altLang="en-US" dirty="0"/>
              <a:t>Connectives	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, , , , </a:t>
            </a:r>
          </a:p>
          <a:p>
            <a:r>
              <a:rPr lang="en-US" altLang="en-US" dirty="0"/>
              <a:t>Equality		</a:t>
            </a:r>
            <a:r>
              <a:rPr lang="en-US" altLang="en-US" dirty="0">
                <a:solidFill>
                  <a:schemeClr val="accent2"/>
                </a:solidFill>
              </a:rPr>
              <a:t>= </a:t>
            </a:r>
          </a:p>
          <a:p>
            <a:r>
              <a:rPr lang="en-US" altLang="en-US" dirty="0"/>
              <a:t>Quantifiers  	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,  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3F4B463-9917-46DF-AFE9-E1D2FE7E7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Atomic sentences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5E8CDCB-B336-4018-90F9-46FF2E646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Atomic sentence =	</a:t>
            </a:r>
            <a:r>
              <a:rPr lang="en-US" altLang="en-US" sz="2800" i="1" dirty="0">
                <a:solidFill>
                  <a:schemeClr val="accent2"/>
                </a:solidFill>
              </a:rPr>
              <a:t>predicate </a:t>
            </a:r>
            <a:r>
              <a:rPr lang="en-US" altLang="en-US" sz="2800" dirty="0">
                <a:solidFill>
                  <a:schemeClr val="accent2"/>
                </a:solidFill>
              </a:rPr>
              <a:t>(</a:t>
            </a:r>
            <a:r>
              <a:rPr lang="en-US" altLang="en-US" sz="2800" i="1" dirty="0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, ..., </a:t>
            </a:r>
            <a:r>
              <a:rPr lang="en-US" altLang="en-US" sz="2800" i="1" dirty="0" err="1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en-US" sz="2800" dirty="0">
                <a:solidFill>
                  <a:schemeClr val="accent2"/>
                </a:solidFill>
              </a:rPr>
              <a:t>) 	</a:t>
            </a:r>
            <a:r>
              <a:rPr lang="en-US" altLang="en-US" sz="2800" dirty="0"/>
              <a:t>				or </a:t>
            </a:r>
            <a:r>
              <a:rPr lang="en-US" altLang="en-US" sz="2800" i="1" dirty="0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</a:rPr>
              <a:t> = 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Term            	=	</a:t>
            </a:r>
            <a:r>
              <a:rPr lang="en-US" altLang="en-US" sz="2800" i="1" dirty="0">
                <a:solidFill>
                  <a:schemeClr val="accent2"/>
                </a:solidFill>
              </a:rPr>
              <a:t>function </a:t>
            </a:r>
            <a:r>
              <a:rPr lang="en-US" altLang="en-US" sz="2800" dirty="0">
                <a:solidFill>
                  <a:schemeClr val="accent2"/>
                </a:solidFill>
              </a:rPr>
              <a:t>(</a:t>
            </a:r>
            <a:r>
              <a:rPr lang="en-US" altLang="en-US" sz="2800" i="1" dirty="0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dirty="0">
                <a:solidFill>
                  <a:schemeClr val="accent2"/>
                </a:solidFill>
              </a:rPr>
              <a:t>, ..., </a:t>
            </a:r>
            <a:r>
              <a:rPr lang="en-US" altLang="en-US" sz="2800" i="1" dirty="0" err="1">
                <a:solidFill>
                  <a:schemeClr val="accent2"/>
                </a:solidFill>
              </a:rPr>
              <a:t>term</a:t>
            </a:r>
            <a:r>
              <a:rPr lang="en-US" altLang="en-US" sz="2800" i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en-US" sz="2800" dirty="0">
                <a:solidFill>
                  <a:schemeClr val="accent2"/>
                </a:solidFill>
              </a:rPr>
              <a:t>) </a:t>
            </a:r>
            <a:r>
              <a:rPr lang="en-US" altLang="en-US" sz="2800" dirty="0"/>
              <a:t>					or </a:t>
            </a:r>
            <a:r>
              <a:rPr lang="en-US" altLang="en-US" sz="2800" i="1" dirty="0">
                <a:solidFill>
                  <a:schemeClr val="accent2"/>
                </a:solidFill>
              </a:rPr>
              <a:t>constant</a:t>
            </a:r>
            <a:r>
              <a:rPr lang="en-US" altLang="en-US" sz="2800" dirty="0"/>
              <a:t> or </a:t>
            </a:r>
            <a:r>
              <a:rPr lang="en-US" altLang="en-US" sz="2800" i="1" dirty="0">
                <a:solidFill>
                  <a:schemeClr val="accent2"/>
                </a:solidFill>
              </a:rPr>
              <a:t>variable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r>
              <a:rPr lang="en-US" altLang="en-US" sz="2800" dirty="0"/>
              <a:t>E.g., </a:t>
            </a:r>
            <a:r>
              <a:rPr lang="en-US" altLang="en-US" sz="2400" i="1" dirty="0">
                <a:solidFill>
                  <a:srgbClr val="7030A0"/>
                </a:solidFill>
              </a:rPr>
              <a:t>Brother(</a:t>
            </a:r>
            <a:r>
              <a:rPr lang="en-US" altLang="en-US" sz="2400" i="1" dirty="0" err="1">
                <a:solidFill>
                  <a:srgbClr val="7030A0"/>
                </a:solidFill>
              </a:rPr>
              <a:t>KingJohn,RichardTheLionheart</a:t>
            </a:r>
            <a:r>
              <a:rPr lang="en-US" altLang="en-US" sz="2400" i="1" dirty="0">
                <a:solidFill>
                  <a:srgbClr val="7030A0"/>
                </a:solidFill>
              </a:rPr>
              <a:t>) </a:t>
            </a:r>
          </a:p>
          <a:p>
            <a:r>
              <a:rPr lang="en-US" altLang="en-US" sz="2400" i="1" dirty="0">
                <a:solidFill>
                  <a:schemeClr val="accent2"/>
                </a:solidFill>
              </a:rPr>
              <a:t>&gt; </a:t>
            </a:r>
            <a:r>
              <a:rPr lang="en-US" altLang="en-US" sz="2400" i="1" dirty="0">
                <a:solidFill>
                  <a:srgbClr val="7030A0"/>
                </a:solidFill>
              </a:rPr>
              <a:t>(Length(</a:t>
            </a:r>
            <a:r>
              <a:rPr lang="en-US" altLang="en-US" sz="2400" i="1" dirty="0" err="1">
                <a:solidFill>
                  <a:srgbClr val="7030A0"/>
                </a:solidFill>
              </a:rPr>
              <a:t>LeftLegOf</a:t>
            </a:r>
            <a:r>
              <a:rPr lang="en-US" altLang="en-US" sz="2400" i="1" dirty="0">
                <a:solidFill>
                  <a:srgbClr val="7030A0"/>
                </a:solidFill>
              </a:rPr>
              <a:t>(Richard)), Length(</a:t>
            </a:r>
            <a:r>
              <a:rPr lang="en-US" altLang="en-US" sz="2400" i="1" dirty="0" err="1">
                <a:solidFill>
                  <a:srgbClr val="7030A0"/>
                </a:solidFill>
              </a:rPr>
              <a:t>LeftLegOf</a:t>
            </a:r>
            <a:r>
              <a:rPr lang="en-US" altLang="en-US" sz="2400" i="1" dirty="0">
                <a:solidFill>
                  <a:srgbClr val="7030A0"/>
                </a:solidFill>
              </a:rPr>
              <a:t>(</a:t>
            </a:r>
            <a:r>
              <a:rPr lang="en-US" altLang="en-US" sz="2400" i="1" dirty="0" err="1">
                <a:solidFill>
                  <a:srgbClr val="7030A0"/>
                </a:solidFill>
              </a:rPr>
              <a:t>KingJohn</a:t>
            </a:r>
            <a:r>
              <a:rPr lang="en-US" altLang="en-US" sz="2400" i="1" dirty="0">
                <a:solidFill>
                  <a:srgbClr val="7030A0"/>
                </a:solidFill>
              </a:rPr>
              <a:t>)))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8B5BA6E-0589-4BB1-90B9-BB3AB2190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sentences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64D84E-42D9-4F0A-A53A-ED64772B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altLang="en-US" dirty="0"/>
              <a:t>Complex sentences are made from atomic sentences using connectives</a:t>
            </a:r>
          </a:p>
          <a:p>
            <a:pPr algn="ctr"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800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800" i="1" dirty="0">
                <a:solidFill>
                  <a:schemeClr val="accent2"/>
                </a:solidFill>
              </a:rPr>
              <a:t>S</a:t>
            </a:r>
            <a:r>
              <a:rPr lang="en-US" altLang="en-US" sz="2800" i="1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</a:rPr>
              <a:t>,</a:t>
            </a:r>
          </a:p>
          <a:p>
            <a:pPr lvl="4"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dirty="0"/>
              <a:t>E.g. </a:t>
            </a:r>
            <a:r>
              <a:rPr lang="en-US" altLang="en-US" sz="2400" i="1" dirty="0">
                <a:solidFill>
                  <a:srgbClr val="7030A0"/>
                </a:solidFill>
              </a:rPr>
              <a:t>Sibling(</a:t>
            </a:r>
            <a:r>
              <a:rPr lang="en-US" altLang="en-US" sz="2400" i="1" dirty="0" err="1">
                <a:solidFill>
                  <a:srgbClr val="7030A0"/>
                </a:solidFill>
              </a:rPr>
              <a:t>KingJohn,Richard</a:t>
            </a:r>
            <a:r>
              <a:rPr lang="en-US" altLang="en-US" sz="2400" i="1" dirty="0">
                <a:solidFill>
                  <a:srgbClr val="7030A0"/>
                </a:solidFill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400" i="1" dirty="0">
                <a:solidFill>
                  <a:srgbClr val="7030A0"/>
                </a:solidFill>
              </a:rPr>
              <a:t> Sibling(</a:t>
            </a:r>
            <a:r>
              <a:rPr lang="en-US" altLang="en-US" sz="2400" i="1" dirty="0" err="1">
                <a:solidFill>
                  <a:srgbClr val="7030A0"/>
                </a:solidFill>
              </a:rPr>
              <a:t>Richard,KingJohn</a:t>
            </a:r>
            <a:r>
              <a:rPr lang="en-US" altLang="en-US" sz="2400" i="1" dirty="0">
                <a:solidFill>
                  <a:srgbClr val="7030A0"/>
                </a:solidFill>
              </a:rPr>
              <a:t>)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     &gt;(1,2)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400" dirty="0">
                <a:solidFill>
                  <a:srgbClr val="7030A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400" dirty="0">
                <a:solidFill>
                  <a:srgbClr val="7030A0"/>
                </a:solidFill>
              </a:rPr>
              <a:t> (1,2)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     &gt;(1,2)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400" dirty="0">
                <a:solidFill>
                  <a:srgbClr val="7030A0"/>
                </a:solidFill>
              </a:rPr>
              <a:t> &gt;(1,2)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9D29569-E217-48CC-A067-D87BFB660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in first-order logic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52D6C35-675A-4CD0-AD5A-98F39CE04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Sentences are true with respect to a </a:t>
            </a:r>
            <a:r>
              <a:rPr lang="en-US" altLang="en-US" sz="2000" dirty="0">
                <a:solidFill>
                  <a:schemeClr val="accent2"/>
                </a:solidFill>
              </a:rPr>
              <a:t>model</a:t>
            </a:r>
            <a:r>
              <a:rPr lang="en-US" altLang="en-US" sz="2000" dirty="0"/>
              <a:t> and an </a:t>
            </a:r>
            <a:r>
              <a:rPr lang="en-US" altLang="en-US" sz="2000" dirty="0">
                <a:solidFill>
                  <a:schemeClr val="accent2"/>
                </a:solidFill>
              </a:rPr>
              <a:t>interpretation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Model contains objects (</a:t>
            </a:r>
            <a:r>
              <a:rPr lang="en-US" altLang="en-US" sz="2000" dirty="0">
                <a:solidFill>
                  <a:schemeClr val="accent2"/>
                </a:solidFill>
              </a:rPr>
              <a:t>domain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elements</a:t>
            </a:r>
            <a:r>
              <a:rPr lang="en-US" altLang="en-US" sz="2000" dirty="0"/>
              <a:t>) and relations among them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Interpretation specifies referents for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constant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objects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predicate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</a:t>
            </a:r>
            <a:r>
              <a:rPr lang="en-US" altLang="en-US" sz="1800" dirty="0"/>
              <a:t> 	</a:t>
            </a:r>
            <a:r>
              <a:rPr lang="en-US" altLang="en-US" sz="1800" dirty="0">
                <a:solidFill>
                  <a:schemeClr val="accent2"/>
                </a:solidFill>
              </a:rPr>
              <a:t>relations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function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symbols</a:t>
            </a:r>
            <a:r>
              <a:rPr lang="en-US" altLang="en-US" sz="1800" dirty="0"/>
              <a:t> 	</a:t>
            </a:r>
            <a:r>
              <a:rPr lang="en-US" altLang="en-US" sz="1800" dirty="0">
                <a:cs typeface="Arial" panose="020B0604020202020204" pitchFamily="34" charset="0"/>
              </a:rPr>
              <a:t>→	</a:t>
            </a:r>
            <a:r>
              <a:rPr lang="en-US" altLang="en-US" sz="1800" dirty="0">
                <a:solidFill>
                  <a:schemeClr val="accent2"/>
                </a:solidFill>
              </a:rPr>
              <a:t>functional relations</a:t>
            </a:r>
            <a:r>
              <a:rPr lang="en-US" altLang="en-US" sz="1800" dirty="0"/>
              <a:t>
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An atomic sentence </a:t>
            </a:r>
            <a:r>
              <a:rPr lang="en-US" altLang="en-US" sz="2000" i="1" dirty="0"/>
              <a:t>predicate(term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</a:t>
            </a:r>
            <a:r>
              <a:rPr lang="en-US" altLang="en-US" sz="2000" dirty="0">
                <a:solidFill>
                  <a:schemeClr val="accent2"/>
                </a:solidFill>
              </a:rPr>
              <a:t>objects </a:t>
            </a:r>
            <a:r>
              <a:rPr lang="en-US" altLang="en-US" sz="2000" dirty="0"/>
              <a:t>referred to by </a:t>
            </a:r>
            <a:r>
              <a:rPr lang="en-US" altLang="en-US" sz="2000" i="1" dirty="0"/>
              <a:t>term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,...,</a:t>
            </a:r>
            <a:r>
              <a:rPr lang="en-US" altLang="en-US" sz="2000" i="1" dirty="0" err="1"/>
              <a:t>term</a:t>
            </a:r>
            <a:r>
              <a:rPr lang="en-US" altLang="en-US" sz="2000" i="1" baseline="-25000" dirty="0" err="1"/>
              <a:t>n</a:t>
            </a:r>
            <a:endParaRPr lang="en-US" altLang="en-US" sz="20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are in the </a:t>
            </a:r>
            <a:r>
              <a:rPr lang="en-US" altLang="en-US" sz="2000" dirty="0">
                <a:solidFill>
                  <a:schemeClr val="accent2"/>
                </a:solidFill>
              </a:rPr>
              <a:t>relation</a:t>
            </a:r>
            <a:r>
              <a:rPr lang="en-US" altLang="en-US" sz="2000" dirty="0"/>
              <a:t> referred to by </a:t>
            </a:r>
            <a:r>
              <a:rPr lang="en-US" altLang="en-US" sz="2000" i="1" dirty="0"/>
              <a:t>predicate</a:t>
            </a:r>
            <a:r>
              <a:rPr lang="en-US" altLang="en-US" sz="2000" dirty="0"/>
              <a:t>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1034</Words>
  <Application>Microsoft Office PowerPoint</Application>
  <PresentationFormat>On-screen Show (4:3)</PresentationFormat>
  <Paragraphs>213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Garamond</vt:lpstr>
      <vt:lpstr>Symbol</vt:lpstr>
      <vt:lpstr>Wingdings</vt:lpstr>
      <vt:lpstr>Default Design</vt:lpstr>
      <vt:lpstr>    CSE 604  Introduction to Artificial Intelligence</vt:lpstr>
      <vt:lpstr>Outline</vt:lpstr>
      <vt:lpstr>Pros and cons of propositional logic</vt:lpstr>
      <vt:lpstr>First-order logic</vt:lpstr>
      <vt:lpstr>Models for FOL: Example</vt:lpstr>
      <vt:lpstr>Syntax of FOL: Basic elements</vt:lpstr>
      <vt:lpstr>Atomic sentences</vt:lpstr>
      <vt:lpstr>Complex sentences</vt:lpstr>
      <vt:lpstr>Truth in first-order logic</vt:lpstr>
      <vt:lpstr>Universal quantification</vt:lpstr>
      <vt:lpstr>A common mistake to avoid</vt:lpstr>
      <vt:lpstr>Existential quantification</vt:lpstr>
      <vt:lpstr>Another common mistake to avoid</vt:lpstr>
      <vt:lpstr>Properties of quantifiers</vt:lpstr>
      <vt:lpstr>Fun with sentences</vt:lpstr>
      <vt:lpstr>FOL in Wumpus World</vt:lpstr>
      <vt:lpstr>Inference in first-order logic</vt:lpstr>
      <vt:lpstr>Example knowledge base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</dc:title>
  <dc:creator>Min-Yen Kan</dc:creator>
  <cp:lastModifiedBy>Ahmedul Kabir</cp:lastModifiedBy>
  <cp:revision>19</cp:revision>
  <dcterms:created xsi:type="dcterms:W3CDTF">2004-01-02T06:35:44Z</dcterms:created>
  <dcterms:modified xsi:type="dcterms:W3CDTF">2018-08-13T15:09:58Z</dcterms:modified>
</cp:coreProperties>
</file>