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991350" cy="9282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65450" y="696150"/>
            <a:ext cx="4661125" cy="3480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99125" y="4408975"/>
            <a:ext cx="5593075" cy="4176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99125" y="4408975"/>
            <a:ext cx="5593075" cy="41769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65450" y="696150"/>
            <a:ext cx="4661125" cy="3480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99125" y="4408975"/>
            <a:ext cx="5593075" cy="41769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65450" y="696150"/>
            <a:ext cx="4661125" cy="3480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99125" y="4408975"/>
            <a:ext cx="5593075" cy="41769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165450" y="696150"/>
            <a:ext cx="4661125" cy="3480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99125" y="4408975"/>
            <a:ext cx="5593075" cy="41769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/>
          <p:nvPr>
            <p:ph idx="2" type="sldImg"/>
          </p:nvPr>
        </p:nvSpPr>
        <p:spPr>
          <a:xfrm>
            <a:off x="1165450" y="696150"/>
            <a:ext cx="4661125" cy="3480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 txBox="1"/>
          <p:nvPr>
            <p:ph idx="1" type="body"/>
          </p:nvPr>
        </p:nvSpPr>
        <p:spPr>
          <a:xfrm>
            <a:off x="699125" y="4408975"/>
            <a:ext cx="5593075" cy="41769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5:notes"/>
          <p:cNvSpPr/>
          <p:nvPr>
            <p:ph idx="2" type="sldImg"/>
          </p:nvPr>
        </p:nvSpPr>
        <p:spPr>
          <a:xfrm>
            <a:off x="1165450" y="696150"/>
            <a:ext cx="4661125" cy="3480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:notes"/>
          <p:cNvSpPr txBox="1"/>
          <p:nvPr>
            <p:ph idx="1" type="body"/>
          </p:nvPr>
        </p:nvSpPr>
        <p:spPr>
          <a:xfrm>
            <a:off x="699125" y="4408975"/>
            <a:ext cx="5593075" cy="41769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6:notes"/>
          <p:cNvSpPr/>
          <p:nvPr>
            <p:ph idx="2" type="sldImg"/>
          </p:nvPr>
        </p:nvSpPr>
        <p:spPr>
          <a:xfrm>
            <a:off x="1165450" y="696150"/>
            <a:ext cx="4661125" cy="3480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:notes"/>
          <p:cNvSpPr txBox="1"/>
          <p:nvPr>
            <p:ph idx="1" type="body"/>
          </p:nvPr>
        </p:nvSpPr>
        <p:spPr>
          <a:xfrm>
            <a:off x="699125" y="4408975"/>
            <a:ext cx="5593075" cy="41769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7:notes"/>
          <p:cNvSpPr/>
          <p:nvPr>
            <p:ph idx="2" type="sldImg"/>
          </p:nvPr>
        </p:nvSpPr>
        <p:spPr>
          <a:xfrm>
            <a:off x="1165450" y="696150"/>
            <a:ext cx="4661125" cy="3480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:notes"/>
          <p:cNvSpPr txBox="1"/>
          <p:nvPr>
            <p:ph idx="1" type="body"/>
          </p:nvPr>
        </p:nvSpPr>
        <p:spPr>
          <a:xfrm>
            <a:off x="699125" y="4408975"/>
            <a:ext cx="5593075" cy="41769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:notes"/>
          <p:cNvSpPr/>
          <p:nvPr>
            <p:ph idx="2" type="sldImg"/>
          </p:nvPr>
        </p:nvSpPr>
        <p:spPr>
          <a:xfrm>
            <a:off x="1165450" y="696150"/>
            <a:ext cx="4661125" cy="3480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1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iagram or Organization Chart" type="dgm">
  <p:cSld name="DIAGRAM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3"/>
          <p:cNvSpPr/>
          <p:nvPr>
            <p:ph idx="2" type="dgm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Intelligence</a:t>
            </a:r>
            <a:endParaRPr/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Ahmedul Kabir</a:t>
            </a:r>
            <a:endParaRPr/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 thanks to: Prof. Carolina Ruiz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4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Simulations</a:t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Depth 1st Search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752600"/>
            <a:ext cx="236220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/>
          <p:nvPr/>
        </p:nvSpPr>
        <p:spPr>
          <a:xfrm>
            <a:off x="1447800" y="5562600"/>
            <a:ext cx="11430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1676400" y="5029200"/>
            <a:ext cx="1143000" cy="6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1676400" y="4419600"/>
            <a:ext cx="1143000" cy="6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1752600" y="3886200"/>
            <a:ext cx="1143000" cy="6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1676400" y="3276600"/>
            <a:ext cx="1143000" cy="6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1676400" y="2743200"/>
            <a:ext cx="1143000" cy="6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1905000" y="2133600"/>
            <a:ext cx="2743200" cy="6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1344612" y="6054556"/>
            <a:ext cx="9794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Goal!!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4220188" y="1822102"/>
            <a:ext cx="63831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[&lt;A&gt;]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4220188" y="2295353"/>
            <a:ext cx="19643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[&lt;T, A&gt; &lt;S, A&gt; &lt;Z, A&gt;]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4220188" y="2870595"/>
            <a:ext cx="21710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[&lt;L, T, A&gt; &lt;S, A&gt; &lt;Z, A&gt;]</a:t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4220188" y="3449351"/>
            <a:ext cx="24307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[&lt;M, L, T, A&gt; &lt;S, A&gt; &lt;Z, A&gt;]</a:t>
            </a: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4220188" y="4031912"/>
            <a:ext cx="26503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[&lt;D, M, L, T, A&gt; &lt;S, A&gt; &lt;Z, A&gt;]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4220188" y="4614473"/>
            <a:ext cx="286995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[&lt;C, D, M, L, T, A&gt; &lt;S, A&gt; &lt;Z, A&gt;]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4220189" y="5174155"/>
            <a:ext cx="49237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[&lt;P, C, D, M, L, T, A&gt; &lt;R, C, D, M, L, T, A&gt; &lt;S, A&gt; &lt;Z, A&gt;]</a:t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4220188" y="5689921"/>
            <a:ext cx="39828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[&lt;B, P, C, D, M, L, T, A&gt; &lt;R, P, C, D, M, L, T, A&gt;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&lt;R, C, D, M, L, T, A&gt; &lt;S, A&gt; &lt;Z, A&gt;]</a:t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2086588" y="1828798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1720056" y="2345095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1713889" y="2924127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1713889" y="3516348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1720056" y="4067127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1713889" y="4645749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1447800" y="5219699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1219200" y="5722930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 1st Search</a:t>
            </a:r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717431"/>
            <a:ext cx="3048000" cy="484872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 txBox="1"/>
          <p:nvPr/>
        </p:nvSpPr>
        <p:spPr>
          <a:xfrm>
            <a:off x="2590800" y="5486400"/>
            <a:ext cx="9794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Goal!!</a:t>
            </a:r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4343400" y="1822102"/>
            <a:ext cx="63831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[&lt;A&gt;]</a:t>
            </a:r>
            <a:endParaRPr/>
          </a:p>
        </p:txBody>
      </p:sp>
      <p:sp>
        <p:nvSpPr>
          <p:cNvPr id="130" name="Google Shape;130;p16"/>
          <p:cNvSpPr txBox="1"/>
          <p:nvPr/>
        </p:nvSpPr>
        <p:spPr>
          <a:xfrm>
            <a:off x="4343400" y="2236935"/>
            <a:ext cx="19643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[&lt;T, A&gt; &lt;S, A&gt; &lt;Z, A&gt;]</a:t>
            </a:r>
            <a:endParaRPr/>
          </a:p>
        </p:txBody>
      </p:sp>
      <p:sp>
        <p:nvSpPr>
          <p:cNvPr id="131" name="Google Shape;131;p16"/>
          <p:cNvSpPr txBox="1"/>
          <p:nvPr/>
        </p:nvSpPr>
        <p:spPr>
          <a:xfrm>
            <a:off x="4343400" y="2590800"/>
            <a:ext cx="22159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[&lt;S, A&gt; &lt;Z, A&gt; &lt;L, T, A&gt; ]</a:t>
            </a:r>
            <a:endParaRPr/>
          </a:p>
        </p:txBody>
      </p:sp>
      <p:sp>
        <p:nvSpPr>
          <p:cNvPr id="132" name="Google Shape;132;p16"/>
          <p:cNvSpPr txBox="1"/>
          <p:nvPr/>
        </p:nvSpPr>
        <p:spPr>
          <a:xfrm>
            <a:off x="4343400" y="2916873"/>
            <a:ext cx="40354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[&lt;Z, A&gt; &lt;L, T, A&gt; &lt;R, S, A&gt; &lt;F, S, A &gt; &lt; O, S, A &gt;]</a:t>
            </a:r>
            <a:endParaRPr/>
          </a:p>
        </p:txBody>
      </p:sp>
      <p:sp>
        <p:nvSpPr>
          <p:cNvPr id="133" name="Google Shape;133;p16"/>
          <p:cNvSpPr txBox="1"/>
          <p:nvPr/>
        </p:nvSpPr>
        <p:spPr>
          <a:xfrm>
            <a:off x="4331677" y="3284635"/>
            <a:ext cx="42646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[&lt;L, T, A&gt; &lt;R, S, A&gt; &lt;F, S, A &gt; &lt; O, S, A &gt; &lt;O, Z, A&gt;]</a:t>
            </a:r>
            <a:endParaRPr/>
          </a:p>
        </p:txBody>
      </p:sp>
      <p:sp>
        <p:nvSpPr>
          <p:cNvPr id="134" name="Google Shape;134;p16"/>
          <p:cNvSpPr txBox="1"/>
          <p:nvPr/>
        </p:nvSpPr>
        <p:spPr>
          <a:xfrm>
            <a:off x="4297138" y="3637150"/>
            <a:ext cx="45243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[&lt;R, S, A&gt; &lt;F, S, A &gt; &lt; O, S, A &gt; &lt;O, Z, A&gt; &lt;M, L, T, A&gt;]</a:t>
            </a:r>
            <a:endParaRPr/>
          </a:p>
        </p:txBody>
      </p:sp>
      <p:sp>
        <p:nvSpPr>
          <p:cNvPr id="135" name="Google Shape;135;p16"/>
          <p:cNvSpPr txBox="1"/>
          <p:nvPr/>
        </p:nvSpPr>
        <p:spPr>
          <a:xfrm>
            <a:off x="4137330" y="3970978"/>
            <a:ext cx="491564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[&lt;F, S, A &gt; &lt; O, S, A &gt; &lt;O, Z, A&gt; &lt;M, L, T, A&gt; &lt;C, R, S, A&gt; &lt;P, R, S, A&gt;]</a:t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413238" y="2991936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3124200" y="2971800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1447800" y="4071499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2318238" y="4027494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2863667" y="4045079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1752600" y="1909676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2095500" y="2954935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435219" y="4039923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3739967" y="4024562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228600" y="5065081"/>
            <a:ext cx="410307" cy="268919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0" i="0" sz="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1014046" y="5226018"/>
            <a:ext cx="410307" cy="268919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 b="0" i="0" sz="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1752294" y="5091558"/>
            <a:ext cx="410307" cy="268919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b="0" i="0" sz="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2570896" y="5328043"/>
            <a:ext cx="410307" cy="268919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endParaRPr b="0" i="0" sz="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4137330" y="4292081"/>
            <a:ext cx="503516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[&lt; O, S, A &gt; &lt;O, Z, A&gt; &lt;M, L, T, A&gt; &lt;C, R, S, A&gt; &lt;P, R, S, A&gt; &lt;B, F, S, A&gt;]</a:t>
            </a:r>
            <a:endParaRPr/>
          </a:p>
        </p:txBody>
      </p:sp>
      <p:sp>
        <p:nvSpPr>
          <p:cNvPr id="150" name="Google Shape;150;p16"/>
          <p:cNvSpPr txBox="1"/>
          <p:nvPr/>
        </p:nvSpPr>
        <p:spPr>
          <a:xfrm>
            <a:off x="3968565" y="4586019"/>
            <a:ext cx="525316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[&lt;O, Z, A&gt; &lt;M, L, T, A&gt; &lt;C, R, S, A&gt; &lt;P, R, S, A&gt; &lt;B, F, S, A&gt; &lt; Z, O, S, A &gt;]</a:t>
            </a:r>
            <a:endParaRPr/>
          </a:p>
        </p:txBody>
      </p:sp>
      <p:sp>
        <p:nvSpPr>
          <p:cNvPr id="151" name="Google Shape;151;p16"/>
          <p:cNvSpPr txBox="1"/>
          <p:nvPr/>
        </p:nvSpPr>
        <p:spPr>
          <a:xfrm>
            <a:off x="3825198" y="4884283"/>
            <a:ext cx="54450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[&lt;M, L, T, A&gt; &lt;C, R, S, A&gt; &lt;P, R, S, A&gt; &lt;B, F, S, A&gt; &lt; Z, O, S, A &gt; &lt;S, O, Z, A&gt;]</a:t>
            </a:r>
            <a:endParaRPr/>
          </a:p>
        </p:txBody>
      </p:sp>
      <p:sp>
        <p:nvSpPr>
          <p:cNvPr id="152" name="Google Shape;152;p16"/>
          <p:cNvSpPr txBox="1"/>
          <p:nvPr/>
        </p:nvSpPr>
        <p:spPr>
          <a:xfrm>
            <a:off x="3675796" y="5237401"/>
            <a:ext cx="56326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[&lt;C, R, S, A&gt; &lt;P, R, S, A&gt; &lt;B, F, S, A&gt; &lt; Z, O, S, A &gt; &lt;S, O, Z, A&gt; &lt;D, M, L, T, A&gt;]</a:t>
            </a:r>
            <a:endParaRPr/>
          </a:p>
        </p:txBody>
      </p:sp>
      <p:sp>
        <p:nvSpPr>
          <p:cNvPr id="153" name="Google Shape;153;p16"/>
          <p:cNvSpPr txBox="1"/>
          <p:nvPr/>
        </p:nvSpPr>
        <p:spPr>
          <a:xfrm>
            <a:off x="3701867" y="5538210"/>
            <a:ext cx="46889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[&lt;P, R, S, A&gt; &lt;B, F, S, A&gt; &lt; Z, O, S, A &gt; &lt;S, O, Z, A&gt; &lt;D, M, L, T, A&gt;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&lt;P, C, R, S, A&gt; &lt;D, C, R, S, A&gt; ]</a:t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3733800" y="6004690"/>
            <a:ext cx="43804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[&lt;B, F, S, A&gt; &lt; Z, O, S, A &gt; &lt;S, O, Z, A&gt; &lt;D, M, L, T, A&gt;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&lt;P, C, R, S, A&gt; &lt;D, C, R, S, A&gt; &lt;B, P, R, S, A&gt; &lt;C, P, R, S, A&gt;  ]</a:t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685800" y="2438399"/>
            <a:ext cx="3282765" cy="119756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517038" y="3505200"/>
            <a:ext cx="788620" cy="11540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1445236" y="3505199"/>
            <a:ext cx="1889997" cy="119504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3417463" y="3527385"/>
            <a:ext cx="395620" cy="103384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638907" y="4535119"/>
            <a:ext cx="395620" cy="104264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1272292" y="4519957"/>
            <a:ext cx="1235805" cy="104264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2528981" y="4519957"/>
            <a:ext cx="442819" cy="104264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2957179" y="4495800"/>
            <a:ext cx="454235" cy="104264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3364523" y="4548555"/>
            <a:ext cx="445477" cy="109024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648311" y="5535594"/>
            <a:ext cx="395620" cy="104264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1105511" y="5610559"/>
            <a:ext cx="717124" cy="104264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1931828" y="5620241"/>
            <a:ext cx="717124" cy="104264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Depth-Limited Search</a:t>
            </a:r>
            <a:b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(shown for limit = 5)</a:t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2" name="Google Shape;17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1752600"/>
            <a:ext cx="4132263" cy="481171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7"/>
          <p:cNvSpPr/>
          <p:nvPr/>
        </p:nvSpPr>
        <p:spPr>
          <a:xfrm>
            <a:off x="4038600" y="1905000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2171700" y="2819400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2171700" y="3581400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2171700" y="4438649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2171700" y="5286375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4457700" y="2705099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3600450" y="3581400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3067843" y="4438649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2935286" y="5057774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3325018" y="5047252"/>
            <a:ext cx="4572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7"/>
          <p:cNvSpPr/>
          <p:nvPr/>
        </p:nvSpPr>
        <p:spPr>
          <a:xfrm>
            <a:off x="4047331" y="4310459"/>
            <a:ext cx="4572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3962400" y="5094877"/>
            <a:ext cx="4572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4014787" y="5640564"/>
            <a:ext cx="979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Goal!!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Iterative Deepening Search</a:t>
            </a:r>
            <a:endParaRPr/>
          </a:p>
        </p:txBody>
      </p:sp>
      <p:pic>
        <p:nvPicPr>
          <p:cNvPr id="191" name="Google Shape;19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8563" y="2057400"/>
            <a:ext cx="328612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3800" y="2051050"/>
            <a:ext cx="1047750" cy="1023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2200" y="2012950"/>
            <a:ext cx="1752600" cy="150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19200" y="4113213"/>
            <a:ext cx="2514600" cy="2382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53000" y="3959225"/>
            <a:ext cx="2657475" cy="261461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/>
          <p:nvPr/>
        </p:nvSpPr>
        <p:spPr>
          <a:xfrm>
            <a:off x="898525" y="1638300"/>
            <a:ext cx="10493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 = 0</a:t>
            </a:r>
            <a:endParaRPr/>
          </a:p>
        </p:txBody>
      </p:sp>
      <p:sp>
        <p:nvSpPr>
          <p:cNvPr id="197" name="Google Shape;197;p18"/>
          <p:cNvSpPr txBox="1"/>
          <p:nvPr/>
        </p:nvSpPr>
        <p:spPr>
          <a:xfrm>
            <a:off x="3810000" y="1676400"/>
            <a:ext cx="10493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 = 1</a:t>
            </a:r>
            <a:endParaRPr/>
          </a:p>
        </p:txBody>
      </p:sp>
      <p:sp>
        <p:nvSpPr>
          <p:cNvPr id="198" name="Google Shape;198;p18"/>
          <p:cNvSpPr txBox="1"/>
          <p:nvPr/>
        </p:nvSpPr>
        <p:spPr>
          <a:xfrm>
            <a:off x="6477000" y="1676400"/>
            <a:ext cx="10493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 = 2</a:t>
            </a:r>
            <a:endParaRPr/>
          </a:p>
        </p:txBody>
      </p:sp>
      <p:sp>
        <p:nvSpPr>
          <p:cNvPr id="199" name="Google Shape;199;p18"/>
          <p:cNvSpPr txBox="1"/>
          <p:nvPr/>
        </p:nvSpPr>
        <p:spPr>
          <a:xfrm>
            <a:off x="1905000" y="3505200"/>
            <a:ext cx="10493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 = 3</a:t>
            </a:r>
            <a:endParaRPr/>
          </a:p>
        </p:txBody>
      </p:sp>
      <p:sp>
        <p:nvSpPr>
          <p:cNvPr id="200" name="Google Shape;200;p18"/>
          <p:cNvSpPr txBox="1"/>
          <p:nvPr/>
        </p:nvSpPr>
        <p:spPr>
          <a:xfrm>
            <a:off x="5029200" y="3657600"/>
            <a:ext cx="10493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 = 4</a:t>
            </a: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3852466" y="2167928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5923756" y="2627311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6648450" y="2620167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18"/>
          <p:cNvSpPr/>
          <p:nvPr/>
        </p:nvSpPr>
        <p:spPr>
          <a:xfrm>
            <a:off x="7400131" y="2620166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1624407" y="5522707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2295523" y="5510212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18"/>
          <p:cNvSpPr/>
          <p:nvPr/>
        </p:nvSpPr>
        <p:spPr>
          <a:xfrm>
            <a:off x="3170037" y="5304631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3738166" y="4910725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18"/>
          <p:cNvSpPr/>
          <p:nvPr/>
        </p:nvSpPr>
        <p:spPr>
          <a:xfrm>
            <a:off x="3743323" y="5435601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sp>
        <p:nvSpPr>
          <p:cNvPr id="210" name="Google Shape;210;p18"/>
          <p:cNvSpPr/>
          <p:nvPr/>
        </p:nvSpPr>
        <p:spPr>
          <a:xfrm>
            <a:off x="6534150" y="5943600"/>
            <a:ext cx="4572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18"/>
          <p:cNvSpPr/>
          <p:nvPr/>
        </p:nvSpPr>
        <p:spPr>
          <a:xfrm>
            <a:off x="6629400" y="2074862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990600" y="4875213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13" name="Google Shape;213;p18"/>
          <p:cNvSpPr/>
          <p:nvPr/>
        </p:nvSpPr>
        <p:spPr>
          <a:xfrm>
            <a:off x="2179637" y="4850605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214" name="Google Shape;214;p18"/>
          <p:cNvSpPr/>
          <p:nvPr/>
        </p:nvSpPr>
        <p:spPr>
          <a:xfrm>
            <a:off x="2084387" y="4190999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15" name="Google Shape;215;p18"/>
          <p:cNvSpPr/>
          <p:nvPr/>
        </p:nvSpPr>
        <p:spPr>
          <a:xfrm>
            <a:off x="986232" y="5522707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18"/>
          <p:cNvSpPr/>
          <p:nvPr/>
        </p:nvSpPr>
        <p:spPr>
          <a:xfrm>
            <a:off x="4724400" y="4607515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17" name="Google Shape;217;p18"/>
          <p:cNvSpPr/>
          <p:nvPr/>
        </p:nvSpPr>
        <p:spPr>
          <a:xfrm>
            <a:off x="5867400" y="3962400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18" name="Google Shape;218;p18"/>
          <p:cNvSpPr/>
          <p:nvPr/>
        </p:nvSpPr>
        <p:spPr>
          <a:xfrm>
            <a:off x="4714877" y="5139326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18"/>
          <p:cNvSpPr/>
          <p:nvPr/>
        </p:nvSpPr>
        <p:spPr>
          <a:xfrm>
            <a:off x="4714877" y="5679078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220" name="Google Shape;220;p18"/>
          <p:cNvSpPr/>
          <p:nvPr/>
        </p:nvSpPr>
        <p:spPr>
          <a:xfrm>
            <a:off x="6157912" y="4607514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221" name="Google Shape;221;p18"/>
          <p:cNvSpPr/>
          <p:nvPr/>
        </p:nvSpPr>
        <p:spPr>
          <a:xfrm>
            <a:off x="5591171" y="5184775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18"/>
          <p:cNvSpPr/>
          <p:nvPr/>
        </p:nvSpPr>
        <p:spPr>
          <a:xfrm>
            <a:off x="5341731" y="5564777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223" name="Google Shape;223;p18"/>
          <p:cNvSpPr/>
          <p:nvPr/>
        </p:nvSpPr>
        <p:spPr>
          <a:xfrm>
            <a:off x="6024166" y="5590676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18"/>
          <p:cNvSpPr/>
          <p:nvPr/>
        </p:nvSpPr>
        <p:spPr>
          <a:xfrm>
            <a:off x="6362700" y="5075236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sp>
        <p:nvSpPr>
          <p:cNvPr id="225" name="Google Shape;225;p18"/>
          <p:cNvSpPr txBox="1"/>
          <p:nvPr/>
        </p:nvSpPr>
        <p:spPr>
          <a:xfrm>
            <a:off x="6649243" y="6161645"/>
            <a:ext cx="8770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Goal!!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Uniform-Cost Search</a:t>
            </a:r>
            <a:b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(= Branch-and-Bound Search)</a:t>
            </a:r>
            <a:endParaRPr/>
          </a:p>
        </p:txBody>
      </p:sp>
      <p:pic>
        <p:nvPicPr>
          <p:cNvPr id="231" name="Google Shape;23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39925"/>
            <a:ext cx="8305800" cy="454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9"/>
          <p:cNvSpPr/>
          <p:nvPr/>
        </p:nvSpPr>
        <p:spPr>
          <a:xfrm>
            <a:off x="3886200" y="2115525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8077200" y="2968625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34" name="Google Shape;234;p19"/>
          <p:cNvSpPr/>
          <p:nvPr/>
        </p:nvSpPr>
        <p:spPr>
          <a:xfrm>
            <a:off x="1485900" y="2889248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235" name="Google Shape;235;p19"/>
          <p:cNvSpPr/>
          <p:nvPr/>
        </p:nvSpPr>
        <p:spPr>
          <a:xfrm>
            <a:off x="4284785" y="2912205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236" name="Google Shape;236;p19"/>
          <p:cNvSpPr/>
          <p:nvPr/>
        </p:nvSpPr>
        <p:spPr>
          <a:xfrm>
            <a:off x="8077200" y="3657600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237" name="Google Shape;237;p19"/>
          <p:cNvSpPr/>
          <p:nvPr/>
        </p:nvSpPr>
        <p:spPr>
          <a:xfrm>
            <a:off x="3991708" y="3657600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238" name="Google Shape;238;p19"/>
          <p:cNvSpPr/>
          <p:nvPr/>
        </p:nvSpPr>
        <p:spPr>
          <a:xfrm>
            <a:off x="1485900" y="3733555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239" name="Google Shape;239;p19"/>
          <p:cNvSpPr/>
          <p:nvPr/>
        </p:nvSpPr>
        <p:spPr>
          <a:xfrm>
            <a:off x="4800600" y="3657600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6858000" y="3543299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sp>
        <p:nvSpPr>
          <p:cNvPr id="241" name="Google Shape;241;p19"/>
          <p:cNvSpPr/>
          <p:nvPr/>
        </p:nvSpPr>
        <p:spPr>
          <a:xfrm>
            <a:off x="8021515" y="4394688"/>
            <a:ext cx="448408" cy="2085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0" i="0" sz="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19"/>
          <p:cNvSpPr/>
          <p:nvPr/>
        </p:nvSpPr>
        <p:spPr>
          <a:xfrm>
            <a:off x="1375996" y="4472108"/>
            <a:ext cx="448408" cy="2085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 b="0" i="0" sz="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3661996" y="4472108"/>
            <a:ext cx="448408" cy="2085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b="0" i="0" sz="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6019800" y="4232397"/>
            <a:ext cx="448408" cy="2085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endParaRPr b="0" i="0" sz="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19"/>
          <p:cNvSpPr/>
          <p:nvPr/>
        </p:nvSpPr>
        <p:spPr>
          <a:xfrm>
            <a:off x="2819399" y="4367820"/>
            <a:ext cx="448408" cy="2085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 b="0" i="0" sz="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19"/>
          <p:cNvSpPr/>
          <p:nvPr/>
        </p:nvSpPr>
        <p:spPr>
          <a:xfrm>
            <a:off x="177311" y="5105400"/>
            <a:ext cx="448408" cy="2085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b="0" i="0" sz="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19"/>
          <p:cNvSpPr/>
          <p:nvPr/>
        </p:nvSpPr>
        <p:spPr>
          <a:xfrm>
            <a:off x="6019800" y="5096363"/>
            <a:ext cx="448408" cy="2085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 b="0" i="0" sz="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19"/>
          <p:cNvSpPr/>
          <p:nvPr/>
        </p:nvSpPr>
        <p:spPr>
          <a:xfrm>
            <a:off x="7573107" y="5095874"/>
            <a:ext cx="448408" cy="2085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 b="0" i="0" sz="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19"/>
          <p:cNvSpPr/>
          <p:nvPr/>
        </p:nvSpPr>
        <p:spPr>
          <a:xfrm>
            <a:off x="3776296" y="5603876"/>
            <a:ext cx="448408" cy="2085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 b="0" i="0" sz="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19"/>
          <p:cNvSpPr txBox="1"/>
          <p:nvPr/>
        </p:nvSpPr>
        <p:spPr>
          <a:xfrm>
            <a:off x="3636290" y="5812451"/>
            <a:ext cx="8770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Goal!!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Greedy Search</a:t>
            </a:r>
            <a:b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= Winston’s Best 1st Search)</a:t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6" name="Google Shape;25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05000"/>
            <a:ext cx="4057650" cy="4706937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0"/>
          <p:cNvSpPr txBox="1"/>
          <p:nvPr/>
        </p:nvSpPr>
        <p:spPr>
          <a:xfrm>
            <a:off x="5029200" y="2221468"/>
            <a:ext cx="11144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[366&lt;A&gt;]</a:t>
            </a:r>
            <a:endParaRPr/>
          </a:p>
        </p:txBody>
      </p:sp>
      <p:sp>
        <p:nvSpPr>
          <p:cNvPr id="258" name="Google Shape;258;p20"/>
          <p:cNvSpPr txBox="1"/>
          <p:nvPr/>
        </p:nvSpPr>
        <p:spPr>
          <a:xfrm>
            <a:off x="5005396" y="3364468"/>
            <a:ext cx="3684022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1" lang="en-US" sz="1800">
                <a:solidFill>
                  <a:srgbClr val="0099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253&lt;S, A&gt; 329&lt;T, A&gt; 374&lt;Z,A&gt;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Newly inserted paths are shown in green</a:t>
            </a:r>
            <a:endParaRPr/>
          </a:p>
        </p:txBody>
      </p:sp>
      <p:sp>
        <p:nvSpPr>
          <p:cNvPr id="259" name="Google Shape;259;p20"/>
          <p:cNvSpPr txBox="1"/>
          <p:nvPr/>
        </p:nvSpPr>
        <p:spPr>
          <a:xfrm>
            <a:off x="4994751" y="4572000"/>
            <a:ext cx="398096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1" lang="en-US" sz="1800">
                <a:solidFill>
                  <a:srgbClr val="0099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178&lt;F, S, A&gt; 193&lt;R, S, A&gt;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329&lt;T, A&gt;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374&lt;Z,A&gt; </a:t>
            </a:r>
            <a:r>
              <a:rPr b="1" lang="en-US" sz="1800">
                <a:solidFill>
                  <a:srgbClr val="0099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380&lt;O, S, A&gt;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</p:txBody>
      </p:sp>
      <p:sp>
        <p:nvSpPr>
          <p:cNvPr id="260" name="Google Shape;260;p20"/>
          <p:cNvSpPr txBox="1"/>
          <p:nvPr/>
        </p:nvSpPr>
        <p:spPr>
          <a:xfrm>
            <a:off x="5028842" y="5830669"/>
            <a:ext cx="40194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1" lang="en-US" sz="1800">
                <a:solidFill>
                  <a:srgbClr val="0099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0&lt;B, F, S, A&gt;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193&lt;R, S, A&gt; 329&lt;T, A&gt;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374&lt;Z,A&gt; 380&lt;O, S, A&gt;]</a:t>
            </a:r>
            <a:endParaRPr/>
          </a:p>
        </p:txBody>
      </p:sp>
      <p:sp>
        <p:nvSpPr>
          <p:cNvPr id="261" name="Google Shape;261;p20"/>
          <p:cNvSpPr/>
          <p:nvPr/>
        </p:nvSpPr>
        <p:spPr>
          <a:xfrm>
            <a:off x="304800" y="2895600"/>
            <a:ext cx="4343400" cy="129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20"/>
          <p:cNvSpPr/>
          <p:nvPr/>
        </p:nvSpPr>
        <p:spPr>
          <a:xfrm>
            <a:off x="411401" y="4191000"/>
            <a:ext cx="4343400" cy="129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20"/>
          <p:cNvSpPr/>
          <p:nvPr/>
        </p:nvSpPr>
        <p:spPr>
          <a:xfrm>
            <a:off x="1876425" y="5401469"/>
            <a:ext cx="1219200" cy="129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20"/>
          <p:cNvSpPr/>
          <p:nvPr/>
        </p:nvSpPr>
        <p:spPr>
          <a:xfrm>
            <a:off x="3200400" y="2256637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65" name="Google Shape;265;p20"/>
          <p:cNvSpPr/>
          <p:nvPr/>
        </p:nvSpPr>
        <p:spPr>
          <a:xfrm>
            <a:off x="2971800" y="3124200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66" name="Google Shape;266;p20"/>
          <p:cNvSpPr/>
          <p:nvPr/>
        </p:nvSpPr>
        <p:spPr>
          <a:xfrm>
            <a:off x="2895600" y="4419599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20"/>
          <p:cNvSpPr/>
          <p:nvPr/>
        </p:nvSpPr>
        <p:spPr>
          <a:xfrm>
            <a:off x="2971800" y="5867399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268" name="Google Shape;268;p20"/>
          <p:cNvSpPr txBox="1"/>
          <p:nvPr/>
        </p:nvSpPr>
        <p:spPr>
          <a:xfrm>
            <a:off x="2744535" y="6292334"/>
            <a:ext cx="979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Goal!!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/>
          <p:nvPr>
            <p:ph type="title"/>
          </p:nvPr>
        </p:nvSpPr>
        <p:spPr>
          <a:xfrm>
            <a:off x="3581400" y="0"/>
            <a:ext cx="2819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A* Search</a:t>
            </a:r>
            <a:endParaRPr/>
          </a:p>
        </p:txBody>
      </p:sp>
      <p:sp>
        <p:nvSpPr>
          <p:cNvPr id="274" name="Google Shape;274;p21"/>
          <p:cNvSpPr txBox="1"/>
          <p:nvPr/>
        </p:nvSpPr>
        <p:spPr>
          <a:xfrm>
            <a:off x="4906823" y="1367153"/>
            <a:ext cx="11144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[366&lt;A&gt;]</a:t>
            </a:r>
            <a:endParaRPr/>
          </a:p>
        </p:txBody>
      </p:sp>
      <p:sp>
        <p:nvSpPr>
          <p:cNvPr id="275" name="Google Shape;275;p21"/>
          <p:cNvSpPr txBox="1"/>
          <p:nvPr/>
        </p:nvSpPr>
        <p:spPr>
          <a:xfrm>
            <a:off x="4906822" y="2133600"/>
            <a:ext cx="34634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1" lang="en-US" sz="1800">
                <a:solidFill>
                  <a:srgbClr val="0099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393&lt;S, A&gt; 447&lt;T, A&gt; 449&lt;Z,A&gt;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</p:txBody>
      </p:sp>
      <p:sp>
        <p:nvSpPr>
          <p:cNvPr id="276" name="Google Shape;276;p21"/>
          <p:cNvSpPr txBox="1"/>
          <p:nvPr/>
        </p:nvSpPr>
        <p:spPr>
          <a:xfrm>
            <a:off x="4906823" y="2819400"/>
            <a:ext cx="398096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1" lang="en-US" sz="1800">
                <a:solidFill>
                  <a:srgbClr val="0099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413&lt;R, S, A&gt; 415&lt;F, S, A&gt;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447&lt;T, A&gt;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449&lt;Z,A&gt;</a:t>
            </a:r>
            <a:r>
              <a:rPr b="1" lang="en-US" sz="1800">
                <a:solidFill>
                  <a:srgbClr val="0099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671&lt;O, S, A&gt;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</p:txBody>
      </p:sp>
      <p:pic>
        <p:nvPicPr>
          <p:cNvPr id="277" name="Google Shape;27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93503"/>
            <a:ext cx="4114800" cy="5561044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1"/>
          <p:cNvSpPr txBox="1"/>
          <p:nvPr/>
        </p:nvSpPr>
        <p:spPr>
          <a:xfrm>
            <a:off x="4876800" y="3834825"/>
            <a:ext cx="393864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[415&lt;F, S, A&gt; </a:t>
            </a:r>
            <a:r>
              <a:rPr b="1" lang="en-US" sz="1600">
                <a:solidFill>
                  <a:srgbClr val="0099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417&lt;P, R, S, A&gt;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447&lt;T, A&gt;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449&lt;Z,A&gt;</a:t>
            </a:r>
            <a:r>
              <a:rPr b="1" lang="en-US" sz="1600">
                <a:solidFill>
                  <a:srgbClr val="0099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526&lt;C, R, S, A&gt;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671&lt;O, S, A&gt;]</a:t>
            </a:r>
            <a:endParaRPr/>
          </a:p>
        </p:txBody>
      </p:sp>
      <p:sp>
        <p:nvSpPr>
          <p:cNvPr id="279" name="Google Shape;279;p21"/>
          <p:cNvSpPr txBox="1"/>
          <p:nvPr/>
        </p:nvSpPr>
        <p:spPr>
          <a:xfrm>
            <a:off x="4052966" y="4876800"/>
            <a:ext cx="493231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[417&lt;P, R, S, A&gt; 447&lt;T, A&gt; 449&lt;Z,A&gt; </a:t>
            </a:r>
            <a:r>
              <a:rPr b="1" lang="en-US" sz="1600">
                <a:solidFill>
                  <a:srgbClr val="0099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450&lt;B, F, S, A&gt;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526&lt;C, R, S, A&gt; 671&lt;O, S, A&gt;]</a:t>
            </a:r>
            <a:endParaRPr/>
          </a:p>
        </p:txBody>
      </p:sp>
      <p:sp>
        <p:nvSpPr>
          <p:cNvPr id="280" name="Google Shape;280;p21"/>
          <p:cNvSpPr txBox="1"/>
          <p:nvPr/>
        </p:nvSpPr>
        <p:spPr>
          <a:xfrm>
            <a:off x="4052966" y="5757213"/>
            <a:ext cx="517115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1" lang="en-US" sz="1600">
                <a:solidFill>
                  <a:srgbClr val="0099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418&lt;B, P, R, S, A&gt;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447&lt;T, A&gt; 449&lt;Z,A&gt; 450&lt;B, F, S, A&gt;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526&lt;C, R, S, A&gt; </a:t>
            </a:r>
            <a:r>
              <a:rPr b="1" lang="en-US" sz="1600">
                <a:solidFill>
                  <a:srgbClr val="0099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615&lt;C, P, R, S, A&gt;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671&lt;O, S, A&gt;]</a:t>
            </a:r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907216" y="2007632"/>
            <a:ext cx="3055183" cy="111656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21"/>
          <p:cNvSpPr/>
          <p:nvPr/>
        </p:nvSpPr>
        <p:spPr>
          <a:xfrm>
            <a:off x="682208" y="3164521"/>
            <a:ext cx="3508792" cy="111656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21"/>
          <p:cNvSpPr/>
          <p:nvPr/>
        </p:nvSpPr>
        <p:spPr>
          <a:xfrm>
            <a:off x="70812" y="4306170"/>
            <a:ext cx="2062788" cy="111656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21"/>
          <p:cNvSpPr/>
          <p:nvPr/>
        </p:nvSpPr>
        <p:spPr>
          <a:xfrm>
            <a:off x="533400" y="5416642"/>
            <a:ext cx="2062788" cy="117822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21"/>
          <p:cNvSpPr/>
          <p:nvPr/>
        </p:nvSpPr>
        <p:spPr>
          <a:xfrm>
            <a:off x="2133600" y="4300073"/>
            <a:ext cx="1072188" cy="117822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21"/>
          <p:cNvSpPr/>
          <p:nvPr/>
        </p:nvSpPr>
        <p:spPr>
          <a:xfrm>
            <a:off x="2669694" y="1297620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87" name="Google Shape;287;p21"/>
          <p:cNvSpPr/>
          <p:nvPr/>
        </p:nvSpPr>
        <p:spPr>
          <a:xfrm>
            <a:off x="2667000" y="2133599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88" name="Google Shape;288;p21"/>
          <p:cNvSpPr/>
          <p:nvPr/>
        </p:nvSpPr>
        <p:spPr>
          <a:xfrm>
            <a:off x="381000" y="3599515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21"/>
          <p:cNvSpPr/>
          <p:nvPr/>
        </p:nvSpPr>
        <p:spPr>
          <a:xfrm>
            <a:off x="1905000" y="3636634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1981200" y="4419600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987906" y="6476999"/>
            <a:ext cx="228600" cy="2286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292" name="Google Shape;292;p21"/>
          <p:cNvSpPr txBox="1"/>
          <p:nvPr/>
        </p:nvSpPr>
        <p:spPr>
          <a:xfrm>
            <a:off x="1158958" y="6488668"/>
            <a:ext cx="8770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Goal!!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