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embeddedFontLst>
    <p:embeddedFont>
      <p:font typeface="Garamond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Garamond-bold.fntdata"/><Relationship Id="rId23" Type="http://schemas.openxmlformats.org/officeDocument/2006/relationships/slide" Target="slides/slide18.xml"/><Relationship Id="rId45" Type="http://schemas.openxmlformats.org/officeDocument/2006/relationships/font" Target="fonts/Garamo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Garamond-boldItalic.fntdata"/><Relationship Id="rId25" Type="http://schemas.openxmlformats.org/officeDocument/2006/relationships/slide" Target="slides/slide20.xml"/><Relationship Id="rId47" Type="http://schemas.openxmlformats.org/officeDocument/2006/relationships/font" Target="fonts/Garamon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aramond"/>
              <a:buNone/>
              <a:defRPr b="0" i="0" sz="4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  <a:defRPr b="0" i="0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533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b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5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CSE 604</a:t>
            </a: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b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Introduction to Artificial Intelligence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685800" y="2018292"/>
            <a:ext cx="7772399" cy="3772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Chapter 3: Solving Problems by Searching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Ahmedul Kabir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672582" y="3735468"/>
            <a:ext cx="579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Adapted from slides available in Russell &amp; Norvig’s textbook webpage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 Romania</a:t>
            </a:r>
            <a:endParaRPr/>
          </a:p>
        </p:txBody>
      </p:sp>
      <p:pic>
        <p:nvPicPr>
          <p:cNvPr descr="romania-distances" id="158" name="Google Shape;15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71600"/>
            <a:ext cx="8382000" cy="503713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Search strategies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search strategy is defined by picking the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order of node expansion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Strategies are evaluated along the following dimensions: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completeness: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does it always find a solution if one exists?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time complexity: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number of nodes generated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space complexity: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maximum number of nodes in memory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optimality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does it always find a least-cost solution?</a:t>
            </a:r>
            <a:endParaRPr/>
          </a:p>
          <a:p>
            <a:pPr indent="-44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Time and space complexity are measured in terms of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7030A0"/>
                </a:solidFill>
                <a:latin typeface="Garamond"/>
                <a:ea typeface="Garamond"/>
                <a:cs typeface="Garamond"/>
                <a:sym typeface="Garamond"/>
              </a:rPr>
              <a:t>b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maximum branching factor of the search tree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7030A0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 of the least-cost solution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7030A0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maximum depth of the state space (may be ∞)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Uninformed search strategies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Uninformed search strategies use only the information available in the problem definition</a:t>
            </a:r>
            <a:endParaRPr/>
          </a:p>
          <a:p>
            <a:pPr indent="-44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Breadth-first search</a:t>
            </a:r>
            <a:endParaRPr/>
          </a:p>
          <a:p>
            <a:pPr indent="-44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Uniform-cost search</a:t>
            </a:r>
            <a:endParaRPr/>
          </a:p>
          <a:p>
            <a:pPr indent="-44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Depth-first search</a:t>
            </a:r>
            <a:endParaRPr/>
          </a:p>
          <a:p>
            <a:pPr indent="-44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Depth-limited search</a:t>
            </a:r>
            <a:endParaRPr/>
          </a:p>
          <a:p>
            <a:pPr indent="-44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Iterative deepening search</a:t>
            </a:r>
            <a:endParaRPr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Breadth-first search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shallowest unexpanded node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Implementation: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a FIFO queue, i.e., new successors go at end</a:t>
            </a:r>
            <a:endParaRPr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fs-progress1c"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3657600"/>
            <a:ext cx="4267200" cy="281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Breadth-first search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shallowest unexpanded node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Implementation: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a FIFO queue, i.e., new successors go at end</a:t>
            </a:r>
            <a:endParaRPr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fs-progress2c"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657600"/>
            <a:ext cx="43434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Breadth-first search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shallowest unexpanded node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Implementation: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a FIFO queue, i.e., new successors go at end</a:t>
            </a:r>
            <a:endParaRPr/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fs-progress3c"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657600"/>
            <a:ext cx="4343400" cy="285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Breadth-first search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shallowest unexpanded node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Implementation: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a FIFO queue, i.e., new successors go at end</a:t>
            </a:r>
            <a:endParaRPr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fs-progress4c"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657600"/>
            <a:ext cx="4648200" cy="278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Properties of breadth-first search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Complete?</a:t>
            </a:r>
            <a:r>
              <a:rPr b="0" i="0" lang="en-US" sz="2800" u="none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Yes (if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finite)</a:t>
            </a:r>
            <a:endParaRPr/>
          </a:p>
          <a:p>
            <a:pPr indent="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Time?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1+b+b</a:t>
            </a:r>
            <a:r>
              <a:rPr b="0" baseline="3000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+b</a:t>
            </a:r>
            <a:r>
              <a:rPr b="0" baseline="3000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+… +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</a:t>
            </a:r>
            <a:r>
              <a:rPr b="0" baseline="3000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+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b(b</a:t>
            </a:r>
            <a:r>
              <a:rPr b="0" baseline="3000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-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 = O(b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d+1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Space?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O(b</a:t>
            </a:r>
            <a:r>
              <a:rPr b="0" baseline="3000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d+1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(keeps every node in memory)</a:t>
            </a:r>
            <a:endParaRPr/>
          </a:p>
          <a:p>
            <a:pPr indent="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Optimal?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Yes (if cost = 1 per step)</a:t>
            </a:r>
            <a:endParaRPr/>
          </a:p>
          <a:p>
            <a:pPr indent="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Space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the bigger problem (more than time)</a:t>
            </a:r>
            <a:endParaRPr/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Uniform-cost search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least-cost unexpanded node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Implementation: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= queue ordered by path cost</a:t>
            </a:r>
            <a:endParaRPr/>
          </a:p>
          <a:p>
            <a:pPr indent="-44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Equivalent to breadth-first if step costs all equal</a:t>
            </a:r>
            <a:endParaRPr/>
          </a:p>
          <a:p>
            <a:pPr indent="-190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Complete?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Yes, if step cost ≥ ε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Time?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# of nodes with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≤ cost of optimal solution,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O(b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ceiling(C*/ ε)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where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the cost of the optimal solution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Space?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# of nodes with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≤ cost of optimal solution,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O(b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ceiling(C*/ ε)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Optimal?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Yes – nodes expanded in increasing order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g(n)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Depth-first search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628650" y="1524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deepest unexpanded node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LIFO queue, i.e., put successors at front</a:t>
            </a:r>
            <a:endParaRPr/>
          </a:p>
        </p:txBody>
      </p:sp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fs-progress01c" id="227" name="Google Shape;2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048000"/>
            <a:ext cx="5181600" cy="301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Remember the Vacuum-cleaner world?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Percepts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location and contents, e.g., [A, Dirty]</a:t>
            </a:r>
            <a:endParaRPr/>
          </a:p>
          <a:p>
            <a:pPr indent="-190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Left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Right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Suck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vacuum2-environment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943100"/>
            <a:ext cx="3202132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Depth-first search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628650" y="1524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deepest unexpanded node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LIFO queue, i.e., put successors at front</a:t>
            </a:r>
            <a:endParaRPr/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fs-progress02c" id="235" name="Google Shape;2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Depth-first search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628650" y="1524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deepest unexpanded node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LIFO queue, i.e., put successors at front</a:t>
            </a:r>
            <a:endParaRPr/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fs-progress03c"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048000"/>
            <a:ext cx="5181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Depth-first search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628650" y="1524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deepest unexpanded node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LIFO queue, i.e., put successors at front</a:t>
            </a:r>
            <a:endParaRPr/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fs-progress04c" id="251" name="Google Shape;2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048000"/>
            <a:ext cx="5181600" cy="291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Depth-first search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628650" y="1524000"/>
            <a:ext cx="7886700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deepest unexpanded node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LIFO queue, i.e., put successors at front</a:t>
            </a:r>
            <a:endParaRPr/>
          </a:p>
        </p:txBody>
      </p:sp>
      <p:sp>
        <p:nvSpPr>
          <p:cNvPr id="258" name="Google Shape;258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fs-progress05c" id="259" name="Google Shape;2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048000"/>
            <a:ext cx="5181600" cy="301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Depth-first search</a:t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628650" y="1524000"/>
            <a:ext cx="7886700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deepest unexpanded node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LIFO queue, i.e., put successors at front</a:t>
            </a:r>
            <a:endParaRPr/>
          </a:p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fs-progress06c" id="267" name="Google Shape;26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048000"/>
            <a:ext cx="5181600" cy="302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Depth-first search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628650" y="1524000"/>
            <a:ext cx="7886700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deepest unexpanded node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LIFO queue, i.e., put successors at front</a:t>
            </a:r>
            <a:endParaRPr/>
          </a:p>
        </p:txBody>
      </p:sp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fs-progress01c" id="275" name="Google Shape;2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s-progress07c" id="276" name="Google Shape;27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Depth-first search</a:t>
            </a:r>
            <a:endParaRPr/>
          </a:p>
        </p:txBody>
      </p:sp>
      <p:sp>
        <p:nvSpPr>
          <p:cNvPr id="282" name="Google Shape;282;p38"/>
          <p:cNvSpPr txBox="1"/>
          <p:nvPr>
            <p:ph idx="1" type="body"/>
          </p:nvPr>
        </p:nvSpPr>
        <p:spPr>
          <a:xfrm>
            <a:off x="628650" y="1524000"/>
            <a:ext cx="7886700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deepest unexpanded node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LIFO queue, i.e., put successors at front</a:t>
            </a:r>
            <a:endParaRPr/>
          </a:p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fs-progress01c" id="284" name="Google Shape;28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s-progress08c" id="285" name="Google Shape;28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Depth-first search</a:t>
            </a:r>
            <a:endParaRPr/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628650" y="1524000"/>
            <a:ext cx="7886700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deepest unexpanded node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LIFO queue, i.e., put successors at front</a:t>
            </a:r>
            <a:endParaRPr/>
          </a:p>
        </p:txBody>
      </p:sp>
      <p:sp>
        <p:nvSpPr>
          <p:cNvPr id="292" name="Google Shape;292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fs-progress01c" id="293" name="Google Shape;2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s-progress09c" id="294" name="Google Shape;29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048000"/>
            <a:ext cx="5181600" cy="302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Depth-first search</a:t>
            </a:r>
            <a:endParaRPr/>
          </a:p>
        </p:txBody>
      </p:sp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628650" y="1447800"/>
            <a:ext cx="7886700" cy="472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deepest unexpanded node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LIFO queue, i.e., put successors at front</a:t>
            </a:r>
            <a:endParaRPr/>
          </a:p>
        </p:txBody>
      </p:sp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fs-progress01c" id="302" name="Google Shape;30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s-progress10c" id="303" name="Google Shape;30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Depth-first search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628650" y="1447800"/>
            <a:ext cx="7886700" cy="472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deepest unexpanded node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LIFO queue, i.e., put successors at front</a:t>
            </a:r>
            <a:endParaRPr/>
          </a:p>
        </p:txBody>
      </p:sp>
      <p:sp>
        <p:nvSpPr>
          <p:cNvPr id="310" name="Google Shape;310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fs-progress01c" id="311" name="Google Shape;3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s-progress11c" id="312" name="Google Shape;31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Vacuum world state space graph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acuum2-paths"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1729255"/>
            <a:ext cx="76073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667456" y="5710020"/>
            <a:ext cx="68478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State space</a:t>
            </a: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Set of all reachable states. In state space graph, </a:t>
            </a:r>
            <a:r>
              <a:rPr lang="en-US" sz="200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nodes/vertices = states, links/edges = actions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Depth-first search</a:t>
            </a:r>
            <a:endParaRPr/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628650" y="1524000"/>
            <a:ext cx="7886700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deepest unexpanded node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fringe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LIFO queue, i.e., put successors at front</a:t>
            </a:r>
            <a:endParaRPr/>
          </a:p>
        </p:txBody>
      </p:sp>
      <p:sp>
        <p:nvSpPr>
          <p:cNvPr id="319" name="Google Shape;319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fs-progress01c" id="320" name="Google Shape;3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s-progress12c" id="321" name="Google Shape;32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048000"/>
            <a:ext cx="5181600" cy="302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Properties of depth-first search</a:t>
            </a:r>
            <a:endParaRPr/>
          </a:p>
        </p:txBody>
      </p:sp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Complete?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No: fails in infinite-depth spaces, spaces with loops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Modify to avoid repeated states along path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→ complete in finite spaces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Time?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O(b</a:t>
            </a:r>
            <a:r>
              <a:rPr b="0" baseline="3000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terrible if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much larger than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but if solutions are dense, may be much faster than breadth-first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Space?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O(bm),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i.e., linear space!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Optimal?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No</a:t>
            </a:r>
            <a:endParaRPr/>
          </a:p>
        </p:txBody>
      </p:sp>
      <p:sp>
        <p:nvSpPr>
          <p:cNvPr id="328" name="Google Shape;328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Depth-limited search</a:t>
            </a:r>
            <a:endParaRPr/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depth-first search with depth limit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i.e., nodes at depth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have no successors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Complete?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No 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Time?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O(b</a:t>
            </a:r>
            <a:r>
              <a:rPr b="0" baseline="3000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Space?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O(bl)</a:t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Optimal?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No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698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5" name="Google Shape;335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Iterative deepening search</a:t>
            </a:r>
            <a:endParaRPr/>
          </a:p>
        </p:txBody>
      </p:sp>
      <p:sp>
        <p:nvSpPr>
          <p:cNvPr id="341" name="Google Shape;341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45"/>
          <p:cNvPicPr preferRelativeResize="0"/>
          <p:nvPr/>
        </p:nvPicPr>
        <p:blipFill rotWithShape="1">
          <a:blip r:embed="rId3">
            <a:alphaModFix/>
          </a:blip>
          <a:srcRect b="51042" l="14844" r="3125" t="18750"/>
          <a:stretch/>
        </p:blipFill>
        <p:spPr>
          <a:xfrm>
            <a:off x="533400" y="2895600"/>
            <a:ext cx="80010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5"/>
          <p:cNvSpPr/>
          <p:nvPr/>
        </p:nvSpPr>
        <p:spPr>
          <a:xfrm>
            <a:off x="641350" y="1565701"/>
            <a:ext cx="69786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depth-limited search on repeat!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Limit </a:t>
            </a:r>
            <a:r>
              <a:rPr i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 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increased at each iteration until goal is found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Iterative deepening search </a:t>
            </a:r>
            <a:r>
              <a:rPr b="0" i="1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 </a:t>
            </a:r>
            <a:r>
              <a:rPr b="0" i="0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=0</a:t>
            </a:r>
            <a:endParaRPr/>
          </a:p>
        </p:txBody>
      </p:sp>
      <p:sp>
        <p:nvSpPr>
          <p:cNvPr id="349" name="Google Shape;349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s-progress1c" id="350" name="Google Shape;3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Iterative deepening search </a:t>
            </a:r>
            <a:r>
              <a:rPr b="0" i="1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 </a:t>
            </a:r>
            <a:r>
              <a:rPr b="0" i="0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=1</a:t>
            </a:r>
            <a:endParaRPr/>
          </a:p>
        </p:txBody>
      </p:sp>
      <p:sp>
        <p:nvSpPr>
          <p:cNvPr id="356" name="Google Shape;356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s-progress2c" id="357" name="Google Shape;35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Iterative deepening search </a:t>
            </a:r>
            <a:r>
              <a:rPr b="0" i="1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 </a:t>
            </a:r>
            <a:r>
              <a:rPr b="0" i="0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=2</a:t>
            </a:r>
            <a:endParaRPr/>
          </a:p>
        </p:txBody>
      </p:sp>
      <p:sp>
        <p:nvSpPr>
          <p:cNvPr id="363" name="Google Shape;363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s-progress3c" id="364" name="Google Shape;36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2588"/>
            <a:ext cx="76200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Iterative deepening search </a:t>
            </a:r>
            <a:r>
              <a:rPr b="0" i="1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 </a:t>
            </a:r>
            <a:r>
              <a:rPr b="0" i="0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=3</a:t>
            </a:r>
            <a:endParaRPr/>
          </a:p>
        </p:txBody>
      </p:sp>
      <p:sp>
        <p:nvSpPr>
          <p:cNvPr id="370" name="Google Shape;370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s-progress4c" id="371" name="Google Shape;37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>
            <p:ph type="title"/>
          </p:nvPr>
        </p:nvSpPr>
        <p:spPr>
          <a:xfrm>
            <a:off x="1150938" y="214313"/>
            <a:ext cx="7793037" cy="1081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Properties of iterative deepening search</a:t>
            </a:r>
            <a:endParaRPr/>
          </a:p>
        </p:txBody>
      </p:sp>
      <p:sp>
        <p:nvSpPr>
          <p:cNvPr id="377" name="Google Shape;377;p5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Complete?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Yes</a:t>
            </a:r>
            <a:endParaRPr/>
          </a:p>
          <a:p>
            <a:pPr indent="-190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Time?</a:t>
            </a:r>
            <a:r>
              <a:rPr b="0" i="0" lang="en-US" sz="2400" u="none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(d+1)b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0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+ d b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+ (d-1)b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+ … + b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= O(b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-190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Space?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O(bd)</a:t>
            </a:r>
            <a:endParaRPr/>
          </a:p>
          <a:p>
            <a:pPr indent="-190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Optimal?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Yes, if step cost = 1</a:t>
            </a:r>
            <a:endParaRPr/>
          </a:p>
        </p:txBody>
      </p:sp>
      <p:sp>
        <p:nvSpPr>
          <p:cNvPr id="378" name="Google Shape;378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Summary of algorithms</a:t>
            </a:r>
            <a:endParaRPr/>
          </a:p>
        </p:txBody>
      </p:sp>
      <p:sp>
        <p:nvSpPr>
          <p:cNvPr id="384" name="Google Shape;384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51"/>
          <p:cNvPicPr preferRelativeResize="0"/>
          <p:nvPr/>
        </p:nvPicPr>
        <p:blipFill rotWithShape="1">
          <a:blip r:embed="rId3">
            <a:alphaModFix/>
          </a:blip>
          <a:srcRect b="51042" l="14062" r="17968" t="22917"/>
          <a:stretch/>
        </p:blipFill>
        <p:spPr>
          <a:xfrm>
            <a:off x="859536" y="2362200"/>
            <a:ext cx="7424928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Formulation of a Problem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</a:t>
            </a:r>
            <a:r>
              <a:rPr b="0" i="0" lang="en-US" sz="259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Problem</a:t>
            </a:r>
            <a:r>
              <a:rPr b="0" i="0" lang="en-US" sz="259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defined by the following items:</a:t>
            </a:r>
            <a:endParaRPr/>
          </a:p>
          <a:p>
            <a:pPr indent="-6985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Set of </a:t>
            </a:r>
            <a:r>
              <a:rPr b="1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states</a:t>
            </a:r>
            <a:r>
              <a:rPr b="0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the agent can be in, with a designated </a:t>
            </a:r>
            <a:r>
              <a:rPr b="1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initial state</a:t>
            </a:r>
            <a:endParaRPr/>
          </a:p>
          <a:p>
            <a:pPr indent="0" lvl="1" marL="34290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Set of </a:t>
            </a:r>
            <a:r>
              <a:rPr b="1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actions</a:t>
            </a:r>
            <a:r>
              <a:rPr b="0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available to the agent</a:t>
            </a:r>
            <a:endParaRPr/>
          </a:p>
          <a:p>
            <a:pPr indent="-3048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1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Transition model </a:t>
            </a:r>
            <a:r>
              <a:rPr b="0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describing what each action does (maps a &lt;state, action&gt; pair to a state)</a:t>
            </a:r>
            <a:endParaRPr/>
          </a:p>
          <a:p>
            <a:pPr indent="-3048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1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Goal test </a:t>
            </a:r>
            <a:r>
              <a:rPr b="0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which determines if a given state is a goal state</a:t>
            </a:r>
            <a:endParaRPr/>
          </a:p>
          <a:p>
            <a:pPr indent="-3048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</a:t>
            </a:r>
            <a:r>
              <a:rPr b="1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path cost</a:t>
            </a:r>
            <a:r>
              <a:rPr b="0" i="0" lang="en-US" sz="222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function that assigns a numeric cost to each path</a:t>
            </a:r>
            <a:endParaRPr/>
          </a:p>
          <a:p>
            <a:pPr indent="-6985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Vacuum world state space graph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34290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" lvl="0" marL="1714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" lvl="0" marL="17145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3500" lvl="1" marL="514350" marR="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3500" lvl="1" marL="514350" marR="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" lvl="0" marL="17145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040"/>
              <a:buFont typeface="Arial"/>
              <a:buChar char="•"/>
            </a:pPr>
            <a:r>
              <a:rPr b="0" i="0" lang="en-US" sz="204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states?</a:t>
            </a:r>
            <a:r>
              <a:rPr b="0" i="0" lang="en-US" sz="2040" u="none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4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binary dirt and robot location. Any state can be initial state </a:t>
            </a:r>
            <a:endParaRPr b="0" i="0" sz="2040" u="sng" cap="none" strike="noStrike">
              <a:solidFill>
                <a:srgbClr val="CC009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040"/>
              <a:buFont typeface="Arial"/>
              <a:buChar char="•"/>
            </a:pPr>
            <a:r>
              <a:rPr b="0" i="0" lang="en-US" sz="204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actions?</a:t>
            </a:r>
            <a:r>
              <a:rPr b="0" i="0" lang="en-US" sz="2040" u="none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04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Left</a:t>
            </a:r>
            <a:r>
              <a:rPr b="0" i="0" lang="en-US" sz="204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1" lang="en-US" sz="204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Right</a:t>
            </a:r>
            <a:r>
              <a:rPr b="0" i="0" lang="en-US" sz="204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1" lang="en-US" sz="204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Suck</a:t>
            </a:r>
            <a:endParaRPr/>
          </a:p>
          <a:p>
            <a:pPr indent="-171450" lvl="0" marL="17145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040"/>
              <a:buFont typeface="Arial"/>
              <a:buChar char="•"/>
            </a:pPr>
            <a:r>
              <a:rPr b="0" i="0" lang="en-US" sz="204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Transition model?</a:t>
            </a:r>
            <a:r>
              <a:rPr b="0" i="0" lang="en-US" sz="204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As seen in the state space graph</a:t>
            </a:r>
            <a:endParaRPr/>
          </a:p>
          <a:p>
            <a:pPr indent="-171450" lvl="0" marL="17145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040"/>
              <a:buFont typeface="Arial"/>
              <a:buChar char="•"/>
            </a:pPr>
            <a:r>
              <a:rPr b="0" i="0" lang="en-US" sz="204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goal test?</a:t>
            </a:r>
            <a:r>
              <a:rPr b="0" i="0" lang="en-US" sz="2040" u="none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4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 dirt at all locations</a:t>
            </a:r>
            <a:endParaRPr b="0" i="0" sz="1530" u="sng" cap="none" strike="noStrike">
              <a:solidFill>
                <a:srgbClr val="CC009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17145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040"/>
              <a:buFont typeface="Arial"/>
              <a:buChar char="•"/>
            </a:pPr>
            <a:r>
              <a:rPr b="0" i="0" lang="en-US" sz="204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path cost?</a:t>
            </a:r>
            <a:r>
              <a:rPr b="0" i="0" lang="en-US" sz="2040" u="none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4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 per action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acuum2-paths"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690690"/>
            <a:ext cx="6332037" cy="304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 The 8-puzzle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C009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states?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actions?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goal test?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path cost?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8puzzle"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676400"/>
            <a:ext cx="42576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 The 8-puzzle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C009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states?</a:t>
            </a:r>
            <a:r>
              <a:rPr b="0" i="0" lang="en-US" sz="2800" u="none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locations of tiles </a:t>
            </a:r>
            <a:endParaRPr b="0" i="0" sz="2800" u="sng" cap="none" strike="noStrike">
              <a:solidFill>
                <a:srgbClr val="CC009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actions?</a:t>
            </a:r>
            <a:r>
              <a:rPr b="0" i="0" lang="en-US" sz="2800" u="none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move blank left, right, up, down </a:t>
            </a:r>
            <a:endParaRPr b="0" i="0" sz="2800" u="sng" cap="none" strike="noStrike">
              <a:solidFill>
                <a:srgbClr val="CC009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goal test?</a:t>
            </a:r>
            <a:r>
              <a:rPr b="0" i="0" lang="en-US" sz="2800" u="none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goal state (given)</a:t>
            </a:r>
            <a:endParaRPr b="0" i="0" sz="2800" u="sng" cap="none" strike="noStrike">
              <a:solidFill>
                <a:srgbClr val="CC009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path cost?</a:t>
            </a:r>
            <a:r>
              <a:rPr b="0" i="0" lang="en-US" sz="2800" u="none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 per move</a:t>
            </a:r>
            <a:endParaRPr b="0" i="0" sz="2800" u="sng" cap="none" strike="noStrike">
              <a:solidFill>
                <a:srgbClr val="CC0099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8puzzle"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676400"/>
            <a:ext cx="42576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 The 8-puzzle</a:t>
            </a:r>
            <a:endParaRPr/>
          </a:p>
        </p:txBody>
      </p:sp>
      <p:pic>
        <p:nvPicPr>
          <p:cNvPr id="142" name="Google Shape;14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560" y="1592262"/>
            <a:ext cx="638087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581400" y="5987019"/>
            <a:ext cx="2337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Partial state space graph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 robotic assembly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780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states?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real-valued coordinates of robot joint angles parts of the object to be assembled</a:t>
            </a:r>
            <a:endParaRPr/>
          </a:p>
          <a:p>
            <a:pPr indent="-17780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actions?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continuous motions of robot joints</a:t>
            </a:r>
            <a:endParaRPr/>
          </a:p>
          <a:p>
            <a:pPr indent="-17780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goal test?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complete assembly</a:t>
            </a:r>
            <a:endParaRPr/>
          </a:p>
          <a:p>
            <a:pPr indent="-17780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path cost?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time to execute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tanford-arm+blocks"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0"/>
            <a:ext cx="58007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