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FB1"/>
    <a:srgbClr val="FFCC80"/>
    <a:srgbClr val="A5D6A7"/>
    <a:srgbClr val="442C2E"/>
    <a:srgbClr val="099BD5"/>
    <a:srgbClr val="FFDE03"/>
    <a:srgbClr val="F7F8FA"/>
    <a:srgbClr val="344955"/>
    <a:srgbClr val="356859"/>
    <a:srgbClr val="E30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8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C3AE2-11B6-4294-A847-386849C6475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7DB0A-958A-4C23-A36B-812C6BE5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7DB0A-958A-4C23-A36B-812C6BE50E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27796"/>
            <a:ext cx="12192000" cy="2830204"/>
          </a:xfrm>
          <a:solidFill>
            <a:schemeClr val="tx1">
              <a:lumMod val="95000"/>
              <a:lumOff val="5000"/>
              <a:alpha val="84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Social Networking Ethical Issues</a:t>
            </a:r>
            <a:br>
              <a:rPr lang="en-US" dirty="0">
                <a:latin typeface="Copperplate Gothic Bold" panose="020E0705020206020404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Presented by: Atiq Ahammed(BSSE0817)</a:t>
            </a:r>
            <a:b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</a:b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Presented to: </a:t>
            </a:r>
            <a:r>
              <a:rPr lang="en-US" sz="22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Rezvi</a:t>
            </a: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Shahariar</a:t>
            </a: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 &amp; BSSE8th batch</a:t>
            </a:r>
            <a:endParaRPr lang="en-US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1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622125">
            <a:off x="-1589264" y="2184183"/>
            <a:ext cx="6643716" cy="4438988"/>
          </a:xfrm>
          <a:custGeom>
            <a:avLst/>
            <a:gdLst>
              <a:gd name="connsiteX0" fmla="*/ 0 w 6827592"/>
              <a:gd name="connsiteY0" fmla="*/ 0 h 3615388"/>
              <a:gd name="connsiteX1" fmla="*/ 6827592 w 6827592"/>
              <a:gd name="connsiteY1" fmla="*/ 0 h 3615388"/>
              <a:gd name="connsiteX2" fmla="*/ 6827592 w 6827592"/>
              <a:gd name="connsiteY2" fmla="*/ 3615388 h 3615388"/>
              <a:gd name="connsiteX3" fmla="*/ 0 w 6827592"/>
              <a:gd name="connsiteY3" fmla="*/ 3615388 h 3615388"/>
              <a:gd name="connsiteX4" fmla="*/ 0 w 6827592"/>
              <a:gd name="connsiteY4" fmla="*/ 0 h 3615388"/>
              <a:gd name="connsiteX0" fmla="*/ 0 w 7275813"/>
              <a:gd name="connsiteY0" fmla="*/ 1366785 h 4982173"/>
              <a:gd name="connsiteX1" fmla="*/ 7275813 w 7275813"/>
              <a:gd name="connsiteY1" fmla="*/ 0 h 4982173"/>
              <a:gd name="connsiteX2" fmla="*/ 6827592 w 7275813"/>
              <a:gd name="connsiteY2" fmla="*/ 4982173 h 4982173"/>
              <a:gd name="connsiteX3" fmla="*/ 0 w 7275813"/>
              <a:gd name="connsiteY3" fmla="*/ 4982173 h 4982173"/>
              <a:gd name="connsiteX4" fmla="*/ 0 w 7275813"/>
              <a:gd name="connsiteY4" fmla="*/ 1366785 h 4982173"/>
              <a:gd name="connsiteX0" fmla="*/ 403951 w 7275813"/>
              <a:gd name="connsiteY0" fmla="*/ 572722 h 4982173"/>
              <a:gd name="connsiteX1" fmla="*/ 7275813 w 7275813"/>
              <a:gd name="connsiteY1" fmla="*/ 0 h 4982173"/>
              <a:gd name="connsiteX2" fmla="*/ 6827592 w 7275813"/>
              <a:gd name="connsiteY2" fmla="*/ 4982173 h 4982173"/>
              <a:gd name="connsiteX3" fmla="*/ 0 w 7275813"/>
              <a:gd name="connsiteY3" fmla="*/ 4982173 h 4982173"/>
              <a:gd name="connsiteX4" fmla="*/ 403951 w 7275813"/>
              <a:gd name="connsiteY4" fmla="*/ 572722 h 4982173"/>
              <a:gd name="connsiteX0" fmla="*/ 403951 w 6882728"/>
              <a:gd name="connsiteY0" fmla="*/ 258255 h 4667706"/>
              <a:gd name="connsiteX1" fmla="*/ 6882728 w 6882728"/>
              <a:gd name="connsiteY1" fmla="*/ 0 h 4667706"/>
              <a:gd name="connsiteX2" fmla="*/ 6827592 w 6882728"/>
              <a:gd name="connsiteY2" fmla="*/ 4667706 h 4667706"/>
              <a:gd name="connsiteX3" fmla="*/ 0 w 6882728"/>
              <a:gd name="connsiteY3" fmla="*/ 4667706 h 4667706"/>
              <a:gd name="connsiteX4" fmla="*/ 403951 w 6882728"/>
              <a:gd name="connsiteY4" fmla="*/ 258255 h 4667706"/>
              <a:gd name="connsiteX0" fmla="*/ 420284 w 6882728"/>
              <a:gd name="connsiteY0" fmla="*/ 0 h 4669865"/>
              <a:gd name="connsiteX1" fmla="*/ 6882728 w 6882728"/>
              <a:gd name="connsiteY1" fmla="*/ 2159 h 4669865"/>
              <a:gd name="connsiteX2" fmla="*/ 6827592 w 6882728"/>
              <a:gd name="connsiteY2" fmla="*/ 4669865 h 4669865"/>
              <a:gd name="connsiteX3" fmla="*/ 0 w 6882728"/>
              <a:gd name="connsiteY3" fmla="*/ 4669865 h 4669865"/>
              <a:gd name="connsiteX4" fmla="*/ 420284 w 6882728"/>
              <a:gd name="connsiteY4" fmla="*/ 0 h 4669865"/>
              <a:gd name="connsiteX0" fmla="*/ 420284 w 6859514"/>
              <a:gd name="connsiteY0" fmla="*/ 0 h 4669865"/>
              <a:gd name="connsiteX1" fmla="*/ 6859514 w 6859514"/>
              <a:gd name="connsiteY1" fmla="*/ 105947 h 4669865"/>
              <a:gd name="connsiteX2" fmla="*/ 6827592 w 6859514"/>
              <a:gd name="connsiteY2" fmla="*/ 4669865 h 4669865"/>
              <a:gd name="connsiteX3" fmla="*/ 0 w 6859514"/>
              <a:gd name="connsiteY3" fmla="*/ 4669865 h 4669865"/>
              <a:gd name="connsiteX4" fmla="*/ 420284 w 6859514"/>
              <a:gd name="connsiteY4" fmla="*/ 0 h 4669865"/>
              <a:gd name="connsiteX0" fmla="*/ 432365 w 6859514"/>
              <a:gd name="connsiteY0" fmla="*/ 0 h 4742611"/>
              <a:gd name="connsiteX1" fmla="*/ 6859514 w 6859514"/>
              <a:gd name="connsiteY1" fmla="*/ 178693 h 4742611"/>
              <a:gd name="connsiteX2" fmla="*/ 6827592 w 6859514"/>
              <a:gd name="connsiteY2" fmla="*/ 4742611 h 4742611"/>
              <a:gd name="connsiteX3" fmla="*/ 0 w 6859514"/>
              <a:gd name="connsiteY3" fmla="*/ 4742611 h 4742611"/>
              <a:gd name="connsiteX4" fmla="*/ 432365 w 6859514"/>
              <a:gd name="connsiteY4" fmla="*/ 0 h 474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9514" h="4742611">
                <a:moveTo>
                  <a:pt x="432365" y="0"/>
                </a:moveTo>
                <a:lnTo>
                  <a:pt x="6859514" y="178693"/>
                </a:lnTo>
                <a:lnTo>
                  <a:pt x="6827592" y="4742611"/>
                </a:lnTo>
                <a:lnTo>
                  <a:pt x="0" y="4742611"/>
                </a:lnTo>
                <a:lnTo>
                  <a:pt x="432365" y="0"/>
                </a:lnTo>
                <a:close/>
              </a:path>
            </a:pathLst>
          </a:custGeom>
          <a:blipFill dpi="0" rotWithShape="1"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7F8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8581"/>
          </a:xfrm>
          <a:solidFill>
            <a:srgbClr val="FFDE03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opperplate Gothic Bold" panose="020E0705020206020404" pitchFamily="34" charset="0"/>
              </a:rPr>
              <a:t>Facts &amp; Issues</a:t>
            </a:r>
            <a:r>
              <a:rPr lang="en-US" sz="4000" dirty="0"/>
              <a:t>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75853" y="2480522"/>
            <a:ext cx="3760884" cy="3116775"/>
            <a:chOff x="675853" y="2480522"/>
            <a:chExt cx="3760884" cy="3116775"/>
          </a:xfrm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1" name="Pentagon 20"/>
            <p:cNvSpPr/>
            <p:nvPr/>
          </p:nvSpPr>
          <p:spPr>
            <a:xfrm>
              <a:off x="675853" y="3021911"/>
              <a:ext cx="3330848" cy="1017000"/>
            </a:xfrm>
            <a:prstGeom prst="homePlate">
              <a:avLst>
                <a:gd name="adj" fmla="val 0"/>
              </a:avLst>
            </a:prstGeom>
            <a:solidFill>
              <a:srgbClr val="F9A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>
                  <a:latin typeface="Arial Rounded MT Bold" panose="020F0704030504030204" pitchFamily="34" charset="0"/>
                </a:rPr>
                <a:t>1 |</a:t>
              </a:r>
              <a:r>
                <a:rPr lang="en-US" b="1" dirty="0">
                  <a:latin typeface="Arial Rounded MT Bold" panose="020F0704030504030204" pitchFamily="34" charset="0"/>
                </a:rPr>
                <a:t>  Disloyal</a:t>
              </a:r>
            </a:p>
          </p:txBody>
        </p:sp>
        <p:sp>
          <p:nvSpPr>
            <p:cNvPr id="22" name="Pentagon 21"/>
            <p:cNvSpPr/>
            <p:nvPr/>
          </p:nvSpPr>
          <p:spPr>
            <a:xfrm>
              <a:off x="685704" y="4192079"/>
              <a:ext cx="3320998" cy="1017000"/>
            </a:xfrm>
            <a:prstGeom prst="homePlate">
              <a:avLst>
                <a:gd name="adj" fmla="val 0"/>
              </a:avLst>
            </a:prstGeom>
            <a:solidFill>
              <a:srgbClr val="B00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>
                  <a:latin typeface="Arial Rounded MT Bold" panose="020F0704030504030204" pitchFamily="34" charset="0"/>
                </a:rPr>
                <a:t>2 |</a:t>
              </a:r>
              <a:r>
                <a:rPr lang="en-US" b="1" dirty="0">
                  <a:latin typeface="Arial Rounded MT Bold" panose="020F0704030504030204" pitchFamily="34" charset="0"/>
                </a:rPr>
                <a:t>  crosses limit</a:t>
              </a:r>
              <a:endParaRPr lang="en-US" dirty="0"/>
            </a:p>
          </p:txBody>
        </p:sp>
        <p:sp>
          <p:nvSpPr>
            <p:cNvPr id="25" name="Half Frame 24"/>
            <p:cNvSpPr/>
            <p:nvPr/>
          </p:nvSpPr>
          <p:spPr>
            <a:xfrm rot="8164286">
              <a:off x="1156694" y="2633698"/>
              <a:ext cx="2665804" cy="2810426"/>
            </a:xfrm>
            <a:prstGeom prst="halfFrame">
              <a:avLst>
                <a:gd name="adj1" fmla="val 14399"/>
                <a:gd name="adj2" fmla="val 155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lf Frame 25"/>
            <p:cNvSpPr/>
            <p:nvPr/>
          </p:nvSpPr>
          <p:spPr>
            <a:xfrm rot="8164286">
              <a:off x="1560834" y="2480522"/>
              <a:ext cx="2875903" cy="3116775"/>
            </a:xfrm>
            <a:prstGeom prst="halfFrame">
              <a:avLst>
                <a:gd name="adj1" fmla="val 17029"/>
                <a:gd name="adj2" fmla="val 15575"/>
              </a:avLst>
            </a:prstGeom>
            <a:solidFill>
              <a:schemeClr val="bg1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21718" y="1548581"/>
            <a:ext cx="6540315" cy="5309419"/>
            <a:chOff x="5321718" y="1548581"/>
            <a:chExt cx="6540315" cy="530941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586819" y="1548581"/>
              <a:ext cx="0" cy="5309419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Pentagon 35"/>
            <p:cNvSpPr/>
            <p:nvPr/>
          </p:nvSpPr>
          <p:spPr>
            <a:xfrm flipH="1">
              <a:off x="5321718" y="2013646"/>
              <a:ext cx="2265101" cy="822960"/>
            </a:xfrm>
            <a:prstGeom prst="homePlate">
              <a:avLst/>
            </a:prstGeom>
            <a:solidFill>
              <a:srgbClr val="5D10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Bahnschrift SemiBold" panose="020B0502040204020203" pitchFamily="34" charset="0"/>
                </a:rPr>
                <a:t>Cyber bullying</a:t>
              </a:r>
            </a:p>
          </p:txBody>
        </p:sp>
        <p:sp>
          <p:nvSpPr>
            <p:cNvPr id="37" name="Pentagon 36"/>
            <p:cNvSpPr/>
            <p:nvPr/>
          </p:nvSpPr>
          <p:spPr>
            <a:xfrm flipH="1">
              <a:off x="5442821" y="4165356"/>
              <a:ext cx="2143998" cy="822960"/>
            </a:xfrm>
            <a:prstGeom prst="homePlate">
              <a:avLst/>
            </a:prstGeom>
            <a:solidFill>
              <a:srgbClr val="356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Bahnschrift SemiBold" panose="020B0502040204020203" pitchFamily="34" charset="0"/>
                </a:rPr>
                <a:t>Cyberstalking</a:t>
              </a:r>
            </a:p>
          </p:txBody>
        </p:sp>
        <p:sp>
          <p:nvSpPr>
            <p:cNvPr id="38" name="Pentagon 37"/>
            <p:cNvSpPr/>
            <p:nvPr/>
          </p:nvSpPr>
          <p:spPr>
            <a:xfrm>
              <a:off x="7586820" y="3089501"/>
              <a:ext cx="4138053" cy="822960"/>
            </a:xfrm>
            <a:prstGeom prst="homePlate">
              <a:avLst/>
            </a:prstGeom>
            <a:solidFill>
              <a:srgbClr val="344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Bahnschrift SemiBold" panose="020B0502040204020203" pitchFamily="34" charset="0"/>
                </a:rPr>
                <a:t>Encounters with sexual predators</a:t>
              </a:r>
            </a:p>
          </p:txBody>
        </p:sp>
        <p:sp>
          <p:nvSpPr>
            <p:cNvPr id="39" name="Pentagon 38"/>
            <p:cNvSpPr/>
            <p:nvPr/>
          </p:nvSpPr>
          <p:spPr>
            <a:xfrm>
              <a:off x="7586819" y="5241211"/>
              <a:ext cx="4275214" cy="822960"/>
            </a:xfrm>
            <a:prstGeom prst="homePlate">
              <a:avLst/>
            </a:prstGeom>
            <a:solidFill>
              <a:srgbClr val="44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Bahnschrift SemiBold" panose="020B0502040204020203" pitchFamily="34" charset="0"/>
                </a:rPr>
                <a:t>Uploading of inappropriate material</a:t>
              </a:r>
            </a:p>
          </p:txBody>
        </p:sp>
        <p:sp>
          <p:nvSpPr>
            <p:cNvPr id="48" name="Hexagon 47"/>
            <p:cNvSpPr/>
            <p:nvPr/>
          </p:nvSpPr>
          <p:spPr>
            <a:xfrm>
              <a:off x="7205818" y="2013646"/>
              <a:ext cx="730733" cy="822960"/>
            </a:xfrm>
            <a:prstGeom prst="hexagon">
              <a:avLst/>
            </a:prstGeom>
            <a:solidFill>
              <a:srgbClr val="E30425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49" name="Hexagon 48"/>
            <p:cNvSpPr/>
            <p:nvPr/>
          </p:nvSpPr>
          <p:spPr>
            <a:xfrm>
              <a:off x="7205817" y="3094337"/>
              <a:ext cx="730733" cy="822960"/>
            </a:xfrm>
            <a:prstGeom prst="hexagon">
              <a:avLst/>
            </a:prstGeom>
            <a:solidFill>
              <a:srgbClr val="E30425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50" name="Hexagon 49"/>
            <p:cNvSpPr/>
            <p:nvPr/>
          </p:nvSpPr>
          <p:spPr>
            <a:xfrm>
              <a:off x="7221450" y="4161446"/>
              <a:ext cx="730733" cy="822960"/>
            </a:xfrm>
            <a:prstGeom prst="hexagon">
              <a:avLst/>
            </a:prstGeom>
            <a:solidFill>
              <a:srgbClr val="E30425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51" name="Hexagon 50"/>
            <p:cNvSpPr/>
            <p:nvPr/>
          </p:nvSpPr>
          <p:spPr>
            <a:xfrm>
              <a:off x="7221451" y="5247705"/>
              <a:ext cx="730733" cy="822960"/>
            </a:xfrm>
            <a:prstGeom prst="hexagon">
              <a:avLst/>
            </a:prstGeom>
            <a:solidFill>
              <a:srgbClr val="E30425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Arial Rounded MT Bold" panose="020F070403050403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05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/>
        </p:nvSpPr>
        <p:spPr>
          <a:xfrm flipH="1">
            <a:off x="4754880" y="4644207"/>
            <a:ext cx="7437120" cy="731520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More common in Female</a:t>
            </a:r>
          </a:p>
        </p:txBody>
      </p:sp>
      <p:sp>
        <p:nvSpPr>
          <p:cNvPr id="14" name="Pentagon 13"/>
          <p:cNvSpPr/>
          <p:nvPr/>
        </p:nvSpPr>
        <p:spPr>
          <a:xfrm flipH="1">
            <a:off x="4933268" y="3846363"/>
            <a:ext cx="7239102" cy="731520"/>
          </a:xfrm>
          <a:prstGeom prst="homePlate">
            <a:avLst>
              <a:gd name="adj" fmla="val 0"/>
            </a:avLst>
          </a:prstGeom>
          <a:solidFill>
            <a:srgbClr val="F9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Among 15 – 16 years olds</a:t>
            </a:r>
          </a:p>
        </p:txBody>
      </p:sp>
      <p:sp>
        <p:nvSpPr>
          <p:cNvPr id="15" name="Pentagon 14"/>
          <p:cNvSpPr/>
          <p:nvPr/>
        </p:nvSpPr>
        <p:spPr>
          <a:xfrm flipH="1">
            <a:off x="5074916" y="3055596"/>
            <a:ext cx="7097454" cy="731520"/>
          </a:xfrm>
          <a:prstGeom prst="homePlate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Via Internet or phone call</a:t>
            </a:r>
          </a:p>
        </p:txBody>
      </p:sp>
      <p:sp>
        <p:nvSpPr>
          <p:cNvPr id="16" name="Pentagon 15"/>
          <p:cNvSpPr/>
          <p:nvPr/>
        </p:nvSpPr>
        <p:spPr>
          <a:xfrm flipH="1">
            <a:off x="4571997" y="2264829"/>
            <a:ext cx="7600373" cy="73152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Threatening</a:t>
            </a:r>
          </a:p>
        </p:txBody>
      </p:sp>
      <p:sp>
        <p:nvSpPr>
          <p:cNvPr id="17" name="Pentagon 16"/>
          <p:cNvSpPr/>
          <p:nvPr/>
        </p:nvSpPr>
        <p:spPr>
          <a:xfrm flipH="1">
            <a:off x="4571997" y="1474062"/>
            <a:ext cx="7600374" cy="731520"/>
          </a:xfrm>
          <a:prstGeom prst="homePlate">
            <a:avLst/>
          </a:prstGeom>
          <a:solidFill>
            <a:srgbClr val="356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Humiliation</a:t>
            </a:r>
          </a:p>
        </p:txBody>
      </p:sp>
      <p:sp>
        <p:nvSpPr>
          <p:cNvPr id="18" name="Pentagon 17"/>
          <p:cNvSpPr/>
          <p:nvPr/>
        </p:nvSpPr>
        <p:spPr>
          <a:xfrm flipH="1">
            <a:off x="4571997" y="678621"/>
            <a:ext cx="7600374" cy="731520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Harassment</a:t>
            </a:r>
          </a:p>
        </p:txBody>
      </p:sp>
      <p:sp>
        <p:nvSpPr>
          <p:cNvPr id="20" name="Pentagon 19"/>
          <p:cNvSpPr/>
          <p:nvPr/>
        </p:nvSpPr>
        <p:spPr>
          <a:xfrm flipH="1">
            <a:off x="4735250" y="5447858"/>
            <a:ext cx="7437120" cy="731520"/>
          </a:xfrm>
          <a:prstGeom prst="homePlat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Last stage cause Suicide</a:t>
            </a:r>
          </a:p>
        </p:txBody>
      </p:sp>
      <p:sp>
        <p:nvSpPr>
          <p:cNvPr id="23" name="Diamond 22"/>
          <p:cNvSpPr/>
          <p:nvPr/>
        </p:nvSpPr>
        <p:spPr>
          <a:xfrm rot="20767747">
            <a:off x="1378861" y="206481"/>
            <a:ext cx="7872438" cy="687468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520440" cy="6858000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8193852">
            <a:off x="-610653" y="792481"/>
            <a:ext cx="3932237" cy="1600200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Cyber bullying</a:t>
            </a:r>
            <a:br>
              <a:rPr lang="en-US" dirty="0">
                <a:latin typeface="Copperplate Gothic Bold" panose="020E0705020206020404" pitchFamily="34" charset="0"/>
              </a:rPr>
            </a:b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6" name="Trapezoid 5"/>
          <p:cNvSpPr/>
          <p:nvPr/>
        </p:nvSpPr>
        <p:spPr>
          <a:xfrm rot="1534288">
            <a:off x="1233743" y="75511"/>
            <a:ext cx="3825863" cy="6263563"/>
          </a:xfrm>
          <a:prstGeom prst="trapezoid">
            <a:avLst>
              <a:gd name="adj" fmla="val 193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7953" y="1410141"/>
            <a:ext cx="3679894" cy="4384933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</p:txBody>
      </p:sp>
      <p:sp>
        <p:nvSpPr>
          <p:cNvPr id="7" name="Flowchart: Preparation 6"/>
          <p:cNvSpPr/>
          <p:nvPr/>
        </p:nvSpPr>
        <p:spPr>
          <a:xfrm>
            <a:off x="4581290" y="6225741"/>
            <a:ext cx="2455718" cy="632260"/>
          </a:xfrm>
          <a:prstGeom prst="flowChartPreparation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7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CA679D-262B-48BD-8755-9DAEC4CB8B8C}"/>
              </a:ext>
            </a:extLst>
          </p:cNvPr>
          <p:cNvSpPr/>
          <p:nvPr/>
        </p:nvSpPr>
        <p:spPr>
          <a:xfrm>
            <a:off x="0" y="1032387"/>
            <a:ext cx="12191991" cy="5825613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78659" y="3859159"/>
            <a:ext cx="2595716" cy="2595716"/>
          </a:xfrm>
          <a:prstGeom prst="ellipse">
            <a:avLst/>
          </a:prstGeom>
          <a:solidFill>
            <a:srgbClr val="5D1049"/>
          </a:solidFill>
          <a:ln>
            <a:noFill/>
          </a:ln>
          <a:effectLst>
            <a:glow rad="228600">
              <a:srgbClr val="5D104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304020" y="4039827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Posting mean, personal, or false information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86378" y="3075035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5" idx="0"/>
          </p:cNvCxnSpPr>
          <p:nvPr/>
        </p:nvCxnSpPr>
        <p:spPr>
          <a:xfrm flipH="1" flipV="1">
            <a:off x="10471355" y="0"/>
            <a:ext cx="5161" cy="3075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37873" y="2164324"/>
            <a:ext cx="2595716" cy="2595716"/>
          </a:xfrm>
          <a:prstGeom prst="ellipse">
            <a:avLst/>
          </a:prstGeom>
          <a:solidFill>
            <a:srgbClr val="B00020"/>
          </a:solidFill>
          <a:ln>
            <a:noFill/>
          </a:ln>
          <a:effectLst>
            <a:glow rad="228600">
              <a:srgbClr val="B0002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63234" y="2344992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Stealing the victim’s password and modifying his or her profile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45592" y="1380200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5" idx="0"/>
          </p:cNvCxnSpPr>
          <p:nvPr/>
        </p:nvCxnSpPr>
        <p:spPr>
          <a:xfrm flipV="1">
            <a:off x="7635730" y="-1122109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115962" y="2215944"/>
            <a:ext cx="2595716" cy="2595716"/>
          </a:xfrm>
          <a:prstGeom prst="ellipse">
            <a:avLst/>
          </a:prstGeom>
          <a:solidFill>
            <a:srgbClr val="442C2E"/>
          </a:solidFill>
          <a:ln>
            <a:noFill/>
          </a:ln>
          <a:effectLst>
            <a:glow rad="228600">
              <a:srgbClr val="442C2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41323" y="2396612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Sending inappropriate messages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23681" y="1431820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42" idx="0"/>
          </p:cNvCxnSpPr>
          <p:nvPr/>
        </p:nvCxnSpPr>
        <p:spPr>
          <a:xfrm flipV="1">
            <a:off x="4413819" y="-1070489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20733" y="3513803"/>
            <a:ext cx="2595716" cy="259571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28600">
              <a:srgbClr val="00206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6094" y="3694471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Sending threatening messages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28452" y="2729679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9" idx="0"/>
          </p:cNvCxnSpPr>
          <p:nvPr/>
        </p:nvCxnSpPr>
        <p:spPr>
          <a:xfrm flipV="1">
            <a:off x="1518590" y="227370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0"/>
            <a:ext cx="12192000" cy="1032387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Form of Cyber bullying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4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lay 12"/>
          <p:cNvSpPr/>
          <p:nvPr/>
        </p:nvSpPr>
        <p:spPr>
          <a:xfrm flipH="1">
            <a:off x="9468465" y="-13520"/>
            <a:ext cx="2723535" cy="6871519"/>
          </a:xfrm>
          <a:prstGeom prst="flowChartDelay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 rot="5400000">
            <a:off x="7891616" y="2472813"/>
            <a:ext cx="5877232" cy="19123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Cyberstalking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7859661" y="-3689"/>
            <a:ext cx="1943100" cy="6851855"/>
          </a:xfrm>
          <a:prstGeom prst="parallelogram">
            <a:avLst>
              <a:gd name="adj" fmla="val 69427"/>
            </a:avLst>
          </a:prstGeom>
          <a:solidFill>
            <a:srgbClr val="44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19BDE5-0310-4181-B2E2-1B0D2689F64D}"/>
              </a:ext>
            </a:extLst>
          </p:cNvPr>
          <p:cNvSpPr/>
          <p:nvPr/>
        </p:nvSpPr>
        <p:spPr>
          <a:xfrm>
            <a:off x="0" y="-38541"/>
            <a:ext cx="9223240" cy="6896541"/>
          </a:xfrm>
          <a:custGeom>
            <a:avLst/>
            <a:gdLst>
              <a:gd name="connsiteX0" fmla="*/ 0 w 7859661"/>
              <a:gd name="connsiteY0" fmla="*/ 0 h 6880498"/>
              <a:gd name="connsiteX1" fmla="*/ 7859661 w 7859661"/>
              <a:gd name="connsiteY1" fmla="*/ 0 h 6880498"/>
              <a:gd name="connsiteX2" fmla="*/ 7859661 w 7859661"/>
              <a:gd name="connsiteY2" fmla="*/ 6880498 h 6880498"/>
              <a:gd name="connsiteX3" fmla="*/ 0 w 7859661"/>
              <a:gd name="connsiteY3" fmla="*/ 6880498 h 6880498"/>
              <a:gd name="connsiteX4" fmla="*/ 0 w 7859661"/>
              <a:gd name="connsiteY4" fmla="*/ 0 h 6880498"/>
              <a:gd name="connsiteX0" fmla="*/ 0 w 9223240"/>
              <a:gd name="connsiteY0" fmla="*/ 16043 h 6896541"/>
              <a:gd name="connsiteX1" fmla="*/ 9223240 w 9223240"/>
              <a:gd name="connsiteY1" fmla="*/ 0 h 6896541"/>
              <a:gd name="connsiteX2" fmla="*/ 7859661 w 9223240"/>
              <a:gd name="connsiteY2" fmla="*/ 6896541 h 6896541"/>
              <a:gd name="connsiteX3" fmla="*/ 0 w 9223240"/>
              <a:gd name="connsiteY3" fmla="*/ 6896541 h 6896541"/>
              <a:gd name="connsiteX4" fmla="*/ 0 w 9223240"/>
              <a:gd name="connsiteY4" fmla="*/ 16043 h 689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240" h="6896541">
                <a:moveTo>
                  <a:pt x="0" y="16043"/>
                </a:moveTo>
                <a:lnTo>
                  <a:pt x="9223240" y="0"/>
                </a:lnTo>
                <a:lnTo>
                  <a:pt x="7859661" y="6896541"/>
                </a:lnTo>
                <a:lnTo>
                  <a:pt x="0" y="6896541"/>
                </a:lnTo>
                <a:lnTo>
                  <a:pt x="0" y="16043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0E5E0C39-D791-43FD-92A1-43B066A24815}"/>
              </a:ext>
            </a:extLst>
          </p:cNvPr>
          <p:cNvSpPr/>
          <p:nvPr/>
        </p:nvSpPr>
        <p:spPr>
          <a:xfrm>
            <a:off x="0" y="-19271"/>
            <a:ext cx="9223240" cy="6896541"/>
          </a:xfrm>
          <a:custGeom>
            <a:avLst/>
            <a:gdLst>
              <a:gd name="connsiteX0" fmla="*/ 0 w 7859661"/>
              <a:gd name="connsiteY0" fmla="*/ 0 h 6880498"/>
              <a:gd name="connsiteX1" fmla="*/ 7859661 w 7859661"/>
              <a:gd name="connsiteY1" fmla="*/ 0 h 6880498"/>
              <a:gd name="connsiteX2" fmla="*/ 7859661 w 7859661"/>
              <a:gd name="connsiteY2" fmla="*/ 6880498 h 6880498"/>
              <a:gd name="connsiteX3" fmla="*/ 0 w 7859661"/>
              <a:gd name="connsiteY3" fmla="*/ 6880498 h 6880498"/>
              <a:gd name="connsiteX4" fmla="*/ 0 w 7859661"/>
              <a:gd name="connsiteY4" fmla="*/ 0 h 6880498"/>
              <a:gd name="connsiteX0" fmla="*/ 0 w 9223240"/>
              <a:gd name="connsiteY0" fmla="*/ 16043 h 6896541"/>
              <a:gd name="connsiteX1" fmla="*/ 9223240 w 9223240"/>
              <a:gd name="connsiteY1" fmla="*/ 0 h 6896541"/>
              <a:gd name="connsiteX2" fmla="*/ 7859661 w 9223240"/>
              <a:gd name="connsiteY2" fmla="*/ 6896541 h 6896541"/>
              <a:gd name="connsiteX3" fmla="*/ 0 w 9223240"/>
              <a:gd name="connsiteY3" fmla="*/ 6896541 h 6896541"/>
              <a:gd name="connsiteX4" fmla="*/ 0 w 9223240"/>
              <a:gd name="connsiteY4" fmla="*/ 16043 h 689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240" h="6896541">
                <a:moveTo>
                  <a:pt x="0" y="16043"/>
                </a:moveTo>
                <a:lnTo>
                  <a:pt x="9223240" y="0"/>
                </a:lnTo>
                <a:lnTo>
                  <a:pt x="7859661" y="6896541"/>
                </a:lnTo>
                <a:lnTo>
                  <a:pt x="0" y="6896541"/>
                </a:lnTo>
                <a:lnTo>
                  <a:pt x="0" y="1604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>
            <a:off x="-324465" y="1128249"/>
            <a:ext cx="9037688" cy="914400"/>
          </a:xfrm>
          <a:prstGeom prst="parallelogram">
            <a:avLst>
              <a:gd name="adj" fmla="val 20556"/>
            </a:avLst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Threatening behavior</a:t>
            </a:r>
            <a:r>
              <a:rPr lang="en-US" sz="2800" dirty="0">
                <a:latin typeface="Arial Black" panose="020B0A04020102020204" pitchFamily="34" charset="0"/>
              </a:rPr>
              <a:t>	 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-516194" y="4392559"/>
            <a:ext cx="8574651" cy="914400"/>
          </a:xfrm>
          <a:prstGeom prst="parallelogram">
            <a:avLst>
              <a:gd name="adj" fmla="val 20556"/>
            </a:avLst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Adult version of cyberbullying</a:t>
            </a:r>
            <a:r>
              <a:rPr lang="en-US" sz="2800" dirty="0">
                <a:latin typeface="Arial Black" panose="020B0A04020102020204" pitchFamily="34" charset="0"/>
              </a:rPr>
              <a:t>	 </a:t>
            </a:r>
          </a:p>
        </p:txBody>
      </p:sp>
      <p:sp>
        <p:nvSpPr>
          <p:cNvPr id="26" name="Parallelogram 25"/>
          <p:cNvSpPr/>
          <p:nvPr/>
        </p:nvSpPr>
        <p:spPr>
          <a:xfrm>
            <a:off x="-516194" y="2760404"/>
            <a:ext cx="8891434" cy="914400"/>
          </a:xfrm>
          <a:prstGeom prst="parallelogram">
            <a:avLst>
              <a:gd name="adj" fmla="val 20556"/>
            </a:avLst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Unwanted advantage</a:t>
            </a:r>
            <a:r>
              <a:rPr lang="en-US" sz="2800" dirty="0">
                <a:latin typeface="Arial Black" panose="020B0A04020102020204" pitchFamily="34" charset="0"/>
              </a:rPr>
              <a:t>	</a:t>
            </a:r>
          </a:p>
        </p:txBody>
      </p:sp>
      <p:sp>
        <p:nvSpPr>
          <p:cNvPr id="27" name="Flowchart: Preparation 26"/>
          <p:cNvSpPr/>
          <p:nvPr/>
        </p:nvSpPr>
        <p:spPr>
          <a:xfrm>
            <a:off x="7788377" y="900566"/>
            <a:ext cx="1371600" cy="1371600"/>
          </a:xfrm>
          <a:prstGeom prst="flowChartPreparation">
            <a:avLst/>
          </a:prstGeom>
          <a:solidFill>
            <a:srgbClr val="E30425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atin typeface="Blackadder ITC" panose="04020505051007020D02" pitchFamily="82" charset="0"/>
              </a:rPr>
              <a:t>i</a:t>
            </a:r>
            <a:endParaRPr lang="en-US" sz="6000" b="1" dirty="0">
              <a:latin typeface="Blackadder ITC" panose="04020505051007020D02" pitchFamily="82" charset="0"/>
            </a:endParaRPr>
          </a:p>
        </p:txBody>
      </p:sp>
      <p:sp>
        <p:nvSpPr>
          <p:cNvPr id="28" name="Flowchart: Preparation 27"/>
          <p:cNvSpPr/>
          <p:nvPr/>
        </p:nvSpPr>
        <p:spPr>
          <a:xfrm>
            <a:off x="7138219" y="4163959"/>
            <a:ext cx="1371600" cy="1371600"/>
          </a:xfrm>
          <a:prstGeom prst="flowChartPreparation">
            <a:avLst/>
          </a:prstGeom>
          <a:solidFill>
            <a:srgbClr val="7030A0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Blackadder ITC" panose="04020505051007020D02" pitchFamily="82" charset="0"/>
              </a:rPr>
              <a:t>iii</a:t>
            </a:r>
          </a:p>
        </p:txBody>
      </p:sp>
      <p:sp>
        <p:nvSpPr>
          <p:cNvPr id="29" name="Flowchart: Preparation 28"/>
          <p:cNvSpPr/>
          <p:nvPr/>
        </p:nvSpPr>
        <p:spPr>
          <a:xfrm>
            <a:off x="7459611" y="2531804"/>
            <a:ext cx="1371600" cy="1371600"/>
          </a:xfrm>
          <a:prstGeom prst="flowChartPreparation">
            <a:avLst/>
          </a:prstGeom>
          <a:solidFill>
            <a:srgbClr val="92D050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Blackadder ITC" panose="04020505051007020D02" pitchFamily="82" charset="0"/>
              </a:rPr>
              <a:t>ii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-176981" y="-217543"/>
            <a:ext cx="1312606" cy="1345792"/>
            <a:chOff x="-10569" y="-281783"/>
            <a:chExt cx="2247165" cy="231569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3" name="Flowchart: Preparation 32"/>
            <p:cNvSpPr/>
            <p:nvPr/>
          </p:nvSpPr>
          <p:spPr>
            <a:xfrm>
              <a:off x="1056231" y="723586"/>
              <a:ext cx="640080" cy="640080"/>
            </a:xfrm>
            <a:prstGeom prst="flowChartPrepa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Preparation 37"/>
            <p:cNvSpPr/>
            <p:nvPr/>
          </p:nvSpPr>
          <p:spPr>
            <a:xfrm>
              <a:off x="1589631" y="388463"/>
              <a:ext cx="640080" cy="640080"/>
            </a:xfrm>
            <a:prstGeom prst="flowChartPrepa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-10569" y="-281783"/>
              <a:ext cx="2247165" cy="2315695"/>
              <a:chOff x="-10569" y="-281783"/>
              <a:chExt cx="2247165" cy="2315695"/>
            </a:xfrm>
            <a:grpFill/>
          </p:grpSpPr>
          <p:sp>
            <p:nvSpPr>
              <p:cNvPr id="30" name="Flowchart: Preparation 29"/>
              <p:cNvSpPr/>
              <p:nvPr/>
            </p:nvSpPr>
            <p:spPr>
              <a:xfrm>
                <a:off x="0" y="53829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Preparation 30"/>
              <p:cNvSpPr/>
              <p:nvPr/>
            </p:nvSpPr>
            <p:spPr>
              <a:xfrm>
                <a:off x="522831" y="403546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Preparation 31"/>
              <p:cNvSpPr/>
              <p:nvPr/>
            </p:nvSpPr>
            <p:spPr>
              <a:xfrm>
                <a:off x="-10569" y="723586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Preparation 33"/>
              <p:cNvSpPr/>
              <p:nvPr/>
            </p:nvSpPr>
            <p:spPr>
              <a:xfrm>
                <a:off x="1056231" y="68423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Preparation 34"/>
              <p:cNvSpPr/>
              <p:nvPr/>
            </p:nvSpPr>
            <p:spPr>
              <a:xfrm>
                <a:off x="522831" y="1073792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Preparation 35"/>
              <p:cNvSpPr/>
              <p:nvPr/>
            </p:nvSpPr>
            <p:spPr>
              <a:xfrm>
                <a:off x="522831" y="-266700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Preparation 36"/>
              <p:cNvSpPr/>
              <p:nvPr/>
            </p:nvSpPr>
            <p:spPr>
              <a:xfrm>
                <a:off x="1045662" y="1393832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Preparation 38"/>
              <p:cNvSpPr/>
              <p:nvPr/>
            </p:nvSpPr>
            <p:spPr>
              <a:xfrm>
                <a:off x="1579062" y="-281783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Preparation 39"/>
              <p:cNvSpPr/>
              <p:nvPr/>
            </p:nvSpPr>
            <p:spPr>
              <a:xfrm>
                <a:off x="1596516" y="1031481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63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F4D1B4-DD3F-4CE1-9A0E-CAC6E51D6A36}"/>
              </a:ext>
            </a:extLst>
          </p:cNvPr>
          <p:cNvSpPr/>
          <p:nvPr/>
        </p:nvSpPr>
        <p:spPr>
          <a:xfrm>
            <a:off x="0" y="5805714"/>
            <a:ext cx="12192000" cy="1052286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Uploading Inappropriate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Material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CD576-AE41-45D1-827A-0BBD9699043B}"/>
              </a:ext>
            </a:extLst>
          </p:cNvPr>
          <p:cNvSpPr/>
          <p:nvPr/>
        </p:nvSpPr>
        <p:spPr>
          <a:xfrm>
            <a:off x="0" y="0"/>
            <a:ext cx="12192000" cy="58057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BB815-2D5A-4F26-8230-E8F3CD20713D}"/>
              </a:ext>
            </a:extLst>
          </p:cNvPr>
          <p:cNvSpPr/>
          <p:nvPr/>
        </p:nvSpPr>
        <p:spPr>
          <a:xfrm>
            <a:off x="0" y="-1"/>
            <a:ext cx="12192000" cy="58057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C706A-547A-4311-9B6A-DAF00C53C3FA}"/>
              </a:ext>
            </a:extLst>
          </p:cNvPr>
          <p:cNvSpPr/>
          <p:nvPr/>
        </p:nvSpPr>
        <p:spPr>
          <a:xfrm>
            <a:off x="0" y="-4"/>
            <a:ext cx="12192000" cy="580571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60356E-787F-4CF0-9B73-D02DEB655460}"/>
              </a:ext>
            </a:extLst>
          </p:cNvPr>
          <p:cNvSpPr/>
          <p:nvPr/>
        </p:nvSpPr>
        <p:spPr>
          <a:xfrm>
            <a:off x="4459224" y="0"/>
            <a:ext cx="3273552" cy="5805712"/>
          </a:xfrm>
          <a:prstGeom prst="rect">
            <a:avLst/>
          </a:prstGeom>
          <a:solidFill>
            <a:srgbClr val="FFC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A78075-D2AC-43EA-9533-5DE9E0F685DC}"/>
              </a:ext>
            </a:extLst>
          </p:cNvPr>
          <p:cNvSpPr/>
          <p:nvPr/>
        </p:nvSpPr>
        <p:spPr>
          <a:xfrm>
            <a:off x="8102660" y="0"/>
            <a:ext cx="3273552" cy="5805712"/>
          </a:xfrm>
          <a:prstGeom prst="rect">
            <a:avLst/>
          </a:prstGeom>
          <a:solidFill>
            <a:srgbClr val="F48FB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DAC0AB-1242-4A29-877C-30E55E442C5C}"/>
              </a:ext>
            </a:extLst>
          </p:cNvPr>
          <p:cNvSpPr/>
          <p:nvPr/>
        </p:nvSpPr>
        <p:spPr>
          <a:xfrm>
            <a:off x="852364" y="0"/>
            <a:ext cx="3273552" cy="5805712"/>
          </a:xfrm>
          <a:prstGeom prst="rect">
            <a:avLst/>
          </a:prstGeom>
          <a:solidFill>
            <a:srgbClr val="A5D6A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DA3C8F-7C35-4555-A58D-20D369FF3884}"/>
              </a:ext>
            </a:extLst>
          </p:cNvPr>
          <p:cNvSpPr/>
          <p:nvPr/>
        </p:nvSpPr>
        <p:spPr>
          <a:xfrm>
            <a:off x="852364" y="3551732"/>
            <a:ext cx="3273552" cy="2253977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Policies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against uploading videos depicting violence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5AFA1-78EC-4408-9BC8-9459AA4E7BF0}"/>
              </a:ext>
            </a:extLst>
          </p:cNvPr>
          <p:cNvSpPr/>
          <p:nvPr/>
        </p:nvSpPr>
        <p:spPr>
          <a:xfrm>
            <a:off x="4459224" y="3551732"/>
            <a:ext cx="3273552" cy="2253977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Deletion</a:t>
            </a:r>
            <a:r>
              <a:rPr lang="en-US" sz="3200" dirty="0"/>
              <a:t> </a:t>
            </a:r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Website has right to material and terminate user accounts that violate the site’s policies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06E3F0-3A03-4E9A-94F1-7A4BA95BE439}"/>
              </a:ext>
            </a:extLst>
          </p:cNvPr>
          <p:cNvSpPr/>
          <p:nvPr/>
        </p:nvSpPr>
        <p:spPr>
          <a:xfrm>
            <a:off x="8104184" y="3551732"/>
            <a:ext cx="3273552" cy="2253977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Limits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 content that is sexually explicit, hateful, 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violent, or that promotes illegal activity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83E64C-D418-4644-BC44-94363A002A41}"/>
              </a:ext>
            </a:extLst>
          </p:cNvPr>
          <p:cNvSpPr/>
          <p:nvPr/>
        </p:nvSpPr>
        <p:spPr>
          <a:xfrm>
            <a:off x="1519876" y="807678"/>
            <a:ext cx="1938528" cy="1936377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rgbClr val="A5D6A7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4815ED-97D2-4B6F-8A0B-D268DD47B342}"/>
              </a:ext>
            </a:extLst>
          </p:cNvPr>
          <p:cNvSpPr/>
          <p:nvPr/>
        </p:nvSpPr>
        <p:spPr>
          <a:xfrm>
            <a:off x="5126736" y="807678"/>
            <a:ext cx="1938528" cy="1936377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rgbClr val="FFCC8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AE483D-7808-4FE8-AE60-6A89FBBB8E1E}"/>
              </a:ext>
            </a:extLst>
          </p:cNvPr>
          <p:cNvSpPr/>
          <p:nvPr/>
        </p:nvSpPr>
        <p:spPr>
          <a:xfrm>
            <a:off x="8770172" y="807678"/>
            <a:ext cx="1938528" cy="1936377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rgbClr val="F48FB1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7AE45F-8F27-4198-90F2-789B76E15A8B}"/>
              </a:ext>
            </a:extLst>
          </p:cNvPr>
          <p:cNvSpPr/>
          <p:nvPr/>
        </p:nvSpPr>
        <p:spPr>
          <a:xfrm>
            <a:off x="2043953" y="1277468"/>
            <a:ext cx="900953" cy="95474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45AD7B-B08C-496F-8526-EF657527FD9A}"/>
              </a:ext>
            </a:extLst>
          </p:cNvPr>
          <p:cNvSpPr/>
          <p:nvPr/>
        </p:nvSpPr>
        <p:spPr>
          <a:xfrm>
            <a:off x="5645523" y="1277467"/>
            <a:ext cx="900953" cy="954741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2718D6-667D-4199-A599-2948B99A8597}"/>
              </a:ext>
            </a:extLst>
          </p:cNvPr>
          <p:cNvSpPr/>
          <p:nvPr/>
        </p:nvSpPr>
        <p:spPr>
          <a:xfrm>
            <a:off x="9288959" y="1298495"/>
            <a:ext cx="900953" cy="954741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6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80A90-0281-467C-9795-260AD8B9467C}"/>
              </a:ext>
            </a:extLst>
          </p:cNvPr>
          <p:cNvSpPr/>
          <p:nvPr/>
        </p:nvSpPr>
        <p:spPr>
          <a:xfrm>
            <a:off x="2758440" y="0"/>
            <a:ext cx="94488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7F8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48C08D-C61D-47F5-87A4-FA024554C33E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FFDE03"/>
          </a:solidFill>
          <a:ln>
            <a:solidFill>
              <a:srgbClr val="F7F8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Prevention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2EC10-580F-4E6A-AE85-A9C84DC71F9C}"/>
              </a:ext>
            </a:extLst>
          </p:cNvPr>
          <p:cNvSpPr/>
          <p:nvPr/>
        </p:nvSpPr>
        <p:spPr>
          <a:xfrm>
            <a:off x="2743200" y="0"/>
            <a:ext cx="566928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rgbClr val="F7F8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54A77-3049-4696-8BBE-B0ECBA4D25F7}"/>
              </a:ext>
            </a:extLst>
          </p:cNvPr>
          <p:cNvSpPr/>
          <p:nvPr/>
        </p:nvSpPr>
        <p:spPr>
          <a:xfrm>
            <a:off x="2952750" y="1951034"/>
            <a:ext cx="450342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Increasing consciousness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33620-28C0-4310-870A-73C16C871CBC}"/>
              </a:ext>
            </a:extLst>
          </p:cNvPr>
          <p:cNvSpPr/>
          <p:nvPr/>
        </p:nvSpPr>
        <p:spPr>
          <a:xfrm>
            <a:off x="2979420" y="234596"/>
            <a:ext cx="450342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Increasing morality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A9F2F-1EA2-4A42-892F-85573B2E530C}"/>
              </a:ext>
            </a:extLst>
          </p:cNvPr>
          <p:cNvSpPr/>
          <p:nvPr/>
        </p:nvSpPr>
        <p:spPr>
          <a:xfrm>
            <a:off x="2926080" y="3638550"/>
            <a:ext cx="453009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Awareness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8CB59-C7C6-409C-AE25-A9F6AE81B672}"/>
              </a:ext>
            </a:extLst>
          </p:cNvPr>
          <p:cNvSpPr/>
          <p:nvPr/>
        </p:nvSpPr>
        <p:spPr>
          <a:xfrm>
            <a:off x="2952750" y="5295900"/>
            <a:ext cx="453009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Hiding Confidential Information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1F0FC29-E698-4A23-BBAC-87CAA755FC99}"/>
              </a:ext>
            </a:extLst>
          </p:cNvPr>
          <p:cNvSpPr/>
          <p:nvPr/>
        </p:nvSpPr>
        <p:spPr>
          <a:xfrm>
            <a:off x="7863840" y="346710"/>
            <a:ext cx="1097280" cy="1097280"/>
          </a:xfrm>
          <a:prstGeom prst="diamond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89807D8F-FFD0-48D9-AE79-AFFF2F3DA8A7}"/>
              </a:ext>
            </a:extLst>
          </p:cNvPr>
          <p:cNvSpPr/>
          <p:nvPr/>
        </p:nvSpPr>
        <p:spPr>
          <a:xfrm>
            <a:off x="7863840" y="3756660"/>
            <a:ext cx="1097280" cy="1097280"/>
          </a:xfrm>
          <a:prstGeom prst="diamond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ED81893-D63A-4D79-91AC-982D35F1FB88}"/>
              </a:ext>
            </a:extLst>
          </p:cNvPr>
          <p:cNvSpPr/>
          <p:nvPr/>
        </p:nvSpPr>
        <p:spPr>
          <a:xfrm>
            <a:off x="7863840" y="5383530"/>
            <a:ext cx="1097280" cy="1097280"/>
          </a:xfrm>
          <a:prstGeom prst="diamond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52E865-DDA9-488B-82C0-4818B68755E0}"/>
              </a:ext>
            </a:extLst>
          </p:cNvPr>
          <p:cNvGrpSpPr/>
          <p:nvPr/>
        </p:nvGrpSpPr>
        <p:grpSpPr>
          <a:xfrm>
            <a:off x="7863840" y="2065972"/>
            <a:ext cx="1097280" cy="1097280"/>
            <a:chOff x="7863840" y="346710"/>
            <a:chExt cx="1097280" cy="1097280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88B0C8A-E163-41CF-8030-27C9E54322BB}"/>
                </a:ext>
              </a:extLst>
            </p:cNvPr>
            <p:cNvSpPr/>
            <p:nvPr/>
          </p:nvSpPr>
          <p:spPr>
            <a:xfrm>
              <a:off x="7863840" y="346710"/>
              <a:ext cx="1097280" cy="109728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6ED6F2-E818-411C-A6D1-525F54DD7632}"/>
                </a:ext>
              </a:extLst>
            </p:cNvPr>
            <p:cNvSpPr/>
            <p:nvPr/>
          </p:nvSpPr>
          <p:spPr>
            <a:xfrm>
              <a:off x="8183880" y="670378"/>
              <a:ext cx="457200" cy="449943"/>
            </a:xfrm>
            <a:prstGeom prst="rect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85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3040" y="0"/>
            <a:ext cx="9265920" cy="36423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elay 2"/>
          <p:cNvSpPr/>
          <p:nvPr/>
        </p:nvSpPr>
        <p:spPr>
          <a:xfrm rot="16200000">
            <a:off x="4625340" y="-708660"/>
            <a:ext cx="2941320" cy="12192000"/>
          </a:xfrm>
          <a:prstGeom prst="flowChartDelay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3157383" y="4282440"/>
            <a:ext cx="5877232" cy="257556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Thank you for your patients</a:t>
            </a:r>
          </a:p>
        </p:txBody>
      </p:sp>
    </p:spTree>
    <p:extLst>
      <p:ext uri="{BB962C8B-B14F-4D97-AF65-F5344CB8AC3E}">
        <p14:creationId xmlns:p14="http://schemas.microsoft.com/office/powerpoint/2010/main" val="52407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150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Arial Black</vt:lpstr>
      <vt:lpstr>Arial Rounded MT Bold</vt:lpstr>
      <vt:lpstr>Bahnschrift</vt:lpstr>
      <vt:lpstr>Bahnschrift SemiBold</vt:lpstr>
      <vt:lpstr>Blackadder ITC</vt:lpstr>
      <vt:lpstr>Bradley Hand ITC</vt:lpstr>
      <vt:lpstr>Calibri</vt:lpstr>
      <vt:lpstr>Calibri Light</vt:lpstr>
      <vt:lpstr>Consolas</vt:lpstr>
      <vt:lpstr>Copperplate Gothic Bold</vt:lpstr>
      <vt:lpstr>Segoe Print</vt:lpstr>
      <vt:lpstr>Office Theme</vt:lpstr>
      <vt:lpstr>Social Networking Ethical Issues Presented by: Atiq Ahammed(BSSE0817) Presented to: Rezvi Shahariar &amp; BSSE8th batch</vt:lpstr>
      <vt:lpstr>Facts &amp; Issues </vt:lpstr>
      <vt:lpstr>Cyber bullying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Networking Ethical Issues</dc:title>
  <dc:creator>Atiq Ahammed</dc:creator>
  <cp:lastModifiedBy>Atiq Ahammed</cp:lastModifiedBy>
  <cp:revision>95</cp:revision>
  <dcterms:created xsi:type="dcterms:W3CDTF">2018-07-19T14:06:27Z</dcterms:created>
  <dcterms:modified xsi:type="dcterms:W3CDTF">2018-09-26T00:29:11Z</dcterms:modified>
</cp:coreProperties>
</file>