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3"/>
    <a:srgbClr val="442C2E"/>
    <a:srgbClr val="344955"/>
    <a:srgbClr val="356859"/>
    <a:srgbClr val="E30425"/>
    <a:srgbClr val="5D1049"/>
    <a:srgbClr val="B00020"/>
    <a:srgbClr val="F9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r>
              <a:rPr lang="en-US" dirty="0" smtClean="0">
                <a:latin typeface="Copperplate Gothic Bold" panose="020E0705020206020404" pitchFamily="34" charset="0"/>
              </a:rPr>
              <a:t/>
            </a:r>
            <a:br>
              <a:rPr lang="en-US" dirty="0" smtClean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</a:t>
            </a:r>
            <a:r>
              <a:rPr lang="en-US" sz="22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8581"/>
          </a:xfrm>
          <a:solidFill>
            <a:srgbClr val="FFDE03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pperplate Gothic Bold" panose="020E0705020206020404" pitchFamily="34" charset="0"/>
              </a:rPr>
              <a:t>Facts &amp; Issues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853" y="2480522"/>
            <a:ext cx="3760884" cy="3116775"/>
            <a:chOff x="675853" y="2480522"/>
            <a:chExt cx="3760884" cy="3116775"/>
          </a:xfrm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Pentagon 20"/>
            <p:cNvSpPr/>
            <p:nvPr/>
          </p:nvSpPr>
          <p:spPr>
            <a:xfrm>
              <a:off x="675853" y="3021911"/>
              <a:ext cx="3330848" cy="1017000"/>
            </a:xfrm>
            <a:prstGeom prst="homePlate">
              <a:avLst>
                <a:gd name="adj" fmla="val 0"/>
              </a:avLst>
            </a:prstGeom>
            <a:solidFill>
              <a:srgbClr val="F9A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1 |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  Disloyal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685704" y="4192079"/>
              <a:ext cx="3320998" cy="1017000"/>
            </a:xfrm>
            <a:prstGeom prst="homePlate">
              <a:avLst>
                <a:gd name="adj" fmla="val 0"/>
              </a:avLst>
            </a:prstGeom>
            <a:solidFill>
              <a:srgbClr val="B0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2 </a:t>
              </a:r>
              <a:r>
                <a:rPr lang="en-US" sz="4000" b="1" dirty="0">
                  <a:latin typeface="Arial Rounded MT Bold" panose="020F0704030504030204" pitchFamily="34" charset="0"/>
                </a:rPr>
                <a:t>|</a:t>
              </a:r>
              <a:r>
                <a:rPr lang="en-US" b="1" dirty="0">
                  <a:latin typeface="Arial Rounded MT Bold" panose="020F0704030504030204" pitchFamily="34" charset="0"/>
                </a:rPr>
                <a:t>  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crosses limit</a:t>
              </a:r>
              <a:endParaRPr lang="en-US" dirty="0"/>
            </a:p>
          </p:txBody>
        </p:sp>
        <p:sp>
          <p:nvSpPr>
            <p:cNvPr id="25" name="Half Frame 24"/>
            <p:cNvSpPr/>
            <p:nvPr/>
          </p:nvSpPr>
          <p:spPr>
            <a:xfrm rot="8164286">
              <a:off x="1156694" y="2633698"/>
              <a:ext cx="2665804" cy="2810426"/>
            </a:xfrm>
            <a:prstGeom prst="halfFrame">
              <a:avLst>
                <a:gd name="adj1" fmla="val 14399"/>
                <a:gd name="adj2" fmla="val 155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 Frame 25"/>
            <p:cNvSpPr/>
            <p:nvPr/>
          </p:nvSpPr>
          <p:spPr>
            <a:xfrm rot="8164286">
              <a:off x="1560834" y="2480522"/>
              <a:ext cx="2875903" cy="3116775"/>
            </a:xfrm>
            <a:prstGeom prst="halfFrame">
              <a:avLst>
                <a:gd name="adj1" fmla="val 17029"/>
                <a:gd name="adj2" fmla="val 15575"/>
              </a:avLst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21718" y="1548581"/>
            <a:ext cx="6540315" cy="5309419"/>
            <a:chOff x="5321718" y="1548581"/>
            <a:chExt cx="6540315" cy="530941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586819" y="1548581"/>
              <a:ext cx="0" cy="5309419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entagon 35"/>
            <p:cNvSpPr/>
            <p:nvPr/>
          </p:nvSpPr>
          <p:spPr>
            <a:xfrm flipH="1">
              <a:off x="5321718" y="2013646"/>
              <a:ext cx="2265101" cy="822960"/>
            </a:xfrm>
            <a:prstGeom prst="homePlate">
              <a:avLst/>
            </a:prstGeom>
            <a:solidFill>
              <a:srgbClr val="5D1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Bahnschrift SemiBold" panose="020B0502040204020203" pitchFamily="34" charset="0"/>
                </a:rPr>
                <a:t>Cyber </a:t>
              </a:r>
              <a:r>
                <a:rPr lang="en-US" dirty="0">
                  <a:latin typeface="Bahnschrift SemiBold" panose="020B0502040204020203" pitchFamily="34" charset="0"/>
                </a:rPr>
                <a:t>bullying</a:t>
              </a:r>
            </a:p>
          </p:txBody>
        </p:sp>
        <p:sp>
          <p:nvSpPr>
            <p:cNvPr id="37" name="Pentagon 36"/>
            <p:cNvSpPr/>
            <p:nvPr/>
          </p:nvSpPr>
          <p:spPr>
            <a:xfrm flipH="1">
              <a:off x="5442821" y="4165356"/>
              <a:ext cx="2143998" cy="822960"/>
            </a:xfrm>
            <a:prstGeom prst="homePlate">
              <a:avLst/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Cyberstalking</a:t>
              </a:r>
            </a:p>
          </p:txBody>
        </p:sp>
        <p:sp>
          <p:nvSpPr>
            <p:cNvPr id="38" name="Pentagon 37"/>
            <p:cNvSpPr/>
            <p:nvPr/>
          </p:nvSpPr>
          <p:spPr>
            <a:xfrm>
              <a:off x="7586820" y="3089501"/>
              <a:ext cx="4138053" cy="822960"/>
            </a:xfrm>
            <a:prstGeom prst="homePlate">
              <a:avLst/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Encounters with sexual predators</a:t>
              </a:r>
            </a:p>
          </p:txBody>
        </p:sp>
        <p:sp>
          <p:nvSpPr>
            <p:cNvPr id="39" name="Pentagon 38"/>
            <p:cNvSpPr/>
            <p:nvPr/>
          </p:nvSpPr>
          <p:spPr>
            <a:xfrm>
              <a:off x="7586819" y="5241211"/>
              <a:ext cx="4275214" cy="822960"/>
            </a:xfrm>
            <a:prstGeom prst="homePlate">
              <a:avLst/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Uploading of inappropriate material</a:t>
              </a:r>
            </a:p>
          </p:txBody>
        </p:sp>
        <p:sp>
          <p:nvSpPr>
            <p:cNvPr id="48" name="Hexagon 47"/>
            <p:cNvSpPr/>
            <p:nvPr/>
          </p:nvSpPr>
          <p:spPr>
            <a:xfrm>
              <a:off x="7205818" y="20136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Arial Rounded MT Bold" panose="020F0704030504030204" pitchFamily="34" charset="0"/>
                </a:rPr>
                <a:t>1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9" name="Hexagon 48"/>
            <p:cNvSpPr/>
            <p:nvPr/>
          </p:nvSpPr>
          <p:spPr>
            <a:xfrm>
              <a:off x="7205817" y="3094337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50" name="Hexagon 49"/>
            <p:cNvSpPr/>
            <p:nvPr/>
          </p:nvSpPr>
          <p:spPr>
            <a:xfrm>
              <a:off x="7221450" y="41614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51" name="Hexagon 50"/>
            <p:cNvSpPr/>
            <p:nvPr/>
          </p:nvSpPr>
          <p:spPr>
            <a:xfrm>
              <a:off x="7221451" y="5247705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4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219911" y="-337067"/>
            <a:ext cx="2820549" cy="3358978"/>
            <a:chOff x="-484124" y="0"/>
            <a:chExt cx="3331291" cy="289909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0" name="Diamond 29"/>
            <p:cNvSpPr/>
            <p:nvPr/>
          </p:nvSpPr>
          <p:spPr>
            <a:xfrm>
              <a:off x="484124" y="1473520"/>
              <a:ext cx="914400" cy="9144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/>
            <p:cNvSpPr/>
            <p:nvPr/>
          </p:nvSpPr>
          <p:spPr>
            <a:xfrm>
              <a:off x="1465005" y="1455074"/>
              <a:ext cx="914400" cy="9144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484124" y="0"/>
              <a:ext cx="3331291" cy="2899099"/>
              <a:chOff x="-484124" y="0"/>
              <a:chExt cx="3331291" cy="2899099"/>
            </a:xfrm>
            <a:grpFill/>
          </p:grpSpPr>
          <p:sp>
            <p:nvSpPr>
              <p:cNvPr id="3" name="Diamond 2"/>
              <p:cNvSpPr/>
              <p:nvPr/>
            </p:nvSpPr>
            <p:spPr>
              <a:xfrm>
                <a:off x="0" y="0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484124" y="494072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-484124" y="500289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iamond 22"/>
              <p:cNvSpPr/>
              <p:nvPr/>
            </p:nvSpPr>
            <p:spPr>
              <a:xfrm>
                <a:off x="0" y="994361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amond 23"/>
              <p:cNvSpPr/>
              <p:nvPr/>
            </p:nvSpPr>
            <p:spPr>
              <a:xfrm>
                <a:off x="980881" y="8521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iamond 26"/>
              <p:cNvSpPr/>
              <p:nvPr/>
            </p:nvSpPr>
            <p:spPr>
              <a:xfrm>
                <a:off x="1465005" y="484526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iamond 28"/>
              <p:cNvSpPr/>
              <p:nvPr/>
            </p:nvSpPr>
            <p:spPr>
              <a:xfrm>
                <a:off x="980881" y="994361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-469833" y="1494230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amond 32"/>
              <p:cNvSpPr/>
              <p:nvPr/>
            </p:nvSpPr>
            <p:spPr>
              <a:xfrm>
                <a:off x="21724" y="1984699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1932767" y="994361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968248" y="1962740"/>
                <a:ext cx="914400" cy="9144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0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flipH="1">
            <a:off x="4754880" y="4644207"/>
            <a:ext cx="7437120" cy="731520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More common in Female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 flipH="1">
            <a:off x="4933268" y="3846363"/>
            <a:ext cx="7239102" cy="731520"/>
          </a:xfrm>
          <a:prstGeom prst="homePlate">
            <a:avLst>
              <a:gd name="adj" fmla="val 0"/>
            </a:avLst>
          </a:prstGeom>
          <a:solidFill>
            <a:srgbClr val="F9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Among 15 – 16 years olds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 flipH="1">
            <a:off x="5074916" y="3055596"/>
            <a:ext cx="7097454" cy="731520"/>
          </a:xfrm>
          <a:prstGeom prst="homePlat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Via Internet or phone call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 flipH="1">
            <a:off x="4571997" y="2264829"/>
            <a:ext cx="7600373" cy="73152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Threatening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4571997" y="1474062"/>
            <a:ext cx="7600374" cy="731520"/>
          </a:xfrm>
          <a:prstGeom prst="homePlate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Humiliation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 flipH="1">
            <a:off x="4571997" y="678621"/>
            <a:ext cx="7600374" cy="731520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Harassment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 flipH="1">
            <a:off x="4735250" y="5447858"/>
            <a:ext cx="7437120" cy="73152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Last stage cause Suicide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3" name="Diamond 22"/>
          <p:cNvSpPr/>
          <p:nvPr/>
        </p:nvSpPr>
        <p:spPr>
          <a:xfrm rot="20767747">
            <a:off x="1378861" y="206481"/>
            <a:ext cx="7872438" cy="687468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520440" cy="6858000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193852">
            <a:off x="-610653" y="792481"/>
            <a:ext cx="3932237" cy="160020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 bullying</a:t>
            </a:r>
            <a:br>
              <a:rPr lang="en-US" dirty="0" smtClean="0">
                <a:latin typeface="Copperplate Gothic Bold" panose="020E0705020206020404" pitchFamily="34" charset="0"/>
              </a:rPr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6" name="Trapezoid 5"/>
          <p:cNvSpPr/>
          <p:nvPr/>
        </p:nvSpPr>
        <p:spPr>
          <a:xfrm rot="1534288">
            <a:off x="1233743" y="75511"/>
            <a:ext cx="3825863" cy="6263563"/>
          </a:xfrm>
          <a:prstGeom prst="trapezoid">
            <a:avLst>
              <a:gd name="adj" fmla="val 19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7953" y="1410141"/>
            <a:ext cx="3679894" cy="438493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4581290" y="6225741"/>
            <a:ext cx="2455718" cy="632260"/>
          </a:xfrm>
          <a:prstGeom prst="flowChartPreparati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5720" y="4648200"/>
            <a:ext cx="4617720" cy="2209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</a:t>
            </a: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inappropriate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Threatening behavior	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5D1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Adult version of cyberbullying	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34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Unwanted Advantage	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Blackadder ITC" panose="04020505051007020D02" pitchFamily="82" charset="0"/>
              </a:rPr>
              <a:t>iii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Blackadder ITC" panose="04020505051007020D02" pitchFamily="82" charset="0"/>
              </a:rPr>
              <a:t>ii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162969" y="393515"/>
            <a:ext cx="2921409" cy="3509889"/>
            <a:chOff x="-10569" y="-281783"/>
            <a:chExt cx="2247165" cy="231569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-1277702" y="0"/>
            <a:ext cx="6276422" cy="2880360"/>
          </a:xfrm>
          <a:prstGeom prst="flowChartPreparation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/>
          <p:cNvSpPr/>
          <p:nvPr/>
        </p:nvSpPr>
        <p:spPr>
          <a:xfrm>
            <a:off x="243840" y="323973"/>
            <a:ext cx="4328160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Inappropriate</a:t>
            </a:r>
            <a:endParaRPr lang="en-US" sz="3600" dirty="0"/>
          </a:p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83081" y="-518406"/>
            <a:ext cx="5783580" cy="4099560"/>
            <a:chOff x="-99060" y="0"/>
            <a:chExt cx="5783580" cy="4099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84520" y="0"/>
              <a:ext cx="0" cy="4099560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99060" y="4084320"/>
              <a:ext cx="5783580" cy="15240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onut 20"/>
          <p:cNvSpPr/>
          <p:nvPr/>
        </p:nvSpPr>
        <p:spPr>
          <a:xfrm>
            <a:off x="5253651" y="3324302"/>
            <a:ext cx="441960" cy="449580"/>
          </a:xfrm>
          <a:prstGeom prst="donut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ardrop 21"/>
          <p:cNvSpPr/>
          <p:nvPr/>
        </p:nvSpPr>
        <p:spPr>
          <a:xfrm rot="16200000">
            <a:off x="5647756" y="3675856"/>
            <a:ext cx="2885702" cy="2948551"/>
          </a:xfrm>
          <a:prstGeom prst="teardrop">
            <a:avLst/>
          </a:prstGeom>
          <a:solidFill>
            <a:srgbClr val="356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33309" y="3869971"/>
            <a:ext cx="2514596" cy="25603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Website has right to material and terminate user accounts that violate the site’s policies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265422" y="1215390"/>
            <a:ext cx="441960" cy="449580"/>
          </a:xfrm>
          <a:prstGeom prst="donut">
            <a:avLst/>
          </a:prstGeom>
          <a:solidFill>
            <a:srgbClr val="34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13662027">
            <a:off x="6326006" y="47496"/>
            <a:ext cx="2885702" cy="2948551"/>
          </a:xfrm>
          <a:prstGeom prst="teardrop">
            <a:avLst/>
          </a:prstGeom>
          <a:solidFill>
            <a:srgbClr val="344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11559" y="241611"/>
            <a:ext cx="2514596" cy="25603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</a:t>
            </a:r>
            <a:r>
              <a:rPr lang="en-US" dirty="0" smtClean="0">
                <a:solidFill>
                  <a:schemeClr val="tx1"/>
                </a:solidFill>
              </a:rPr>
              <a:t>hateful</a:t>
            </a:r>
            <a:r>
              <a:rPr lang="en-US" dirty="0">
                <a:solidFill>
                  <a:schemeClr val="tx1"/>
                </a:solidFill>
              </a:rPr>
              <a:t>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2244289" y="3324302"/>
            <a:ext cx="441960" cy="449580"/>
          </a:xfrm>
          <a:prstGeom prst="donut">
            <a:avLst/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18920651">
            <a:off x="1243878" y="4280310"/>
            <a:ext cx="2454481" cy="2467502"/>
          </a:xfrm>
          <a:prstGeom prst="teardrop">
            <a:avLst/>
          </a:prstGeom>
          <a:solidFill>
            <a:srgbClr val="442C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56285" y="4458948"/>
            <a:ext cx="2253448" cy="213899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</a:t>
            </a:r>
            <a:r>
              <a:rPr lang="en-US" dirty="0" smtClean="0">
                <a:solidFill>
                  <a:schemeClr val="tx1"/>
                </a:solidFill>
              </a:rPr>
              <a:t>violence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7633000" y="2336972"/>
            <a:ext cx="6858000" cy="2184055"/>
            <a:chOff x="10287240" y="-1"/>
            <a:chExt cx="1904760" cy="685800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7" name="Rectangle 36"/>
            <p:cNvSpPr/>
            <p:nvPr/>
          </p:nvSpPr>
          <p:spPr>
            <a:xfrm rot="16200000">
              <a:off x="8467787" y="3133786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809381" y="3133785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7153454" y="3133787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2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213556" y="519881"/>
            <a:ext cx="6275438" cy="5877232"/>
            <a:chOff x="3104536" y="475636"/>
            <a:chExt cx="6275438" cy="5877232"/>
          </a:xfrm>
        </p:grpSpPr>
        <p:sp>
          <p:nvSpPr>
            <p:cNvPr id="7" name="Oval 6"/>
            <p:cNvSpPr/>
            <p:nvPr/>
          </p:nvSpPr>
          <p:spPr>
            <a:xfrm>
              <a:off x="4495800" y="1828800"/>
              <a:ext cx="3200400" cy="32004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7200" y="475636"/>
              <a:ext cx="3657600" cy="1010264"/>
              <a:chOff x="4267200" y="475636"/>
              <a:chExt cx="3657600" cy="1010264"/>
            </a:xfrm>
          </p:grpSpPr>
          <p:sp>
            <p:nvSpPr>
              <p:cNvPr id="13" name="Oval Callout 12"/>
              <p:cNvSpPr/>
              <p:nvPr/>
            </p:nvSpPr>
            <p:spPr>
              <a:xfrm>
                <a:off x="4267200" y="475636"/>
                <a:ext cx="3657600" cy="1010264"/>
              </a:xfrm>
              <a:prstGeom prst="wedgeEllipseCallout">
                <a:avLst>
                  <a:gd name="adj1" fmla="val -423"/>
                  <a:gd name="adj2" fmla="val 75337"/>
                </a:avLst>
              </a:prstGeom>
              <a:solidFill>
                <a:srgbClr val="5D10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548648" y="639713"/>
                <a:ext cx="3094703" cy="67842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Increasing consciousness</a:t>
                </a:r>
                <a:endParaRPr lang="en-US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8" name="Oval Callout 17"/>
            <p:cNvSpPr/>
            <p:nvPr/>
          </p:nvSpPr>
          <p:spPr>
            <a:xfrm rot="16200000">
              <a:off x="1780868" y="3008672"/>
              <a:ext cx="3657600" cy="101026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2060474" y="3174592"/>
              <a:ext cx="3094703" cy="678425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Increasing morality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Oval Callout 20"/>
            <p:cNvSpPr/>
            <p:nvPr/>
          </p:nvSpPr>
          <p:spPr>
            <a:xfrm rot="5400000">
              <a:off x="6899787" y="2777613"/>
              <a:ext cx="3657600" cy="130277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7183611" y="2991572"/>
              <a:ext cx="3094703" cy="874855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Hiding Confidential Information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Oval Callout 23"/>
            <p:cNvSpPr/>
            <p:nvPr/>
          </p:nvSpPr>
          <p:spPr>
            <a:xfrm rot="10800000">
              <a:off x="4290551" y="5342604"/>
              <a:ext cx="3657600" cy="101026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10800000">
              <a:off x="4572000" y="5510366"/>
              <a:ext cx="3094703" cy="678425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Awareness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7" name="Flowchart: Stored Data 26"/>
          <p:cNvSpPr/>
          <p:nvPr/>
        </p:nvSpPr>
        <p:spPr>
          <a:xfrm>
            <a:off x="-825910" y="-290359"/>
            <a:ext cx="6542755" cy="7497711"/>
          </a:xfrm>
          <a:prstGeom prst="flowChartOnlineStorage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-915934" y="2502310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39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Thank you for your patients</a:t>
            </a:r>
            <a:endParaRPr lang="en-US" sz="66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Facts &amp; Issues </vt:lpstr>
      <vt:lpstr>Cyber bullying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65</cp:revision>
  <dcterms:created xsi:type="dcterms:W3CDTF">2018-07-19T14:06:27Z</dcterms:created>
  <dcterms:modified xsi:type="dcterms:W3CDTF">2018-09-01T10:42:49Z</dcterms:modified>
</cp:coreProperties>
</file>