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Default Extension="xml" ContentType="application/xml"/>
  <Override PartName="/ppt/tableStyles.xml" ContentType="application/vnd.openxmlformats-officedocument.presentationml.tableStyles+xml"/>
  <Override PartName="/ppt/notesSlides/notesSlide31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26.xml" ContentType="application/vnd.openxmlformats-officedocument.presentationml.slide+xml"/>
  <Override PartName="/ppt/notesSlides/notesSlide28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20.xml" ContentType="application/vnd.openxmlformats-officedocument.presentationml.notes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jpeg" ContentType="image/jpeg"/>
  <Override PartName="/ppt/viewProps.xml" ContentType="application/vnd.openxmlformats-officedocument.presentationml.viewProps+xml"/>
  <Override PartName="/ppt/notesSlides/notesSlide11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4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</p:sldMasterIdLst>
  <p:notesMasterIdLst>
    <p:notesMasterId r:id="rId35"/>
  </p:notesMasterIdLst>
  <p:sldIdLst>
    <p:sldId id="268" r:id="rId2"/>
    <p:sldId id="256" r:id="rId3"/>
    <p:sldId id="300" r:id="rId4"/>
    <p:sldId id="267" r:id="rId5"/>
    <p:sldId id="307" r:id="rId6"/>
    <p:sldId id="306" r:id="rId7"/>
    <p:sldId id="285" r:id="rId8"/>
    <p:sldId id="289" r:id="rId9"/>
    <p:sldId id="286" r:id="rId10"/>
    <p:sldId id="284" r:id="rId11"/>
    <p:sldId id="310" r:id="rId12"/>
    <p:sldId id="308" r:id="rId13"/>
    <p:sldId id="279" r:id="rId14"/>
    <p:sldId id="276" r:id="rId15"/>
    <p:sldId id="277" r:id="rId16"/>
    <p:sldId id="280" r:id="rId17"/>
    <p:sldId id="311" r:id="rId18"/>
    <p:sldId id="312" r:id="rId19"/>
    <p:sldId id="282" r:id="rId20"/>
    <p:sldId id="262" r:id="rId21"/>
    <p:sldId id="275" r:id="rId22"/>
    <p:sldId id="266" r:id="rId23"/>
    <p:sldId id="315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16" r:id="rId32"/>
    <p:sldId id="274" r:id="rId33"/>
    <p:sldId id="273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rgbClr val="FF0000"/>
    </p:penClr>
  </p:showPr>
  <p:clrMru>
    <a:srgbClr val="19128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778" autoAdjust="0"/>
    <p:restoredTop sz="94660"/>
  </p:normalViewPr>
  <p:slideViewPr>
    <p:cSldViewPr>
      <p:cViewPr>
        <p:scale>
          <a:sx n="75" d="100"/>
          <a:sy n="75" d="100"/>
        </p:scale>
        <p:origin x="-736" y="-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948B48C-2B8B-4442-9A63-8149C5631976}" type="datetimeFigureOut">
              <a:rPr lang="en-US"/>
              <a:pPr>
                <a:defRPr/>
              </a:pPr>
              <a:t>8/2/12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0C13BFC-B281-44A6-897D-EF7B671E64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5E1380-21A2-434F-9D62-35CC7AF2282F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Stephanie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E2BDD7-0A98-4B3E-9A47-FE01711402DC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Stephanie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8560C9-7226-43E0-9B2C-F2E2487FB125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Kim to talk about Cyber bullying reporting form and 50% of teachers do not feel adequately trained.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D4A54B-AF5E-4167-9105-AAD2DE5EFD42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Kim and Stephanie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062E9D-0FF3-4651-9541-95114B9FABCE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Stephanie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92C377-4D90-4535-B50A-CDF37D7FAA78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Stephanie</a:t>
            </a: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8499CF-C065-43C1-B0E4-AA7C80AFBBE3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1662ED-DFDA-4C9D-B04A-CBAC1A334767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Kim</a:t>
            </a: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331CAA-FD6E-4B86-AD28-0A937FDD85AA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Kim</a:t>
            </a: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CC9AAC-9C3A-4EED-84E2-55A615E19FCF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Kim</a:t>
            </a: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3ACE90-10D9-4E1C-A011-F97CE3AC8F42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1943"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b="1" dirty="0" smtClean="0">
              <a:ea typeface="+mn-ea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ea typeface="+mn-ea"/>
              </a:rPr>
              <a:t>See handout - the best practices and resources to help teachers get started in using Social Media in a classroom environment while stressing the ethical component of how to treat each other while in an on-line environment. 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 smtClean="0">
              <a:ea typeface="+mn-ea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ea typeface="+mn-ea"/>
              </a:rPr>
              <a:t>How to train students without the access or knowledge of the programs.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b="1" dirty="0" smtClean="0"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BA0B51-E76B-4180-8343-9700F99BB455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C811BF-4D2F-431B-AF69-4F7428EF82DB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293E31-99C4-4087-BA7C-E47EBECD17E3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73460A-3E91-4BE9-BA49-CF730D4FC818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9D37F4-211E-42EE-913F-ED55A1E934F1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257E55-3F6E-404B-96CC-A94FABAD5804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FD66A9-8113-45CA-BEE6-2C7521F5623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01E649-6F5F-423A-AA39-F9024F25D3D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091020-BCCD-404F-9F1A-9A947ACB94B0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Placeholder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Placeholder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983BEE-CA88-403D-A075-031989D10ED1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1EF58-340C-4A6A-906D-CD3611ED134E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5095FF-9948-4882-A534-B53DEB4274BE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6E0E69-B069-4224-9C95-4856657F9594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Define Social Media or Use Social Media Poll – which question are we using to poll on this slide?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Kim running the poll – Katie talking about it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E9322C-C723-4AD2-8794-0F5B81B344A4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Katie - Do Poll, Kim running the Poll Slide; then show next slide where Kim tells about examples of Social Media.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Go back to this slide when done.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AA6DC8-8280-4E73-9C93-9E21BC70DA47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Kim --Do question: how would you define Social Media, then show next slide where Kim tells about examples of Social Media.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B6FF72-3204-4626-B807-EBE675E6E8FB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Stephanie or Katie? 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53359F-7BD1-4A3E-AAAA-84766BB4EA3F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7BF70-C81F-4732-AEDC-DB1ADFCE8ACC}" type="datetimeFigureOut">
              <a:rPr lang="en-US"/>
              <a:pPr>
                <a:defRPr/>
              </a:pPr>
              <a:t>8/2/12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0499E-CD98-4C94-80BE-6B301A73D1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1D3E0-E676-4B65-A975-4512149E1551}" type="datetimeFigureOut">
              <a:rPr lang="en-US"/>
              <a:pPr>
                <a:defRPr/>
              </a:pPr>
              <a:t>8/2/12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E7434-537C-4DAC-AAB9-6F485A8910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grpSp>
        <p:nvGrpSpPr>
          <p:cNvPr id="5" name="Group 1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 useBgFill="1">
          <p:nvSpPr>
            <p:cNvPr id="10" name="Freeform 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C4524-0E23-47F1-B5A9-0662489BEF16}" type="datetimeFigureOut">
              <a:rPr lang="en-US"/>
              <a:pPr>
                <a:defRPr/>
              </a:pPr>
              <a:t>8/2/12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041F3-9A89-44DC-9D12-AE2B6DFFF6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1480EB-828C-49ED-B2E1-28AA5F15F93A}" type="datetimeFigureOut">
              <a:rPr lang="en-US"/>
              <a:pPr>
                <a:defRPr/>
              </a:pPr>
              <a:t>8/2/12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77AB4-3B1B-4471-881F-B0F0311EF7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9D8EF-C40F-4462-B2D3-924FDBCFC8B3}" type="datetimeFigureOut">
              <a:rPr lang="en-US"/>
              <a:pPr>
                <a:defRPr/>
              </a:pPr>
              <a:t>8/2/12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2CDCB-FC6C-4239-A6D2-7A7810526C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41235-1445-47E9-85DC-70FA6AE3A8AC}" type="datetimeFigureOut">
              <a:rPr lang="en-US"/>
              <a:pPr>
                <a:defRPr/>
              </a:pPr>
              <a:t>8/2/12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89689-A0E9-40E5-8F02-94A9ECF812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CAD16-4423-4749-AA9C-A6489EEA4B49}" type="datetimeFigureOut">
              <a:rPr lang="en-US"/>
              <a:pPr>
                <a:defRPr/>
              </a:pPr>
              <a:t>8/2/12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6A073-F7EC-4907-862C-2E2837CBC4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68EAE-C76E-4D99-83FB-6199EA742F33}" type="datetimeFigureOut">
              <a:rPr lang="en-US"/>
              <a:pPr>
                <a:defRPr/>
              </a:pPr>
              <a:t>8/2/12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52016-1FA3-494A-A559-9E8B7F4AB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grpSp>
        <p:nvGrpSpPr>
          <p:cNvPr id="3" name="Group 1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 useBgFill="1">
          <p:nvSpPr>
            <p:cNvPr id="8" name="Freeform 7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6A0F2-F530-4628-8B9A-C6BBD3A811E8}" type="datetimeFigureOut">
              <a:rPr lang="en-US"/>
              <a:pPr>
                <a:defRPr/>
              </a:pPr>
              <a:t>8/2/12</a:t>
            </a:fld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B898A-5F6D-4D67-A1CA-06DB042F51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9912D-D683-4130-AE79-213B1FCDFAD9}" type="datetimeFigureOut">
              <a:rPr lang="en-US"/>
              <a:pPr>
                <a:defRPr/>
              </a:pPr>
              <a:t>8/2/12</a:t>
            </a:fld>
            <a:endParaRPr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7CA33-A4E2-4889-BEBA-32E3BD0944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grpSp>
        <p:nvGrpSpPr>
          <p:cNvPr id="6" name="Group 15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38506-1A97-4610-B037-604EB63952C0}" type="datetimeFigureOut">
              <a:rPr lang="en-US"/>
              <a:pPr>
                <a:defRPr/>
              </a:pPr>
              <a:t>8/2/12</a:t>
            </a:fld>
            <a:endParaRPr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87F56-5837-4C03-90AB-926F5CEF7F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851E884-6BB2-4FC5-B2E1-A9CF4C5B6676}" type="datetimeFigureOut">
              <a:rPr lang="en-US"/>
              <a:pPr>
                <a:defRPr/>
              </a:pPr>
              <a:t>8/2/12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08E093F-42F4-403F-98AC-A0B969796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0" r:id="rId4"/>
    <p:sldLayoutId id="2147483669" r:id="rId5"/>
    <p:sldLayoutId id="2147483668" r:id="rId6"/>
    <p:sldLayoutId id="2147483674" r:id="rId7"/>
    <p:sldLayoutId id="2147483675" r:id="rId8"/>
    <p:sldLayoutId id="2147483676" r:id="rId9"/>
    <p:sldLayoutId id="2147483667" r:id="rId10"/>
    <p:sldLayoutId id="214748367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ＭＳ Ｐゴシック" pitchFamily="-72" charset="-128"/>
          <a:cs typeface="ＭＳ Ｐゴシック" pitchFamily="-7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entury Schoolbook" pitchFamily="-72" charset="0"/>
          <a:ea typeface="ＭＳ Ｐゴシック" pitchFamily="-72" charset="-128"/>
          <a:cs typeface="ＭＳ Ｐゴシック" pitchFamily="-7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entury Schoolbook" pitchFamily="-72" charset="0"/>
          <a:ea typeface="ＭＳ Ｐゴシック" pitchFamily="-72" charset="-128"/>
          <a:cs typeface="ＭＳ Ｐゴシック" pitchFamily="-7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entury Schoolbook" pitchFamily="-72" charset="0"/>
          <a:ea typeface="ＭＳ Ｐゴシック" pitchFamily="-72" charset="-128"/>
          <a:cs typeface="ＭＳ Ｐゴシック" pitchFamily="-7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entury Schoolbook" pitchFamily="-72" charset="0"/>
          <a:ea typeface="ＭＳ Ｐゴシック" pitchFamily="-72" charset="-128"/>
          <a:cs typeface="ＭＳ Ｐゴシック" pitchFamily="-72" charset="-128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-72" charset="2"/>
        <a:buChar char=""/>
        <a:defRPr sz="2400" kern="1200">
          <a:solidFill>
            <a:schemeClr val="tx2"/>
          </a:solidFill>
          <a:latin typeface="+mn-lt"/>
          <a:ea typeface="ＭＳ Ｐゴシック" pitchFamily="-72" charset="-128"/>
          <a:cs typeface="ＭＳ Ｐゴシック" pitchFamily="-72" charset="-128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-72" charset="2"/>
        <a:buChar char=""/>
        <a:defRPr sz="2200" kern="1200">
          <a:solidFill>
            <a:schemeClr val="tx2"/>
          </a:solidFill>
          <a:latin typeface="+mn-lt"/>
          <a:ea typeface="ＭＳ Ｐゴシック" pitchFamily="-72" charset="-128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-72" charset="2"/>
        <a:buChar char=""/>
        <a:defRPr sz="2000" kern="1200">
          <a:solidFill>
            <a:schemeClr val="tx2"/>
          </a:solidFill>
          <a:latin typeface="+mn-lt"/>
          <a:ea typeface="ＭＳ Ｐゴシック" pitchFamily="-72" charset="-128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-72" charset="2"/>
        <a:buChar char=""/>
        <a:defRPr kern="1200">
          <a:solidFill>
            <a:schemeClr val="tx2"/>
          </a:solidFill>
          <a:latin typeface="+mn-lt"/>
          <a:ea typeface="ＭＳ Ｐゴシック" pitchFamily="-72" charset="-128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-72" charset="2"/>
        <a:buChar char=""/>
        <a:defRPr sz="1600" kern="1200">
          <a:solidFill>
            <a:schemeClr val="tx2"/>
          </a:solidFill>
          <a:latin typeface="+mn-lt"/>
          <a:ea typeface="ＭＳ Ｐゴシック" pitchFamily="-72" charset="-128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ainpop.com/" TargetMode="External"/><Relationship Id="rId4" Type="http://schemas.openxmlformats.org/officeDocument/2006/relationships/hyperlink" Target="http://www.commonsensemedia.org/education" TargetMode="External"/><Relationship Id="rId5" Type="http://schemas.openxmlformats.org/officeDocument/2006/relationships/hyperlink" Target="http://www.connectsafely.org/" TargetMode="External"/><Relationship Id="rId6" Type="http://schemas.openxmlformats.org/officeDocument/2006/relationships/hyperlink" Target="http://www.cyberbullyhelp.com/" TargetMode="External"/><Relationship Id="rId7" Type="http://schemas.openxmlformats.org/officeDocument/2006/relationships/hyperlink" Target="http://www.learning.com/parents" TargetMode="External"/><Relationship Id="rId8" Type="http://schemas.openxmlformats.org/officeDocument/2006/relationships/hyperlink" Target="http://www.stopbullying.gov/" TargetMode="External"/><Relationship Id="rId9" Type="http://schemas.openxmlformats.org/officeDocument/2006/relationships/hyperlink" Target="http://www.webwisekids.org/" TargetMode="External"/><Relationship Id="rId10" Type="http://schemas.openxmlformats.org/officeDocument/2006/relationships/hyperlink" Target="http://www.i-safe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ersmart.com/" TargetMode="External"/><Relationship Id="rId4" Type="http://schemas.openxmlformats.org/officeDocument/2006/relationships/hyperlink" Target="http://www.freetech4teachers.com/" TargetMode="External"/><Relationship Id="rId5" Type="http://schemas.openxmlformats.org/officeDocument/2006/relationships/hyperlink" Target="http://c4lpt.co.uk/top-tools/top-100-tools-for-learning-2011/" TargetMode="External"/><Relationship Id="rId6" Type="http://schemas.openxmlformats.org/officeDocument/2006/relationships/hyperlink" Target="http://21centuryedtech.wordpress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WmjoDK0LZwI" TargetMode="External"/><Relationship Id="rId4" Type="http://schemas.openxmlformats.org/officeDocument/2006/relationships/hyperlink" Target="http://www.cyberbullying.us/research.ph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ictionary.reference.com/browse/ethics" TargetMode="External"/><Relationship Id="rId4" Type="http://schemas.openxmlformats.org/officeDocument/2006/relationships/hyperlink" Target="http://www.equip.org/articles/understanding-social-media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yu.org/page.aspx?id=667657" TargetMode="External"/><Relationship Id="rId4" Type="http://schemas.openxmlformats.org/officeDocument/2006/relationships/hyperlink" Target="http://en.wikipedia.org/wiki/Myspac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XVQ1ULfQawk" TargetMode="External"/><Relationship Id="rId4" Type="http://schemas.openxmlformats.org/officeDocument/2006/relationships/hyperlink" Target="http://deoracle.org/online-pedagogy/emerging-technologies/social-media-and-distance-education.html" TargetMode="External"/><Relationship Id="rId5" Type="http://schemas.openxmlformats.org/officeDocument/2006/relationships/hyperlink" Target="http://teachercadettechnology.blogspot.com/2012_01_01_archive.html" TargetMode="External"/><Relationship Id="rId6" Type="http://schemas.openxmlformats.org/officeDocument/2006/relationships/hyperlink" Target="http://pewresearch.org/millennials/teen-internet-use-graphic.php" TargetMode="External"/><Relationship Id="rId7" Type="http://schemas.openxmlformats.org/officeDocument/2006/relationships/hyperlink" Target="http://www.pewinternet.org/Presentations/2009/17-Teens-and-Social-Media-An-Overview.aspx" TargetMode="External"/><Relationship Id="rId8" Type="http://schemas.openxmlformats.org/officeDocument/2006/relationships/hyperlink" Target="http://en.wikipedia.org/w/index.php?title=Twitter&amp;oldid=504559786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www.equip.org/articles/understanding-social-media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XVQ1ULfQawk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Jack" TargetMode="External"/><Relationship Id="rId4" Type="http://schemas.openxmlformats.org/officeDocument/2006/relationships/hyperlink" Target="http://blog.optimum7.com/duran/internet-usage/cyber-world-is-not-safe.html" TargetMode="External"/><Relationship Id="rId5" Type="http://schemas.openxmlformats.org/officeDocument/2006/relationships/hyperlink" Target="http://ethicsandtechnologyuseineducation.blogspot.com/2010/11/cyber-ethics-and-cyber-bullying.html" TargetMode="External"/><Relationship Id="rId6" Type="http://schemas.openxmlformats.org/officeDocument/2006/relationships/hyperlink" Target="http://www.mindflash.com/blog/2012/03/two-easy-ways-to-make-training-webinars-more-personal/" TargetMode="External"/><Relationship Id="rId7" Type="http://schemas.openxmlformats.org/officeDocument/2006/relationships/hyperlink" Target="http://www.theglobeandmail.com/technology/digital-culture/social-web/the-history-of-twitter-140-characters-at-a-time/article573416" TargetMode="External"/><Relationship Id="rId8" Type="http://schemas.openxmlformats.org/officeDocument/2006/relationships/hyperlink" Target="http://www.maps2anywhere.com/globes/inflatable_world_globe.ht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pc.org/resources/enhancement-assets/logos-ncpc/byte-crime-org-logo.gif/view" TargetMode="External"/><Relationship Id="rId4" Type="http://schemas.openxmlformats.org/officeDocument/2006/relationships/hyperlink" Target="http://teachercadettechnology.blogspot.com/2012_01_01_archive.html" TargetMode="External"/><Relationship Id="rId5" Type="http://schemas.openxmlformats.org/officeDocument/2006/relationships/hyperlink" Target="http://www.bizstone.com/" TargetMode="External"/><Relationship Id="rId6" Type="http://schemas.openxmlformats.org/officeDocument/2006/relationships/hyperlink" Target="http://www.thetweettank.com/?hop=creditbook" TargetMode="External"/><Relationship Id="rId7" Type="http://schemas.openxmlformats.org/officeDocument/2006/relationships/hyperlink" Target="http://www.topnews.in/people/mark-zuckerberg" TargetMode="External"/><Relationship Id="rId8" Type="http://schemas.openxmlformats.org/officeDocument/2006/relationships/hyperlink" Target="http://www.twitter.com/ev" TargetMode="External"/><Relationship Id="rId9" Type="http://schemas.openxmlformats.org/officeDocument/2006/relationships/hyperlink" Target="http://it.mercer.edu/student/academic_technology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flickr.com/" TargetMode="External"/><Relationship Id="rId12" Type="http://schemas.openxmlformats.org/officeDocument/2006/relationships/hyperlink" Target="http://www.aol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facebook.com/" TargetMode="External"/><Relationship Id="rId4" Type="http://schemas.openxmlformats.org/officeDocument/2006/relationships/hyperlink" Target="http://www.twitter.com/" TargetMode="External"/><Relationship Id="rId5" Type="http://schemas.openxmlformats.org/officeDocument/2006/relationships/hyperlink" Target="http://www.linkedin.com/" TargetMode="External"/><Relationship Id="rId6" Type="http://schemas.openxmlformats.org/officeDocument/2006/relationships/hyperlink" Target="http://www.xanga.com/" TargetMode="External"/><Relationship Id="rId7" Type="http://schemas.openxmlformats.org/officeDocument/2006/relationships/hyperlink" Target="http://www.myspace.com/" TargetMode="External"/><Relationship Id="rId8" Type="http://schemas.openxmlformats.org/officeDocument/2006/relationships/hyperlink" Target="http://www.utube.com/" TargetMode="External"/><Relationship Id="rId9" Type="http://schemas.openxmlformats.org/officeDocument/2006/relationships/hyperlink" Target="http://www.skype.com/" TargetMode="External"/><Relationship Id="rId10" Type="http://schemas.openxmlformats.org/officeDocument/2006/relationships/hyperlink" Target="http://www.yahoo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057400"/>
            <a:ext cx="7848600" cy="2590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smtClean="0">
                <a:solidFill>
                  <a:srgbClr val="191282"/>
                </a:solidFill>
              </a:rPr>
              <a:t>Be present in the ethics of technology!</a:t>
            </a:r>
            <a:endParaRPr lang="en-US" b="1" smtClean="0">
              <a:solidFill>
                <a:srgbClr val="191282"/>
              </a:solidFill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sz="2600" smtClean="0">
                <a:solidFill>
                  <a:srgbClr val="191282"/>
                </a:solidFill>
              </a:rPr>
              <a:t>Prepare students for their futures.</a:t>
            </a:r>
            <a:endParaRPr lang="en-US" sz="2800" smtClean="0">
              <a:solidFill>
                <a:srgbClr val="191282"/>
              </a:solidFill>
            </a:endParaRPr>
          </a:p>
          <a:p>
            <a:pPr lvl="1" eaLnBrk="1" hangingPunct="1"/>
            <a:r>
              <a:rPr lang="en-US" sz="2600" smtClean="0">
                <a:solidFill>
                  <a:srgbClr val="191282"/>
                </a:solidFill>
              </a:rPr>
              <a:t>Equip students to engage with technology.</a:t>
            </a:r>
            <a:endParaRPr lang="en-US" sz="2800" smtClean="0"/>
          </a:p>
          <a:p>
            <a:pPr eaLnBrk="1" hangingPunct="1">
              <a:buFont typeface="Symbol" pitchFamily="-72" charset="2"/>
              <a:buNone/>
            </a:pPr>
            <a:endParaRPr lang="en-US" sz="2800" smtClean="0"/>
          </a:p>
        </p:txBody>
      </p:sp>
      <p:sp>
        <p:nvSpPr>
          <p:cNvPr id="327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Ethical Behavior</a:t>
            </a:r>
            <a:endParaRPr lang="en-US" smtClean="0"/>
          </a:p>
        </p:txBody>
      </p:sp>
      <p:pic>
        <p:nvPicPr>
          <p:cNvPr id="32771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4059238"/>
            <a:ext cx="3657600" cy="234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152400" y="6537325"/>
            <a:ext cx="4419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FF0000"/>
                </a:solidFill>
                <a:latin typeface="Century Schoolbook" pitchFamily="-72" charset="0"/>
              </a:rPr>
              <a:t>REFERENCES</a:t>
            </a:r>
            <a:r>
              <a:rPr lang="en-US" sz="1200">
                <a:latin typeface="Century Schoolbook" pitchFamily="-72" charset="0"/>
              </a:rPr>
              <a:t> - Photo Credit – </a:t>
            </a:r>
            <a:r>
              <a:rPr lang="en-US" sz="1200"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Forte, J. (2012, March 7) </a:t>
            </a:r>
            <a:endParaRPr lang="en-US" sz="1200">
              <a:latin typeface="Century Schoolbook" pitchFamily="-7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Content Placeholder 1"/>
          <p:cNvSpPr>
            <a:spLocks noGrp="1"/>
          </p:cNvSpPr>
          <p:nvPr>
            <p:ph idx="1"/>
          </p:nvPr>
        </p:nvSpPr>
        <p:spPr>
          <a:xfrm>
            <a:off x="838200" y="1981200"/>
            <a:ext cx="7408863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1000"/>
              </a:spcBef>
            </a:pPr>
            <a:r>
              <a:rPr lang="en-US" sz="3200">
                <a:solidFill>
                  <a:srgbClr val="191282"/>
                </a:solidFill>
              </a:rPr>
              <a:t>Ethical factors to consider</a:t>
            </a:r>
          </a:p>
          <a:p>
            <a:pPr lvl="2" eaLnBrk="1" hangingPunct="1">
              <a:lnSpc>
                <a:spcPct val="80000"/>
              </a:lnSpc>
              <a:spcBef>
                <a:spcPts val="1000"/>
              </a:spcBef>
            </a:pPr>
            <a:r>
              <a:rPr lang="en-US" sz="2800">
                <a:solidFill>
                  <a:srgbClr val="191282"/>
                </a:solidFill>
              </a:rPr>
              <a:t>Privacy issues for educators and students</a:t>
            </a:r>
            <a:r>
              <a:rPr lang="en-US" sz="2800" baseline="30000">
                <a:solidFill>
                  <a:srgbClr val="191282"/>
                </a:solidFill>
              </a:rPr>
              <a:t>1</a:t>
            </a:r>
            <a:endParaRPr lang="en-US" sz="2800">
              <a:solidFill>
                <a:srgbClr val="191282"/>
              </a:solidFill>
              <a:ea typeface="ＭＳ ゴシック" pitchFamily="-72" charset="-128"/>
              <a:cs typeface="ＭＳ ゴシック" pitchFamily="-72" charset="-128"/>
            </a:endParaRPr>
          </a:p>
          <a:p>
            <a:pPr lvl="2" eaLnBrk="1" hangingPunct="1">
              <a:lnSpc>
                <a:spcPct val="80000"/>
              </a:lnSpc>
              <a:spcBef>
                <a:spcPts val="1000"/>
              </a:spcBef>
            </a:pPr>
            <a:r>
              <a:rPr lang="en-US" sz="2800">
                <a:solidFill>
                  <a:srgbClr val="191282"/>
                </a:solidFill>
                <a:ea typeface="ＭＳ ゴシック" pitchFamily="-72" charset="-128"/>
                <a:cs typeface="ＭＳ ゴシック" pitchFamily="-72" charset="-128"/>
              </a:rPr>
              <a:t>Internet Safety</a:t>
            </a:r>
            <a:r>
              <a:rPr lang="en-US" sz="2800" baseline="30000">
                <a:solidFill>
                  <a:srgbClr val="191282"/>
                </a:solidFill>
                <a:ea typeface="ＭＳ ゴシック" pitchFamily="-72" charset="-128"/>
                <a:cs typeface="ＭＳ ゴシック" pitchFamily="-72" charset="-128"/>
              </a:rPr>
              <a:t>2</a:t>
            </a:r>
            <a:endParaRPr lang="en-US" sz="2800">
              <a:solidFill>
                <a:srgbClr val="191282"/>
              </a:solidFill>
              <a:ea typeface="ＭＳ ゴシック" pitchFamily="-72" charset="-128"/>
              <a:cs typeface="ＭＳ ゴシック" pitchFamily="-72" charset="-128"/>
            </a:endParaRPr>
          </a:p>
          <a:p>
            <a:pPr lvl="3" eaLnBrk="1" hangingPunct="1">
              <a:lnSpc>
                <a:spcPct val="80000"/>
              </a:lnSpc>
              <a:spcBef>
                <a:spcPts val="1000"/>
              </a:spcBef>
            </a:pPr>
            <a:r>
              <a:rPr lang="en-US" sz="2600">
                <a:solidFill>
                  <a:srgbClr val="191282"/>
                </a:solidFill>
                <a:ea typeface="ＭＳ ゴシック" pitchFamily="-72" charset="-128"/>
                <a:cs typeface="ＭＳ ゴシック" pitchFamily="-72" charset="-128"/>
              </a:rPr>
              <a:t>Scams</a:t>
            </a:r>
          </a:p>
          <a:p>
            <a:pPr lvl="3" eaLnBrk="1" hangingPunct="1">
              <a:lnSpc>
                <a:spcPct val="80000"/>
              </a:lnSpc>
              <a:spcBef>
                <a:spcPts val="1000"/>
              </a:spcBef>
            </a:pPr>
            <a:r>
              <a:rPr lang="en-US" sz="2600">
                <a:solidFill>
                  <a:srgbClr val="191282"/>
                </a:solidFill>
                <a:ea typeface="ＭＳ ゴシック" pitchFamily="-72" charset="-128"/>
                <a:cs typeface="ＭＳ ゴシック" pitchFamily="-72" charset="-128"/>
              </a:rPr>
              <a:t>Cyberbullying</a:t>
            </a:r>
          </a:p>
          <a:p>
            <a:pPr lvl="3" eaLnBrk="1" hangingPunct="1">
              <a:lnSpc>
                <a:spcPct val="80000"/>
              </a:lnSpc>
              <a:spcBef>
                <a:spcPts val="1000"/>
              </a:spcBef>
            </a:pPr>
            <a:r>
              <a:rPr lang="en-US" sz="2600">
                <a:solidFill>
                  <a:srgbClr val="191282"/>
                </a:solidFill>
                <a:ea typeface="ＭＳ ゴシック" pitchFamily="-72" charset="-128"/>
                <a:cs typeface="ＭＳ ゴシック" pitchFamily="-72" charset="-128"/>
              </a:rPr>
              <a:t>Stealing</a:t>
            </a:r>
          </a:p>
          <a:p>
            <a:pPr lvl="2" eaLnBrk="1" hangingPunct="1">
              <a:lnSpc>
                <a:spcPct val="80000"/>
              </a:lnSpc>
              <a:spcBef>
                <a:spcPts val="1000"/>
              </a:spcBef>
            </a:pPr>
            <a:r>
              <a:rPr lang="en-US" sz="2800">
                <a:solidFill>
                  <a:srgbClr val="191282"/>
                </a:solidFill>
                <a:ea typeface="ＭＳ ゴシック" pitchFamily="-72" charset="-128"/>
                <a:cs typeface="ＭＳ ゴシック" pitchFamily="-72" charset="-128"/>
              </a:rPr>
              <a:t>Appropriate Use</a:t>
            </a:r>
            <a:r>
              <a:rPr lang="en-US" sz="2800" baseline="30000">
                <a:solidFill>
                  <a:srgbClr val="191282"/>
                </a:solidFill>
                <a:ea typeface="ＭＳ ゴシック" pitchFamily="-72" charset="-128"/>
                <a:cs typeface="ＭＳ ゴシック" pitchFamily="-72" charset="-128"/>
              </a:rPr>
              <a:t>3</a:t>
            </a:r>
            <a:endParaRPr lang="en-US" sz="2800">
              <a:solidFill>
                <a:srgbClr val="191282"/>
              </a:solidFill>
              <a:ea typeface="ＭＳ ゴシック" pitchFamily="-72" charset="-128"/>
              <a:cs typeface="ＭＳ ゴシック" pitchFamily="-72" charset="-128"/>
            </a:endParaRPr>
          </a:p>
          <a:p>
            <a:pPr lvl="3" eaLnBrk="1" hangingPunct="1">
              <a:lnSpc>
                <a:spcPct val="80000"/>
              </a:lnSpc>
              <a:spcBef>
                <a:spcPts val="1000"/>
              </a:spcBef>
            </a:pPr>
            <a:r>
              <a:rPr lang="en-US" sz="2600">
                <a:solidFill>
                  <a:srgbClr val="191282"/>
                </a:solidFill>
                <a:ea typeface="ＭＳ ゴシック" pitchFamily="-72" charset="-128"/>
                <a:cs typeface="ＭＳ ゴシック" pitchFamily="-72" charset="-128"/>
              </a:rPr>
              <a:t>Time Management</a:t>
            </a:r>
            <a:endParaRPr lang="en-US" sz="2600">
              <a:solidFill>
                <a:srgbClr val="4F81BD"/>
              </a:solidFill>
              <a:ea typeface="ＭＳ ゴシック" pitchFamily="-72" charset="-128"/>
              <a:cs typeface="ＭＳ ゴシック" pitchFamily="-72" charset="-128"/>
            </a:endParaRPr>
          </a:p>
          <a:p>
            <a:pPr eaLnBrk="1" hangingPunct="1">
              <a:lnSpc>
                <a:spcPct val="90000"/>
              </a:lnSpc>
            </a:pPr>
            <a:endParaRPr lang="en-US"/>
          </a:p>
        </p:txBody>
      </p:sp>
      <p:sp>
        <p:nvSpPr>
          <p:cNvPr id="348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Ethical Behavior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28600" y="6400800"/>
            <a:ext cx="8610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entury Schoolbook" pitchFamily="-72" charset="0"/>
              </a:rPr>
              <a:t>1. Timm, D. (2008)  2. isafe.org (2012)  3. Johnson, M. (2012)</a:t>
            </a:r>
            <a:r>
              <a:rPr lang="en-US" sz="1800">
                <a:latin typeface="Century Schoolbook" pitchFamily="-72" charset="0"/>
              </a:rPr>
              <a:t>  </a:t>
            </a:r>
            <a:endParaRPr lang="en-US" sz="1800">
              <a:solidFill>
                <a:srgbClr val="FF0000"/>
              </a:solidFill>
              <a:latin typeface="Century Schoolbook" pitchFamily="-7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How aware/equipped are you to deal with ethical issues in the classroom concerning Social Media?</a:t>
            </a:r>
          </a:p>
          <a:p>
            <a:pPr lvl="1" eaLnBrk="1" hangingPunct="1"/>
            <a:r>
              <a:rPr lang="en-US"/>
              <a:t>I’m very aware/equipped</a:t>
            </a:r>
          </a:p>
          <a:p>
            <a:pPr lvl="1" eaLnBrk="1" hangingPunct="1"/>
            <a:r>
              <a:rPr lang="en-US"/>
              <a:t>I’m somewhat aware/equipped</a:t>
            </a:r>
          </a:p>
          <a:p>
            <a:pPr lvl="1" eaLnBrk="1" hangingPunct="1"/>
            <a:r>
              <a:rPr lang="en-US"/>
              <a:t>I’m not aware/equipped</a:t>
            </a:r>
          </a:p>
        </p:txBody>
      </p:sp>
      <p:sp>
        <p:nvSpPr>
          <p:cNvPr id="3686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500" smtClean="0"/>
              <a:t>Poll - How Aware/Equipped are You to deal with Ethical Issues in the classroom concerning Social Media?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Unethical Behavior</a:t>
            </a:r>
          </a:p>
        </p:txBody>
      </p:sp>
      <p:grpSp>
        <p:nvGrpSpPr>
          <p:cNvPr id="38914" name="Group 1"/>
          <p:cNvGrpSpPr>
            <a:grpSpLocks/>
          </p:cNvGrpSpPr>
          <p:nvPr/>
        </p:nvGrpSpPr>
        <p:grpSpPr bwMode="auto">
          <a:xfrm>
            <a:off x="609600" y="1600200"/>
            <a:ext cx="4648200" cy="4572000"/>
            <a:chOff x="2133600" y="1676400"/>
            <a:chExt cx="4648200" cy="4572000"/>
          </a:xfrm>
        </p:grpSpPr>
        <p:sp>
          <p:nvSpPr>
            <p:cNvPr id="7" name="&quot;No&quot; Symbol 6"/>
            <p:cNvSpPr/>
            <p:nvPr/>
          </p:nvSpPr>
          <p:spPr>
            <a:xfrm>
              <a:off x="2133600" y="1676400"/>
              <a:ext cx="4648200" cy="4572000"/>
            </a:xfrm>
            <a:prstGeom prst="noSmoking">
              <a:avLst>
                <a:gd name="adj" fmla="val 4365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86000" y="2209800"/>
              <a:ext cx="4343400" cy="353943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>
                  <a:ln>
                    <a:solidFill>
                      <a:schemeClr val="tx1"/>
                    </a:solidFill>
                  </a:ln>
                  <a:solidFill>
                    <a:srgbClr val="0000FF"/>
                  </a:solidFill>
                  <a:latin typeface="Arial Rounded MT Bold"/>
                  <a:ea typeface="+mn-ea"/>
                  <a:cs typeface="Arial Rounded MT Bold"/>
                </a:rPr>
                <a:t>Cyber-bullying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n>
                  <a:solidFill>
                    <a:schemeClr val="tx1"/>
                  </a:solidFill>
                </a:ln>
                <a:solidFill>
                  <a:srgbClr val="0000FF"/>
                </a:solidFill>
                <a:latin typeface="Arial Rounded MT Bold"/>
                <a:ea typeface="+mn-ea"/>
                <a:cs typeface="Arial Rounded MT Bold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 err="1">
                  <a:ln>
                    <a:solidFill>
                      <a:schemeClr val="tx1"/>
                    </a:solidFill>
                  </a:ln>
                  <a:solidFill>
                    <a:srgbClr val="0000FF"/>
                  </a:solidFill>
                  <a:latin typeface="Arial Rounded MT Bold"/>
                  <a:ea typeface="+mn-ea"/>
                  <a:cs typeface="Arial Rounded MT Bold"/>
                </a:rPr>
                <a:t>Cyberstalking</a:t>
              </a:r>
              <a:endParaRPr lang="en-US" sz="3200" dirty="0">
                <a:ln>
                  <a:solidFill>
                    <a:schemeClr val="tx1"/>
                  </a:solidFill>
                </a:ln>
                <a:solidFill>
                  <a:srgbClr val="0000FF"/>
                </a:solidFill>
                <a:latin typeface="Arial Rounded MT Bold"/>
                <a:ea typeface="+mn-ea"/>
                <a:cs typeface="Arial Rounded MT Bold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n>
                  <a:solidFill>
                    <a:schemeClr val="tx1"/>
                  </a:solidFill>
                </a:ln>
                <a:solidFill>
                  <a:srgbClr val="0000FF"/>
                </a:solidFill>
                <a:latin typeface="Arial Rounded MT Bold"/>
                <a:ea typeface="+mn-ea"/>
                <a:cs typeface="Arial Rounded MT Bold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 err="1">
                  <a:ln>
                    <a:solidFill>
                      <a:schemeClr val="tx1"/>
                    </a:solidFill>
                  </a:ln>
                  <a:solidFill>
                    <a:srgbClr val="0000FF"/>
                  </a:solidFill>
                  <a:latin typeface="Arial Rounded MT Bold"/>
                  <a:ea typeface="+mn-ea"/>
                  <a:cs typeface="Arial Rounded MT Bold"/>
                </a:rPr>
                <a:t>Cyberharassment</a:t>
              </a:r>
              <a:endParaRPr lang="en-US" sz="3200" dirty="0">
                <a:ln>
                  <a:solidFill>
                    <a:schemeClr val="tx1"/>
                  </a:solidFill>
                </a:ln>
                <a:solidFill>
                  <a:srgbClr val="0000FF"/>
                </a:solidFill>
                <a:latin typeface="Arial Rounded MT Bold"/>
                <a:ea typeface="+mn-ea"/>
                <a:cs typeface="Arial Rounded MT Bold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n>
                  <a:solidFill>
                    <a:schemeClr val="tx1"/>
                  </a:solidFill>
                </a:ln>
                <a:solidFill>
                  <a:srgbClr val="0000FF"/>
                </a:solidFill>
                <a:latin typeface="Arial Rounded MT Bold"/>
                <a:ea typeface="+mn-ea"/>
                <a:cs typeface="Arial Rounded MT Bold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>
                  <a:ln>
                    <a:solidFill>
                      <a:schemeClr val="tx1"/>
                    </a:solidFill>
                  </a:ln>
                  <a:solidFill>
                    <a:srgbClr val="0000FF"/>
                  </a:solidFill>
                  <a:latin typeface="Arial Rounded MT Bold"/>
                  <a:ea typeface="+mn-ea"/>
                  <a:cs typeface="Arial Rounded MT Bold"/>
                </a:rPr>
                <a:t>Sexual Predators</a:t>
              </a: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5410200" y="2209800"/>
            <a:ext cx="3429000" cy="419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8916" name="TextBox 4"/>
          <p:cNvSpPr txBox="1">
            <a:spLocks noChangeArrowheads="1"/>
          </p:cNvSpPr>
          <p:nvPr/>
        </p:nvSpPr>
        <p:spPr bwMode="auto">
          <a:xfrm>
            <a:off x="5410200" y="2590800"/>
            <a:ext cx="3429000" cy="329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latin typeface="Baskerville" pitchFamily="-72" charset="0"/>
                <a:ea typeface="Baskerville" pitchFamily="-72" charset="0"/>
                <a:cs typeface="Baskerville" pitchFamily="-72" charset="0"/>
              </a:rPr>
              <a:t>“Therefore rid yourselves of all malice and all deceit, hypocrisy, envy, and slander of every kind.” </a:t>
            </a:r>
          </a:p>
          <a:p>
            <a:pPr algn="ctr"/>
            <a:r>
              <a:rPr lang="en-US" sz="3200" i="1">
                <a:latin typeface="Baskerville" pitchFamily="-72" charset="0"/>
                <a:ea typeface="Baskerville" pitchFamily="-72" charset="0"/>
                <a:cs typeface="Baskerville" pitchFamily="-72" charset="0"/>
              </a:rPr>
              <a:t>(1 Pet. 2:1)</a:t>
            </a:r>
          </a:p>
          <a:p>
            <a:endParaRPr lang="en-US" sz="1800">
              <a:latin typeface="Century Schoolbook" pitchFamily="-72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04800" y="6400800"/>
            <a:ext cx="4857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entury Schoolbook" pitchFamily="-72" charset="0"/>
                <a:ea typeface="Times New Roman" pitchFamily="-72" charset="0"/>
                <a:cs typeface="Times New Roman" pitchFamily="-72" charset="0"/>
              </a:rPr>
              <a:t>Bible – NIV (2012). Photo Credit - Schroll, T. (2012, January 20</a:t>
            </a:r>
            <a:r>
              <a:rPr lang="en-US" sz="1800">
                <a:latin typeface="Century Schoolbook" pitchFamily="-72" charset="0"/>
                <a:ea typeface="Times New Roman" pitchFamily="-72" charset="0"/>
                <a:cs typeface="Times New Roman" pitchFamily="-72" charset="0"/>
              </a:rPr>
              <a:t>).</a:t>
            </a:r>
            <a:r>
              <a:rPr lang="en-US" sz="1800"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 </a:t>
            </a:r>
            <a:endParaRPr lang="en-US" sz="1800">
              <a:latin typeface="Century Schoolbook" pitchFamily="-7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752600"/>
            <a:ext cx="7975600" cy="43735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800" smtClean="0">
                <a:solidFill>
                  <a:srgbClr val="191282"/>
                </a:solidFill>
              </a:rPr>
              <a:t>Identify cyber-bullying practices. </a:t>
            </a:r>
            <a:r>
              <a:rPr lang="en-US" sz="2800" baseline="30000" smtClean="0">
                <a:solidFill>
                  <a:srgbClr val="191282"/>
                </a:solidFill>
              </a:rPr>
              <a:t>1, 2, 3, 4</a:t>
            </a:r>
          </a:p>
          <a:p>
            <a:pPr eaLnBrk="1" hangingPunct="1">
              <a:lnSpc>
                <a:spcPct val="150000"/>
              </a:lnSpc>
            </a:pPr>
            <a:r>
              <a:rPr lang="en-US" sz="2800" smtClean="0">
                <a:solidFill>
                  <a:srgbClr val="191282"/>
                </a:solidFill>
              </a:rPr>
              <a:t>Develop clear policies.</a:t>
            </a:r>
          </a:p>
          <a:p>
            <a:pPr eaLnBrk="1" hangingPunct="1">
              <a:lnSpc>
                <a:spcPct val="150000"/>
              </a:lnSpc>
            </a:pPr>
            <a:r>
              <a:rPr lang="en-US" sz="2800" smtClean="0">
                <a:solidFill>
                  <a:srgbClr val="191282"/>
                </a:solidFill>
              </a:rPr>
              <a:t>Provide staff training.</a:t>
            </a:r>
          </a:p>
          <a:p>
            <a:pPr eaLnBrk="1" hangingPunct="1"/>
            <a:r>
              <a:rPr lang="en-US" sz="2800" smtClean="0">
                <a:solidFill>
                  <a:srgbClr val="191282"/>
                </a:solidFill>
              </a:rPr>
              <a:t>Teach students online “Netiquette” and how to monitor their online reputation.</a:t>
            </a:r>
            <a:endParaRPr lang="en-US" sz="2800" smtClean="0"/>
          </a:p>
        </p:txBody>
      </p:sp>
      <p:sp>
        <p:nvSpPr>
          <p:cNvPr id="4096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Cyberbullying Training</a:t>
            </a:r>
          </a:p>
        </p:txBody>
      </p:sp>
      <p:sp>
        <p:nvSpPr>
          <p:cNvPr id="40963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28600" y="6019800"/>
            <a:ext cx="8645525" cy="685800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chemeClr val="tx1"/>
                </a:solidFill>
                <a:ea typeface="ＭＳ Ｐゴシック" pitchFamily="-72" charset="-128"/>
                <a:cs typeface="ＭＳ Ｐゴシック" pitchFamily="-72" charset="-128"/>
              </a:rPr>
              <a:t>1. Levy, P. (2011).  2. Madhava, R., (2011). 3. Rivero, V. (2011). 4. TechLearning.com (2012, July)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905000"/>
            <a:ext cx="8686800" cy="4221163"/>
          </a:xfrm>
        </p:spPr>
        <p:txBody>
          <a:bodyPr>
            <a:normAutofit/>
          </a:bodyPr>
          <a:lstStyle/>
          <a:p>
            <a:pPr marL="0" indent="0" eaLnBrk="1" hangingPunct="1">
              <a:buFont typeface="Symbol" pitchFamily="-72" charset="2"/>
              <a:buNone/>
            </a:pPr>
            <a:endParaRPr lang="en-US" sz="2200"/>
          </a:p>
          <a:p>
            <a:pPr marL="0" indent="0" eaLnBrk="1" hangingPunct="1"/>
            <a:r>
              <a:rPr lang="en-US" sz="2200">
                <a:solidFill>
                  <a:srgbClr val="191282"/>
                </a:solidFill>
              </a:rPr>
              <a:t>BrainPop			</a:t>
            </a:r>
            <a:r>
              <a:rPr lang="en-US" sz="2200" u="sng">
                <a:solidFill>
                  <a:srgbClr val="191282"/>
                </a:solidFill>
                <a:hlinkClick r:id="rId3"/>
              </a:rPr>
              <a:t>www.brainpop.com</a:t>
            </a:r>
            <a:endParaRPr lang="en-US" sz="2200">
              <a:solidFill>
                <a:srgbClr val="191282"/>
              </a:solidFill>
            </a:endParaRPr>
          </a:p>
          <a:p>
            <a:pPr marL="0" indent="0" eaLnBrk="1" hangingPunct="1"/>
            <a:r>
              <a:rPr lang="en-US" sz="2200">
                <a:solidFill>
                  <a:srgbClr val="191282"/>
                </a:solidFill>
              </a:rPr>
              <a:t>Common Sense Media   </a:t>
            </a:r>
            <a:r>
              <a:rPr lang="en-US" sz="2200" u="sng">
                <a:solidFill>
                  <a:srgbClr val="191282"/>
                </a:solidFill>
                <a:hlinkClick r:id="rId4"/>
              </a:rPr>
              <a:t>www.commonsensemedia.org/education</a:t>
            </a:r>
            <a:endParaRPr lang="en-US" sz="2200">
              <a:solidFill>
                <a:srgbClr val="191282"/>
              </a:solidFill>
            </a:endParaRPr>
          </a:p>
          <a:p>
            <a:pPr marL="0" indent="0" eaLnBrk="1" hangingPunct="1"/>
            <a:r>
              <a:rPr lang="en-US" sz="2200">
                <a:solidFill>
                  <a:srgbClr val="191282"/>
                </a:solidFill>
              </a:rPr>
              <a:t>ConnectSafely		</a:t>
            </a:r>
            <a:r>
              <a:rPr lang="en-US" sz="2200" u="sng">
                <a:solidFill>
                  <a:srgbClr val="191282"/>
                </a:solidFill>
                <a:hlinkClick r:id="rId5"/>
              </a:rPr>
              <a:t>www.connectsafely.org</a:t>
            </a:r>
            <a:endParaRPr lang="en-US" sz="2200">
              <a:solidFill>
                <a:srgbClr val="191282"/>
              </a:solidFill>
            </a:endParaRPr>
          </a:p>
          <a:p>
            <a:pPr marL="0" indent="0" eaLnBrk="1" hangingPunct="1"/>
            <a:r>
              <a:rPr lang="en-US" sz="2200">
                <a:solidFill>
                  <a:srgbClr val="191282"/>
                </a:solidFill>
              </a:rPr>
              <a:t>Cyberbullyhelp		</a:t>
            </a:r>
            <a:r>
              <a:rPr lang="en-US" sz="2200" u="sng">
                <a:solidFill>
                  <a:srgbClr val="191282"/>
                </a:solidFill>
                <a:hlinkClick r:id="rId6"/>
              </a:rPr>
              <a:t>www.cyberbullyhelp.com</a:t>
            </a:r>
            <a:endParaRPr lang="en-US" sz="2200">
              <a:solidFill>
                <a:srgbClr val="191282"/>
              </a:solidFill>
            </a:endParaRPr>
          </a:p>
          <a:p>
            <a:pPr marL="0" indent="0" eaLnBrk="1" hangingPunct="1"/>
            <a:r>
              <a:rPr lang="en-US" sz="2200">
                <a:solidFill>
                  <a:srgbClr val="191282"/>
                </a:solidFill>
              </a:rPr>
              <a:t>Learning.com		</a:t>
            </a:r>
            <a:r>
              <a:rPr lang="en-US" sz="2200" u="sng">
                <a:solidFill>
                  <a:srgbClr val="191282"/>
                </a:solidFill>
                <a:hlinkClick r:id="rId7"/>
              </a:rPr>
              <a:t>www.learning.com/parents</a:t>
            </a:r>
            <a:endParaRPr lang="en-US" sz="2200">
              <a:solidFill>
                <a:srgbClr val="191282"/>
              </a:solidFill>
            </a:endParaRPr>
          </a:p>
          <a:p>
            <a:pPr marL="0" indent="0" eaLnBrk="1" hangingPunct="1"/>
            <a:r>
              <a:rPr lang="en-US" sz="2200">
                <a:solidFill>
                  <a:srgbClr val="191282"/>
                </a:solidFill>
              </a:rPr>
              <a:t>Stopbullying.gov		</a:t>
            </a:r>
            <a:r>
              <a:rPr lang="en-US" sz="2200" u="sng">
                <a:solidFill>
                  <a:srgbClr val="191282"/>
                </a:solidFill>
                <a:hlinkClick r:id="rId8"/>
              </a:rPr>
              <a:t>www.stopbullying.gov</a:t>
            </a:r>
            <a:endParaRPr lang="en-US" sz="2200">
              <a:solidFill>
                <a:srgbClr val="191282"/>
              </a:solidFill>
            </a:endParaRPr>
          </a:p>
          <a:p>
            <a:pPr marL="0" indent="0" eaLnBrk="1" hangingPunct="1"/>
            <a:r>
              <a:rPr lang="en-US" sz="2200">
                <a:solidFill>
                  <a:srgbClr val="191282"/>
                </a:solidFill>
              </a:rPr>
              <a:t>Web Wise Kids		</a:t>
            </a:r>
            <a:r>
              <a:rPr lang="en-US" sz="2200" u="sng">
                <a:solidFill>
                  <a:srgbClr val="191282"/>
                </a:solidFill>
                <a:hlinkClick r:id="rId9"/>
              </a:rPr>
              <a:t>www.webwisekids.org</a:t>
            </a:r>
            <a:endParaRPr lang="en-US" sz="2200">
              <a:solidFill>
                <a:srgbClr val="191282"/>
              </a:solidFill>
            </a:endParaRPr>
          </a:p>
          <a:p>
            <a:pPr marL="0" indent="0" eaLnBrk="1" hangingPunct="1"/>
            <a:r>
              <a:rPr lang="en-US" sz="2200">
                <a:solidFill>
                  <a:srgbClr val="191282"/>
                </a:solidFill>
              </a:rPr>
              <a:t>I-Safe				</a:t>
            </a:r>
            <a:r>
              <a:rPr lang="en-US" sz="2200" u="sng">
                <a:solidFill>
                  <a:srgbClr val="191282"/>
                </a:solidFill>
                <a:hlinkClick r:id="rId10"/>
              </a:rPr>
              <a:t>www.i-safe.org</a:t>
            </a:r>
            <a:endParaRPr lang="en-US" sz="2200" u="sng">
              <a:solidFill>
                <a:srgbClr val="191282"/>
              </a:solidFill>
            </a:endParaRPr>
          </a:p>
          <a:p>
            <a:pPr marL="0" indent="0" eaLnBrk="1" hangingPunct="1"/>
            <a:r>
              <a:rPr lang="en-US" sz="2200">
                <a:solidFill>
                  <a:srgbClr val="191282"/>
                </a:solidFill>
              </a:rPr>
              <a:t>Scamex			Scamex curriculum found in I-safe</a:t>
            </a:r>
            <a:endParaRPr lang="en-US" sz="2200"/>
          </a:p>
          <a:p>
            <a:pPr marL="0" indent="0" eaLnBrk="1" hangingPunct="1"/>
            <a:endParaRPr lang="en-US" sz="2200"/>
          </a:p>
        </p:txBody>
      </p:sp>
      <p:sp>
        <p:nvSpPr>
          <p:cNvPr id="4301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Resources for Cyber-bullying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533400" y="6335713"/>
            <a:ext cx="12366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entury Schoolbook" pitchFamily="-72" charset="0"/>
              </a:rPr>
              <a:t>Levy, P. (2011)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133600"/>
            <a:ext cx="4691063" cy="22018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smtClean="0">
                <a:solidFill>
                  <a:srgbClr val="191282"/>
                </a:solidFill>
              </a:rPr>
              <a:t>Cyber Stealing</a:t>
            </a:r>
          </a:p>
          <a:p>
            <a:pPr lvl="1" eaLnBrk="1" hangingPunct="1"/>
            <a:r>
              <a:rPr lang="en-US" sz="2400" smtClean="0">
                <a:solidFill>
                  <a:srgbClr val="191282"/>
                </a:solidFill>
              </a:rPr>
              <a:t>Identity</a:t>
            </a:r>
          </a:p>
          <a:p>
            <a:pPr lvl="1" eaLnBrk="1" hangingPunct="1"/>
            <a:r>
              <a:rPr lang="en-US" sz="2400" smtClean="0">
                <a:solidFill>
                  <a:srgbClr val="191282"/>
                </a:solidFill>
              </a:rPr>
              <a:t>Plagiarism</a:t>
            </a:r>
          </a:p>
          <a:p>
            <a:pPr lvl="1" eaLnBrk="1" hangingPunct="1"/>
            <a:r>
              <a:rPr lang="en-US" sz="2400" smtClean="0">
                <a:solidFill>
                  <a:srgbClr val="191282"/>
                </a:solidFill>
              </a:rPr>
              <a:t>Bootlegging</a:t>
            </a:r>
            <a:endParaRPr lang="en-US" sz="2400" smtClean="0"/>
          </a:p>
          <a:p>
            <a:pPr lvl="1" eaLnBrk="1" hangingPunct="1">
              <a:buFont typeface="Symbol" pitchFamily="-72" charset="2"/>
              <a:buNone/>
            </a:pPr>
            <a:endParaRPr lang="en-US" sz="2000" i="1" smtClean="0"/>
          </a:p>
          <a:p>
            <a:pPr lvl="1" eaLnBrk="1" hangingPunct="1"/>
            <a:endParaRPr lang="en-US" sz="2400" i="1" smtClean="0"/>
          </a:p>
        </p:txBody>
      </p:sp>
      <p:sp>
        <p:nvSpPr>
          <p:cNvPr id="4505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Unethical Behavior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1892300"/>
            <a:ext cx="2540000" cy="313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19200" y="5334000"/>
            <a:ext cx="7086600" cy="863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i="1" dirty="0"/>
              <a:t>“You shall not steal.” (Ex. 20:15)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45061" name="Rectangle 6"/>
          <p:cNvSpPr>
            <a:spLocks noChangeArrowheads="1"/>
          </p:cNvSpPr>
          <p:nvPr/>
        </p:nvSpPr>
        <p:spPr bwMode="auto">
          <a:xfrm>
            <a:off x="381000" y="6529388"/>
            <a:ext cx="43148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entury Schoolbook" pitchFamily="-72" charset="0"/>
                <a:ea typeface="Times New Roman" pitchFamily="-72" charset="0"/>
                <a:cs typeface="Times New Roman" pitchFamily="-72" charset="0"/>
              </a:rPr>
              <a:t>Photo Credit - National Crime Prevention Council. (2012).</a:t>
            </a:r>
            <a:r>
              <a:rPr lang="en-US" sz="1200"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 </a:t>
            </a:r>
            <a:endParaRPr lang="en-US" sz="1200">
              <a:latin typeface="Century Schoolbook" pitchFamily="-7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Content Placeholder 3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867400" y="2895600"/>
            <a:ext cx="2590800" cy="2841625"/>
          </a:xfrm>
        </p:spPr>
      </p:pic>
      <p:sp>
        <p:nvSpPr>
          <p:cNvPr id="4710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Unethical Behavior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5029200"/>
            <a:ext cx="5410200" cy="579438"/>
          </a:xfrm>
          <a:prstGeom prst="rect">
            <a:avLst/>
          </a:prstGeom>
          <a:noFill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191282"/>
                </a:solidFill>
                <a:latin typeface="Century Schoolbook" pitchFamily="-72" charset="0"/>
                <a:ea typeface="Century Schoolbook" pitchFamily="-72" charset="0"/>
                <a:cs typeface="Century Schoolbook" pitchFamily="-72" charset="0"/>
              </a:rPr>
              <a:t>Providing Education </a:t>
            </a:r>
            <a:r>
              <a:rPr lang="en-US">
                <a:solidFill>
                  <a:srgbClr val="191282"/>
                </a:solidFill>
                <a:latin typeface="Century Schoolbook" pitchFamily="-72" charset="0"/>
              </a:rPr>
              <a:t>or</a:t>
            </a:r>
            <a:r>
              <a:rPr lang="en-US" sz="3200">
                <a:solidFill>
                  <a:srgbClr val="191282"/>
                </a:solidFill>
                <a:latin typeface="Century Schoolbook" pitchFamily="-72" charset="0"/>
              </a:rPr>
              <a:t> </a:t>
            </a:r>
            <a:r>
              <a:rPr lang="en-US">
                <a:solidFill>
                  <a:srgbClr val="191282"/>
                </a:solidFill>
                <a:latin typeface="Comic Sans MS" pitchFamily="-72" charset="0"/>
                <a:ea typeface="Comic Sans MS" pitchFamily="-72" charset="0"/>
                <a:cs typeface="Comic Sans MS" pitchFamily="-72" charset="0"/>
              </a:rPr>
              <a:t>Temptation</a:t>
            </a:r>
            <a:r>
              <a:rPr lang="en-US">
                <a:solidFill>
                  <a:srgbClr val="191282"/>
                </a:solidFill>
                <a:latin typeface="Century Schoolbook" pitchFamily="-72" charset="0"/>
              </a:rPr>
              <a:t>?</a:t>
            </a:r>
            <a:endParaRPr lang="en-US">
              <a:latin typeface="Century Schoolbook" pitchFamily="-7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0" y="2362200"/>
            <a:ext cx="4572000" cy="1569660"/>
          </a:xfrm>
          <a:prstGeom prst="rect">
            <a:avLst/>
          </a:prstGeom>
          <a:noFill/>
          <a:effectLst>
            <a:glow rad="101600">
              <a:schemeClr val="bg2">
                <a:lumMod val="90000"/>
                <a:alpha val="75000"/>
              </a:schemeClr>
            </a:glow>
          </a:effectLst>
          <a:scene3d>
            <a:camera prst="obliqueTopRight"/>
            <a:lightRig rig="threePt" dir="t"/>
          </a:scene3d>
          <a:sp3d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ln w="10541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ea typeface="+mn-ea"/>
                <a:cs typeface="+mn-cs"/>
              </a:rPr>
              <a:t>Be a good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ln w="10541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ea typeface="+mn-ea"/>
                <a:cs typeface="+mn-cs"/>
              </a:rPr>
              <a:t>Steward of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ln w="10541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ea typeface="+mn-ea"/>
                <a:cs typeface="+mn-cs"/>
              </a:rPr>
              <a:t>Time &amp; Technology</a:t>
            </a:r>
            <a:endParaRPr lang="en-US" sz="4000" b="1" dirty="0">
              <a:ln w="10541" cmpd="sng">
                <a:solidFill>
                  <a:schemeClr val="tx1"/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533400" y="1981200"/>
            <a:ext cx="4876800" cy="2590800"/>
          </a:xfrm>
          <a:prstGeom prst="ellipse">
            <a:avLst/>
          </a:prstGeom>
          <a:noFill/>
          <a:ln w="38100" cap="flat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7112" name="Footer Placeholder 9"/>
          <p:cNvSpPr>
            <a:spLocks noGrp="1"/>
          </p:cNvSpPr>
          <p:nvPr>
            <p:ph type="ftr" sz="quarter" idx="11"/>
          </p:nvPr>
        </p:nvSpPr>
        <p:spPr bwMode="auto">
          <a:xfrm>
            <a:off x="193675" y="6172200"/>
            <a:ext cx="8493125" cy="442913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ea typeface="ＭＳ Ｐゴシック" pitchFamily="-72" charset="-128"/>
                <a:cs typeface="ＭＳ Ｐゴシック" pitchFamily="-72" charset="-128"/>
              </a:rPr>
              <a:t>Reference - Groothuis, (2012). Photo Credit – (</a:t>
            </a:r>
            <a:r>
              <a:rPr lang="en-US" smtClean="0">
                <a:solidFill>
                  <a:srgbClr val="FF0000"/>
                </a:solidFill>
                <a:ea typeface="ＭＳ Ｐゴシック" pitchFamily="-72" charset="-128"/>
                <a:cs typeface="ＭＳ Ｐゴシック" pitchFamily="-72" charset="-128"/>
              </a:rPr>
              <a:t>NEED THIS INFORMATION)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Biblical Principles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295400" y="1752600"/>
            <a:ext cx="6324600" cy="286226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spAutoFit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sz="3600" i="1" dirty="0" smtClean="0">
                <a:latin typeface="Baskerville"/>
                <a:cs typeface="Baskerville"/>
              </a:rPr>
              <a:t>“So </a:t>
            </a:r>
            <a:r>
              <a:rPr lang="en-US" sz="3600" i="1" dirty="0">
                <a:latin typeface="Baskerville"/>
                <a:cs typeface="Baskerville"/>
              </a:rPr>
              <a:t>God created man in his own image, in the image of God he created him; male and female he created them</a:t>
            </a:r>
            <a:r>
              <a:rPr lang="en-US" sz="3600" i="1" dirty="0" smtClean="0">
                <a:latin typeface="Baskerville"/>
                <a:cs typeface="Baskerville"/>
              </a:rPr>
              <a:t>.”</a:t>
            </a:r>
          </a:p>
          <a:p>
            <a:pPr marL="0" indent="0" algn="ctr" eaLnBrk="1" fontAlgn="auto" hangingPunct="1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sz="3000" i="1" dirty="0" smtClean="0">
                <a:latin typeface="Baskerville"/>
                <a:cs typeface="Baskerville"/>
              </a:rPr>
              <a:t>(Gen. 1:27, NIV)</a:t>
            </a:r>
            <a:endParaRPr lang="en-US" sz="3000" i="1" dirty="0">
              <a:latin typeface="Baskerville"/>
              <a:cs typeface="Baskerville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08000" y="4845050"/>
            <a:ext cx="8153400" cy="10763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sz="3200" i="1" dirty="0" smtClean="0">
                <a:latin typeface="Baskerville"/>
                <a:cs typeface="Baskerville"/>
              </a:rPr>
              <a:t>“</a:t>
            </a:r>
            <a:r>
              <a:rPr lang="en-US" sz="3200" i="1" dirty="0">
                <a:latin typeface="Baskerville"/>
                <a:cs typeface="Baskerville"/>
              </a:rPr>
              <a:t>Do not withhold good from those who deserve it, when it is in your power to act</a:t>
            </a:r>
            <a:r>
              <a:rPr lang="en-US" sz="3200" i="1" dirty="0" smtClean="0">
                <a:latin typeface="Baskerville"/>
                <a:cs typeface="Baskerville"/>
              </a:rPr>
              <a:t>.” </a:t>
            </a:r>
            <a:r>
              <a:rPr lang="en-US" sz="3000" i="1" dirty="0" smtClean="0">
                <a:latin typeface="Baskerville"/>
                <a:cs typeface="Baskerville"/>
              </a:rPr>
              <a:t>(Prov. 3:27, NIV)</a:t>
            </a:r>
            <a:endParaRPr lang="en-US" sz="3000" i="1" dirty="0">
              <a:latin typeface="Baskerville"/>
              <a:cs typeface="Baskerville"/>
            </a:endParaRPr>
          </a:p>
        </p:txBody>
      </p:sp>
      <p:sp>
        <p:nvSpPr>
          <p:cNvPr id="49156" name="Rectangle 1"/>
          <p:cNvSpPr>
            <a:spLocks noChangeArrowheads="1"/>
          </p:cNvSpPr>
          <p:nvPr/>
        </p:nvSpPr>
        <p:spPr bwMode="auto">
          <a:xfrm>
            <a:off x="152400" y="6383338"/>
            <a:ext cx="1398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entury Schoolbook" pitchFamily="-72" charset="0"/>
              </a:rPr>
              <a:t>Bible NIV (2012</a:t>
            </a:r>
            <a:r>
              <a:rPr lang="en-US" sz="1800">
                <a:latin typeface="Century Schoolbook" pitchFamily="-72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1419" r="-2463" b="4182"/>
          <a:stretch>
            <a:fillRect/>
          </a:stretch>
        </p:blipFill>
        <p:spPr>
          <a:xfrm>
            <a:off x="685800" y="3276600"/>
            <a:ext cx="3962400" cy="3027363"/>
          </a:xfrm>
        </p:spPr>
      </p:pic>
      <p:sp>
        <p:nvSpPr>
          <p:cNvPr id="5120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Social Media Benefits</a:t>
            </a:r>
          </a:p>
        </p:txBody>
      </p:sp>
      <p:pic>
        <p:nvPicPr>
          <p:cNvPr id="51203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-569610">
            <a:off x="5775325" y="1509713"/>
            <a:ext cx="28289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4" name="TextBox 7"/>
          <p:cNvSpPr txBox="1">
            <a:spLocks noChangeArrowheads="1"/>
          </p:cNvSpPr>
          <p:nvPr/>
        </p:nvSpPr>
        <p:spPr bwMode="auto">
          <a:xfrm>
            <a:off x="914400" y="1981200"/>
            <a:ext cx="358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 sz="1800">
              <a:latin typeface="Century Schoolbook" pitchFamily="-72" charset="0"/>
            </a:endParaRPr>
          </a:p>
        </p:txBody>
      </p:sp>
      <p:sp>
        <p:nvSpPr>
          <p:cNvPr id="51205" name="TextBox 8"/>
          <p:cNvSpPr txBox="1">
            <a:spLocks noChangeArrowheads="1"/>
          </p:cNvSpPr>
          <p:nvPr/>
        </p:nvSpPr>
        <p:spPr bwMode="auto">
          <a:xfrm>
            <a:off x="304800" y="1905000"/>
            <a:ext cx="3124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latin typeface="Century Schoolbook" pitchFamily="-72" charset="0"/>
              </a:rPr>
              <a:t>INCREASED</a:t>
            </a:r>
          </a:p>
        </p:txBody>
      </p:sp>
      <p:sp>
        <p:nvSpPr>
          <p:cNvPr id="51206" name="TextBox 9"/>
          <p:cNvSpPr txBox="1">
            <a:spLocks noChangeArrowheads="1"/>
          </p:cNvSpPr>
          <p:nvPr/>
        </p:nvSpPr>
        <p:spPr bwMode="auto">
          <a:xfrm>
            <a:off x="1905000" y="2590800"/>
            <a:ext cx="3657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Century Schoolbook" pitchFamily="-72" charset="0"/>
              </a:rPr>
              <a:t>CONNECTIVITY</a:t>
            </a:r>
          </a:p>
        </p:txBody>
      </p:sp>
      <p:sp>
        <p:nvSpPr>
          <p:cNvPr id="6" name="Bent Arrow 5"/>
          <p:cNvSpPr/>
          <p:nvPr/>
        </p:nvSpPr>
        <p:spPr>
          <a:xfrm>
            <a:off x="990600" y="2514600"/>
            <a:ext cx="762000" cy="609600"/>
          </a:xfrm>
          <a:prstGeom prst="bentArrow">
            <a:avLst/>
          </a:prstGeom>
          <a:scene3d>
            <a:camera prst="orthographicFront">
              <a:rot lat="20999997" lon="10799973" rev="10799999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1208" name="TextBox 11"/>
          <p:cNvSpPr txBox="1">
            <a:spLocks noChangeArrowheads="1"/>
          </p:cNvSpPr>
          <p:nvPr/>
        </p:nvSpPr>
        <p:spPr bwMode="auto">
          <a:xfrm>
            <a:off x="4800600" y="4724400"/>
            <a:ext cx="3886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latin typeface="Century Schoolbook" pitchFamily="-72" charset="0"/>
              </a:rPr>
              <a:t>EXTENDED </a:t>
            </a:r>
          </a:p>
          <a:p>
            <a:pPr algn="ctr">
              <a:lnSpc>
                <a:spcPct val="150000"/>
              </a:lnSpc>
            </a:pPr>
            <a:r>
              <a:rPr lang="en-US" sz="3200">
                <a:latin typeface="Century Schoolbook" pitchFamily="-72" charset="0"/>
              </a:rPr>
              <a:t>OPPORTUNITIES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" y="6248400"/>
            <a:ext cx="8991600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j-lt"/>
                <a:ea typeface="+mn-ea"/>
                <a:cs typeface="+mn-cs"/>
              </a:rPr>
              <a:t>Reference - </a:t>
            </a:r>
            <a:r>
              <a:rPr lang="en-US" sz="1200" dirty="0" err="1">
                <a:latin typeface="+mj-lt"/>
                <a:ea typeface="+mn-ea"/>
                <a:cs typeface="+mn-cs"/>
              </a:rPr>
              <a:t>Groothuis</a:t>
            </a:r>
            <a:r>
              <a:rPr lang="en-US" sz="1200" dirty="0">
                <a:latin typeface="+mj-lt"/>
                <a:ea typeface="+mn-ea"/>
                <a:cs typeface="+mn-cs"/>
              </a:rPr>
              <a:t>, (2012). Photo Credit -</a:t>
            </a:r>
            <a:r>
              <a:rPr lang="en-US" sz="1200" dirty="0">
                <a:latin typeface="+mj-lt"/>
                <a:ea typeface="+mn-ea"/>
                <a:cs typeface="Times New Roman" pitchFamily="18" charset="0"/>
              </a:rPr>
              <a:t>Great Journeys Discover the World (2010). Classroom – </a:t>
            </a:r>
            <a:r>
              <a:rPr lang="en-US" sz="1200" dirty="0">
                <a:solidFill>
                  <a:srgbClr val="FF0000"/>
                </a:solidFill>
                <a:latin typeface="+mj-lt"/>
                <a:ea typeface="+mn-ea"/>
                <a:cs typeface="Times New Roman" pitchFamily="18" charset="0"/>
              </a:rPr>
              <a:t>web URL is bad NEED INFORMATION</a:t>
            </a:r>
            <a:r>
              <a:rPr lang="en-US" sz="1200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79588"/>
          </a:xfrm>
        </p:spPr>
        <p:txBody>
          <a:bodyPr/>
          <a:lstStyle/>
          <a:p>
            <a:pPr eaLnBrk="1" hangingPunct="1"/>
            <a:r>
              <a:rPr lang="en-US" sz="4800" b="1" smtClean="0">
                <a:solidFill>
                  <a:schemeClr val="tx1"/>
                </a:solidFill>
                <a:latin typeface="Baskerville Old Face" pitchFamily="-72" charset="0"/>
              </a:rPr>
              <a:t>Ethics and Social Media</a:t>
            </a:r>
          </a:p>
        </p:txBody>
      </p:sp>
      <p:sp>
        <p:nvSpPr>
          <p:cNvPr id="16387" name="Subtitle 2"/>
          <p:cNvSpPr>
            <a:spLocks noGrp="1"/>
          </p:cNvSpPr>
          <p:nvPr>
            <p:ph type="subTitle" idx="1"/>
          </p:nvPr>
        </p:nvSpPr>
        <p:spPr>
          <a:xfrm>
            <a:off x="1252538" y="3556000"/>
            <a:ext cx="6781800" cy="1473200"/>
          </a:xfrm>
        </p:spPr>
        <p:txBody>
          <a:bodyPr/>
          <a:lstStyle/>
          <a:p>
            <a:pPr eaLnBrk="1" hangingPunct="1"/>
            <a:r>
              <a:rPr lang="en-US" sz="2400" smtClean="0">
                <a:solidFill>
                  <a:schemeClr val="tx1"/>
                </a:solidFill>
                <a:latin typeface="Baskerville Old Face" pitchFamily="-72" charset="0"/>
              </a:rPr>
              <a:t>By Kim Beavers, Katie McCoy, and Stephanie Wise</a:t>
            </a:r>
          </a:p>
          <a:p>
            <a:pPr eaLnBrk="1" hangingPunct="1"/>
            <a:r>
              <a:rPr lang="en-US" sz="2400" smtClean="0">
                <a:solidFill>
                  <a:schemeClr val="tx1"/>
                </a:solidFill>
                <a:latin typeface="Baskerville Old Face" pitchFamily="-72" charset="0"/>
              </a:rPr>
              <a:t>August 2, 2012</a:t>
            </a: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6527800" y="6505575"/>
            <a:ext cx="2616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entury Schoolbook" pitchFamily="-72" charset="0"/>
              </a:rPr>
              <a:t>Photo Credit – Kolus, . (2010).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Content Placeholder 1"/>
          <p:cNvSpPr>
            <a:spLocks noGrp="1"/>
          </p:cNvSpPr>
          <p:nvPr>
            <p:ph idx="1"/>
          </p:nvPr>
        </p:nvSpPr>
        <p:spPr>
          <a:xfrm>
            <a:off x="304800" y="1981200"/>
            <a:ext cx="5334000" cy="4267200"/>
          </a:xfrm>
        </p:spPr>
        <p:txBody>
          <a:bodyPr/>
          <a:lstStyle/>
          <a:p>
            <a:pPr marL="457200" indent="-457200" eaLnBrk="1" hangingPunct="1">
              <a:buFont typeface="Century Schoolbook" pitchFamily="-72" charset="0"/>
              <a:buAutoNum type="arabicPeriod"/>
            </a:pPr>
            <a:r>
              <a:rPr lang="en-US" smtClean="0">
                <a:solidFill>
                  <a:srgbClr val="191282"/>
                </a:solidFill>
              </a:rPr>
              <a:t>Twitter in the classroom </a:t>
            </a:r>
            <a:r>
              <a:rPr lang="en-US" baseline="30000" smtClean="0">
                <a:solidFill>
                  <a:srgbClr val="191282"/>
                </a:solidFill>
              </a:rPr>
              <a:t>1, 2</a:t>
            </a:r>
          </a:p>
          <a:p>
            <a:pPr marL="457200" indent="-457200" eaLnBrk="1" hangingPunct="1">
              <a:buFont typeface="Century Schoolbook" pitchFamily="-72" charset="0"/>
              <a:buAutoNum type="arabicPeriod"/>
            </a:pPr>
            <a:r>
              <a:rPr lang="en-US" smtClean="0">
                <a:solidFill>
                  <a:srgbClr val="191282"/>
                </a:solidFill>
              </a:rPr>
              <a:t>Teacher’s procedures for Facebook</a:t>
            </a:r>
            <a:r>
              <a:rPr lang="en-US" baseline="30000" smtClean="0">
                <a:solidFill>
                  <a:srgbClr val="191282"/>
                </a:solidFill>
              </a:rPr>
              <a:t>3</a:t>
            </a:r>
          </a:p>
          <a:p>
            <a:pPr marL="457200" indent="-457200" eaLnBrk="1" hangingPunct="1">
              <a:buFont typeface="Century Schoolbook" pitchFamily="-72" charset="0"/>
              <a:buAutoNum type="arabicPeriod"/>
            </a:pPr>
            <a:r>
              <a:rPr lang="en-US" smtClean="0">
                <a:solidFill>
                  <a:srgbClr val="191282"/>
                </a:solidFill>
              </a:rPr>
              <a:t>Resources:</a:t>
            </a:r>
            <a:r>
              <a:rPr lang="en-US" baseline="30000" smtClean="0">
                <a:solidFill>
                  <a:srgbClr val="191282"/>
                </a:solidFill>
              </a:rPr>
              <a:t>4</a:t>
            </a:r>
          </a:p>
          <a:p>
            <a:pPr lvl="2" eaLnBrk="1" hangingPunct="1"/>
            <a:r>
              <a:rPr lang="en-US">
                <a:solidFill>
                  <a:srgbClr val="191282"/>
                </a:solidFill>
              </a:rPr>
              <a:t>Glogster</a:t>
            </a:r>
            <a:endParaRPr lang="en-US" b="1">
              <a:solidFill>
                <a:srgbClr val="191282"/>
              </a:solidFill>
            </a:endParaRPr>
          </a:p>
          <a:p>
            <a:pPr lvl="2" eaLnBrk="1" hangingPunct="1"/>
            <a:r>
              <a:rPr lang="en-US">
                <a:solidFill>
                  <a:srgbClr val="191282"/>
                </a:solidFill>
              </a:rPr>
              <a:t>SchoolTube, Inc.</a:t>
            </a:r>
            <a:endParaRPr lang="en-US" b="1">
              <a:solidFill>
                <a:srgbClr val="191282"/>
              </a:solidFill>
            </a:endParaRPr>
          </a:p>
          <a:p>
            <a:pPr lvl="2" eaLnBrk="1" hangingPunct="1"/>
            <a:r>
              <a:rPr lang="en-US" smtClean="0">
                <a:solidFill>
                  <a:srgbClr val="191282"/>
                </a:solidFill>
              </a:rPr>
              <a:t>Web2.0</a:t>
            </a:r>
            <a:endParaRPr lang="en-US" b="1">
              <a:solidFill>
                <a:srgbClr val="191282"/>
              </a:solidFill>
            </a:endParaRPr>
          </a:p>
          <a:p>
            <a:pPr lvl="2" eaLnBrk="1" hangingPunct="1"/>
            <a:r>
              <a:rPr lang="en-US" smtClean="0">
                <a:solidFill>
                  <a:srgbClr val="191282"/>
                </a:solidFill>
              </a:rPr>
              <a:t>Edublogs</a:t>
            </a:r>
            <a:endParaRPr lang="en-US" b="1">
              <a:solidFill>
                <a:srgbClr val="191282"/>
              </a:solidFill>
            </a:endParaRPr>
          </a:p>
          <a:p>
            <a:pPr lvl="2" eaLnBrk="1" hangingPunct="1"/>
            <a:r>
              <a:rPr lang="en-US">
                <a:solidFill>
                  <a:srgbClr val="191282"/>
                </a:solidFill>
              </a:rPr>
              <a:t>SurveryMonkey</a:t>
            </a:r>
            <a:endParaRPr lang="en-US" b="1"/>
          </a:p>
          <a:p>
            <a:pPr marL="457200" indent="-457200" eaLnBrk="1" hangingPunct="1">
              <a:buFont typeface="Century Schoolbook" pitchFamily="-72" charset="0"/>
              <a:buAutoNum type="arabicPeriod"/>
            </a:pPr>
            <a:endParaRPr lang="en-US" smtClean="0"/>
          </a:p>
          <a:p>
            <a:pPr marL="457200" indent="-457200" eaLnBrk="1" hangingPunct="1">
              <a:buFont typeface="Century Schoolbook" pitchFamily="-72" charset="0"/>
              <a:buAutoNum type="arabicPeriod"/>
            </a:pPr>
            <a:endParaRPr lang="en-US" smtClean="0"/>
          </a:p>
          <a:p>
            <a:pPr marL="457200" indent="-457200" eaLnBrk="1" hangingPunct="1">
              <a:buFont typeface="Century Schoolbook" pitchFamily="-72" charset="0"/>
              <a:buAutoNum type="arabicPeriod"/>
            </a:pPr>
            <a:endParaRPr lang="en-US"/>
          </a:p>
        </p:txBody>
      </p:sp>
      <p:sp>
        <p:nvSpPr>
          <p:cNvPr id="5325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Social Media Ideas</a:t>
            </a:r>
          </a:p>
        </p:txBody>
      </p:sp>
      <p:pic>
        <p:nvPicPr>
          <p:cNvPr id="53251" name="Picture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2143125"/>
            <a:ext cx="3878263" cy="387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0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28600" y="6019800"/>
            <a:ext cx="8645525" cy="685800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chemeClr val="tx1"/>
                </a:solidFill>
                <a:ea typeface="ＭＳ Ｐゴシック" pitchFamily="-72" charset="-128"/>
                <a:cs typeface="ＭＳ Ｐゴシック" pitchFamily="-72" charset="-128"/>
              </a:rPr>
              <a:t>1. Junco, R. R., Heiberger, G. G., &amp; Loken, E. E. (2011).  2.. Ahn, J. (2011). 3. Shim, J., Dekleva, S., Guo, C., &amp; Mittleman, D., (2011). 4. Rivero, V. (2011). Photo Credit – The Tweet Tank., (2010).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52600"/>
            <a:ext cx="7899400" cy="4373563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Font typeface="Symbol" pitchFamily="-72" charset="2"/>
              <a:buNone/>
            </a:pPr>
            <a:endParaRPr lang="en-US" sz="2200"/>
          </a:p>
          <a:p>
            <a:pPr marL="0" indent="0" eaLnBrk="1" hangingPunct="1">
              <a:lnSpc>
                <a:spcPct val="90000"/>
              </a:lnSpc>
            </a:pPr>
            <a:r>
              <a:rPr lang="en-US" sz="2200">
                <a:solidFill>
                  <a:srgbClr val="191282"/>
                </a:solidFill>
              </a:rPr>
              <a:t>Department of Education (US Government) </a:t>
            </a:r>
            <a:r>
              <a:rPr lang="en-US" sz="2200">
                <a:solidFill>
                  <a:srgbClr val="191282"/>
                </a:solidFill>
                <a:hlinkClick r:id="rId3"/>
              </a:rPr>
              <a:t>www.cybersmart.com</a:t>
            </a:r>
            <a:endParaRPr lang="en-US" sz="2200" baseline="30000">
              <a:solidFill>
                <a:srgbClr val="191282"/>
              </a:solidFill>
            </a:endParaRPr>
          </a:p>
          <a:p>
            <a:pPr marL="0" indent="0" eaLnBrk="1" hangingPunct="1">
              <a:lnSpc>
                <a:spcPct val="90000"/>
              </a:lnSpc>
            </a:pPr>
            <a:endParaRPr lang="en-US" sz="2200">
              <a:solidFill>
                <a:srgbClr val="191282"/>
              </a:solidFill>
            </a:endParaRPr>
          </a:p>
          <a:p>
            <a:pPr marL="0" indent="0" eaLnBrk="1" hangingPunct="1">
              <a:lnSpc>
                <a:spcPct val="90000"/>
              </a:lnSpc>
            </a:pPr>
            <a:r>
              <a:rPr lang="en-US" sz="2200">
                <a:solidFill>
                  <a:srgbClr val="191282"/>
                </a:solidFill>
              </a:rPr>
              <a:t>Free Technology for Teacher </a:t>
            </a:r>
            <a:r>
              <a:rPr lang="en-US" sz="2200" u="sng">
                <a:solidFill>
                  <a:srgbClr val="191282"/>
                </a:solidFill>
                <a:hlinkClick r:id="rId4"/>
              </a:rPr>
              <a:t>http://www.freetech4teachers.com</a:t>
            </a:r>
            <a:endParaRPr lang="en-US" sz="2200" u="sng">
              <a:solidFill>
                <a:srgbClr val="191282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Symbol" pitchFamily="-72" charset="2"/>
              <a:buNone/>
            </a:pPr>
            <a:r>
              <a:rPr lang="en-US" sz="2200">
                <a:solidFill>
                  <a:srgbClr val="191282"/>
                </a:solidFill>
              </a:rPr>
              <a:t> 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sz="2200">
                <a:solidFill>
                  <a:srgbClr val="191282"/>
                </a:solidFill>
              </a:rPr>
              <a:t>Top 100 Tools for Learning </a:t>
            </a:r>
            <a:r>
              <a:rPr lang="en-US" sz="2200" u="sng">
                <a:solidFill>
                  <a:srgbClr val="191282"/>
                </a:solidFill>
                <a:hlinkClick r:id="rId5"/>
              </a:rPr>
              <a:t>http://c4lpt.co.uk/top-tools/top-100-tools-for-learning-2011/</a:t>
            </a:r>
            <a:endParaRPr lang="en-US" sz="2200">
              <a:solidFill>
                <a:srgbClr val="191282"/>
              </a:solidFill>
            </a:endParaRPr>
          </a:p>
          <a:p>
            <a:pPr marL="0" indent="0" eaLnBrk="1" hangingPunct="1">
              <a:lnSpc>
                <a:spcPct val="90000"/>
              </a:lnSpc>
            </a:pPr>
            <a:endParaRPr lang="en-US" sz="2200">
              <a:solidFill>
                <a:srgbClr val="191282"/>
              </a:solidFill>
            </a:endParaRPr>
          </a:p>
          <a:p>
            <a:pPr marL="0" indent="0" eaLnBrk="1" hangingPunct="1">
              <a:lnSpc>
                <a:spcPct val="90000"/>
              </a:lnSpc>
            </a:pPr>
            <a:r>
              <a:rPr lang="en-US" sz="2200">
                <a:solidFill>
                  <a:srgbClr val="191282"/>
                </a:solidFill>
              </a:rPr>
              <a:t>21</a:t>
            </a:r>
            <a:r>
              <a:rPr lang="en-US" sz="2200" baseline="30000">
                <a:solidFill>
                  <a:srgbClr val="191282"/>
                </a:solidFill>
              </a:rPr>
              <a:t>st</a:t>
            </a:r>
            <a:r>
              <a:rPr lang="en-US" sz="2200">
                <a:solidFill>
                  <a:srgbClr val="191282"/>
                </a:solidFill>
              </a:rPr>
              <a:t> Century Educational Technology and Learning</a:t>
            </a:r>
            <a:r>
              <a:rPr lang="en-US" sz="2200"/>
              <a:t> </a:t>
            </a:r>
            <a:r>
              <a:rPr lang="en-US" sz="2200" u="sng">
                <a:hlinkClick r:id="rId6"/>
              </a:rPr>
              <a:t>http://21centuryedtech.wordpress.com</a:t>
            </a:r>
            <a:endParaRPr lang="en-US" sz="2200"/>
          </a:p>
          <a:p>
            <a:pPr marL="0" indent="0" eaLnBrk="1" hangingPunct="1">
              <a:lnSpc>
                <a:spcPct val="90000"/>
              </a:lnSpc>
              <a:buFont typeface="Symbol" pitchFamily="-72" charset="2"/>
              <a:buNone/>
            </a:pPr>
            <a:endParaRPr lang="en-US" sz="2200"/>
          </a:p>
        </p:txBody>
      </p:sp>
      <p:sp>
        <p:nvSpPr>
          <p:cNvPr id="5529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Social Media Resources</a:t>
            </a:r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457200" y="6397625"/>
            <a:ext cx="6629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entury Schoolbook" pitchFamily="-72" charset="0"/>
              </a:rPr>
              <a:t> Shim, J., Dekleva, S., Guo, C., &amp; Mittleman, D., (2011).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828800"/>
            <a:ext cx="8458200" cy="4724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smtClean="0">
                <a:solidFill>
                  <a:srgbClr val="191282"/>
                </a:solidFill>
              </a:rPr>
              <a:t>Definition</a:t>
            </a:r>
          </a:p>
          <a:p>
            <a:pPr eaLnBrk="1" hangingPunct="1"/>
            <a:r>
              <a:rPr lang="en-US" sz="2800" smtClean="0">
                <a:solidFill>
                  <a:srgbClr val="191282"/>
                </a:solidFill>
              </a:rPr>
              <a:t>Forums </a:t>
            </a:r>
          </a:p>
          <a:p>
            <a:pPr eaLnBrk="1" hangingPunct="1"/>
            <a:r>
              <a:rPr lang="en-US" sz="2800" smtClean="0">
                <a:solidFill>
                  <a:srgbClr val="191282"/>
                </a:solidFill>
              </a:rPr>
              <a:t>Discussion </a:t>
            </a:r>
          </a:p>
          <a:p>
            <a:pPr eaLnBrk="1" hangingPunct="1"/>
            <a:r>
              <a:rPr lang="en-US" sz="2800" smtClean="0">
                <a:solidFill>
                  <a:srgbClr val="191282"/>
                </a:solidFill>
              </a:rPr>
              <a:t>Incorporate wikis/blogs </a:t>
            </a:r>
          </a:p>
          <a:p>
            <a:pPr eaLnBrk="1" hangingPunct="1"/>
            <a:r>
              <a:rPr lang="en-US" sz="2800" smtClean="0">
                <a:solidFill>
                  <a:srgbClr val="191282"/>
                </a:solidFill>
              </a:rPr>
              <a:t>Every student participates in blogging</a:t>
            </a:r>
            <a:endParaRPr lang="en-US" sz="2800" smtClean="0"/>
          </a:p>
          <a:p>
            <a:pPr eaLnBrk="1" hangingPunct="1">
              <a:buFont typeface="Symbol" pitchFamily="-72" charset="2"/>
              <a:buNone/>
            </a:pPr>
            <a:endParaRPr lang="en-US" b="1" smtClean="0"/>
          </a:p>
        </p:txBody>
      </p:sp>
      <p:sp>
        <p:nvSpPr>
          <p:cNvPr id="5734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Wiki/Blogs</a:t>
            </a:r>
          </a:p>
        </p:txBody>
      </p:sp>
      <p:grpSp>
        <p:nvGrpSpPr>
          <p:cNvPr id="57347" name="Group 5"/>
          <p:cNvGrpSpPr>
            <a:grpSpLocks/>
          </p:cNvGrpSpPr>
          <p:nvPr/>
        </p:nvGrpSpPr>
        <p:grpSpPr bwMode="auto">
          <a:xfrm>
            <a:off x="304800" y="4568825"/>
            <a:ext cx="8153400" cy="1890713"/>
            <a:chOff x="304800" y="4568784"/>
            <a:chExt cx="8153400" cy="1890752"/>
          </a:xfrm>
        </p:grpSpPr>
        <p:sp>
          <p:nvSpPr>
            <p:cNvPr id="4" name="Rectangle 3"/>
            <p:cNvSpPr/>
            <p:nvPr/>
          </p:nvSpPr>
          <p:spPr>
            <a:xfrm>
              <a:off x="304800" y="4568784"/>
              <a:ext cx="8153400" cy="167643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57350" name="TextBox 4"/>
            <p:cNvSpPr txBox="1">
              <a:spLocks noChangeArrowheads="1"/>
            </p:cNvSpPr>
            <p:nvPr/>
          </p:nvSpPr>
          <p:spPr bwMode="auto">
            <a:xfrm>
              <a:off x="304800" y="4568784"/>
              <a:ext cx="7848600" cy="189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500" i="1">
                  <a:latin typeface="Century Schoolbook" pitchFamily="-72" charset="0"/>
                </a:rPr>
                <a:t>Trust in the Lord with all your heart and do not lean on your own understanding.  In all your ways, acknowledge Him, and he will make your paths straight (Proverbs 3:5-6).</a:t>
              </a:r>
            </a:p>
            <a:p>
              <a:endParaRPr lang="en-US" sz="1800">
                <a:latin typeface="Century Schoolbook" pitchFamily="-72" charset="0"/>
              </a:endParaRPr>
            </a:p>
          </p:txBody>
        </p:sp>
      </p:grpSp>
      <p:sp>
        <p:nvSpPr>
          <p:cNvPr id="5939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66700" y="6232525"/>
            <a:ext cx="8645525" cy="685800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chemeClr val="tx1"/>
                </a:solidFill>
                <a:ea typeface="ＭＳ Ｐゴシック" pitchFamily="-72" charset="-128"/>
                <a:cs typeface="ＭＳ Ｐゴシック" pitchFamily="-72" charset="-128"/>
              </a:rPr>
              <a:t>Bible  - NIV (2012).; Junco, R. R., Heiberger, G. G., &amp; Loken, E. E. (2011). ; Rivero, V. (2011). ; Shim, J., Dekleva, S., Guo, C., &amp; Mittleman, D., (2011). </a:t>
            </a:r>
            <a:br>
              <a:rPr lang="en-US" sz="1200" smtClean="0">
                <a:solidFill>
                  <a:schemeClr val="tx1"/>
                </a:solidFill>
                <a:ea typeface="ＭＳ Ｐゴシック" pitchFamily="-72" charset="-128"/>
                <a:cs typeface="ＭＳ Ｐゴシック" pitchFamily="-72" charset="-128"/>
              </a:rPr>
            </a:br>
            <a:endParaRPr lang="en-US" sz="1200" smtClean="0">
              <a:solidFill>
                <a:schemeClr val="tx1"/>
              </a:solidFill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373563"/>
          </a:xfrm>
        </p:spPr>
        <p:txBody>
          <a:bodyPr>
            <a:normAutofit/>
          </a:bodyPr>
          <a:lstStyle/>
          <a:p>
            <a:pPr lvl="1" eaLnBrk="1" hangingPunct="1"/>
            <a:r>
              <a:rPr lang="en-US" sz="2400" smtClean="0">
                <a:solidFill>
                  <a:srgbClr val="191282"/>
                </a:solidFill>
              </a:rPr>
              <a:t>Social Media and Ethics Definitions</a:t>
            </a:r>
          </a:p>
          <a:p>
            <a:pPr lvl="1" eaLnBrk="1" hangingPunct="1">
              <a:buFont typeface="Symbol" pitchFamily="-72" charset="2"/>
              <a:buNone/>
            </a:pPr>
            <a:endParaRPr lang="en-US" sz="2400" smtClean="0">
              <a:solidFill>
                <a:srgbClr val="191282"/>
              </a:solidFill>
            </a:endParaRPr>
          </a:p>
          <a:p>
            <a:pPr lvl="1" eaLnBrk="1" hangingPunct="1"/>
            <a:r>
              <a:rPr lang="en-US" sz="2400" smtClean="0">
                <a:solidFill>
                  <a:srgbClr val="191282"/>
                </a:solidFill>
              </a:rPr>
              <a:t>Ethical Implications of Social Media Use in the Classroom</a:t>
            </a:r>
          </a:p>
          <a:p>
            <a:pPr lvl="1" eaLnBrk="1" hangingPunct="1"/>
            <a:endParaRPr lang="en-US" sz="2400" smtClean="0">
              <a:solidFill>
                <a:srgbClr val="191282"/>
              </a:solidFill>
            </a:endParaRPr>
          </a:p>
          <a:p>
            <a:pPr lvl="1" eaLnBrk="1" hangingPunct="1"/>
            <a:r>
              <a:rPr lang="en-US" sz="2400" smtClean="0">
                <a:solidFill>
                  <a:srgbClr val="191282"/>
                </a:solidFill>
              </a:rPr>
              <a:t>Technology Training</a:t>
            </a:r>
          </a:p>
          <a:p>
            <a:pPr lvl="1" eaLnBrk="1" hangingPunct="1"/>
            <a:endParaRPr lang="en-US" sz="2400" smtClean="0">
              <a:solidFill>
                <a:srgbClr val="191282"/>
              </a:solidFill>
            </a:endParaRPr>
          </a:p>
          <a:p>
            <a:pPr lvl="1" eaLnBrk="1" hangingPunct="1"/>
            <a:r>
              <a:rPr lang="en-US" sz="2400" smtClean="0">
                <a:solidFill>
                  <a:srgbClr val="191282"/>
                </a:solidFill>
              </a:rPr>
              <a:t>Social Media Benefits and Disadvantages</a:t>
            </a:r>
            <a:r>
              <a:rPr lang="en-US" sz="2400" baseline="30000" smtClean="0">
                <a:solidFill>
                  <a:srgbClr val="191282"/>
                </a:solidFill>
              </a:rPr>
              <a:t>1</a:t>
            </a:r>
          </a:p>
          <a:p>
            <a:pPr lvl="1" eaLnBrk="1" hangingPunct="1">
              <a:buFont typeface="Symbol" pitchFamily="-72" charset="2"/>
              <a:buNone/>
            </a:pPr>
            <a:endParaRPr lang="en-US" sz="2400" smtClean="0">
              <a:solidFill>
                <a:srgbClr val="191282"/>
              </a:solidFill>
            </a:endParaRPr>
          </a:p>
          <a:p>
            <a:pPr lvl="1" eaLnBrk="1" hangingPunct="1"/>
            <a:r>
              <a:rPr lang="en-US" sz="2400" smtClean="0">
                <a:solidFill>
                  <a:srgbClr val="191282"/>
                </a:solidFill>
              </a:rPr>
              <a:t>Role/purpose of Social Media?</a:t>
            </a:r>
          </a:p>
          <a:p>
            <a:pPr lvl="1" eaLnBrk="1" hangingPunct="1"/>
            <a:endParaRPr lang="en-US" sz="2800" b="1" smtClean="0">
              <a:solidFill>
                <a:srgbClr val="191282"/>
              </a:solidFill>
            </a:endParaRPr>
          </a:p>
        </p:txBody>
      </p:sp>
      <p:sp>
        <p:nvSpPr>
          <p:cNvPr id="593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65539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28600" y="6019800"/>
            <a:ext cx="8645525" cy="685800"/>
          </a:xfr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chemeClr val="tx1"/>
                </a:solidFill>
                <a:ea typeface="ＭＳ Ｐゴシック" pitchFamily="-72" charset="-128"/>
                <a:cs typeface="ＭＳ Ｐゴシック" pitchFamily="-72" charset="-128"/>
              </a:rPr>
              <a:t>Ahn, J. (2011).  Careless, J. (2012);  Levy, P., (2011);  Rivero, V. (2011). ; Shim, J., Dekleva, S., Guo, C., &amp; Mittleman, D., (2011). </a:t>
            </a:r>
            <a:br>
              <a:rPr lang="en-US" sz="1200" smtClean="0">
                <a:solidFill>
                  <a:schemeClr val="tx1"/>
                </a:solidFill>
                <a:ea typeface="ＭＳ Ｐゴシック" pitchFamily="-72" charset="-128"/>
                <a:cs typeface="ＭＳ Ｐゴシック" pitchFamily="-72" charset="-128"/>
              </a:rPr>
            </a:br>
            <a:endParaRPr lang="en-US" sz="1200" smtClean="0">
              <a:solidFill>
                <a:schemeClr val="tx1"/>
              </a:solidFill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752600"/>
            <a:ext cx="8763000" cy="4876800"/>
          </a:xfrm>
        </p:spPr>
        <p:txBody>
          <a:bodyPr rtlCol="0">
            <a:normAutofit fontScale="6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en-US" dirty="0" err="1">
                <a:solidFill>
                  <a:schemeClr val="tx1"/>
                </a:solidFill>
                <a:ea typeface="+mn-ea"/>
                <a:cs typeface="+mn-cs"/>
              </a:rPr>
              <a:t>Agosto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, D. E., Forte, A., &amp; Magee, R. (2012). Cyberbullying and teens what YA librarians can do to help.</a:t>
            </a:r>
            <a:r>
              <a:rPr lang="en-US" i="1" dirty="0">
                <a:solidFill>
                  <a:schemeClr val="tx1"/>
                </a:solidFill>
                <a:ea typeface="+mn-ea"/>
                <a:cs typeface="+mn-cs"/>
              </a:rPr>
              <a:t> Young Adult Library Services, 10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(2), 38-43. </a:t>
            </a:r>
          </a:p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Ahn, J. (2011). Digital Divides and Social Network Sites: Which Students Participate in Social Media? </a:t>
            </a:r>
            <a:r>
              <a:rPr lang="en-US" i="1" dirty="0">
                <a:solidFill>
                  <a:schemeClr val="tx1"/>
                </a:solidFill>
                <a:ea typeface="+mn-ea"/>
                <a:cs typeface="+mn-cs"/>
              </a:rPr>
              <a:t>Journal of Educational Computing Research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, </a:t>
            </a:r>
            <a:r>
              <a:rPr lang="en-US" i="1" dirty="0">
                <a:solidFill>
                  <a:schemeClr val="tx1"/>
                </a:solidFill>
                <a:ea typeface="+mn-ea"/>
                <a:cs typeface="+mn-cs"/>
              </a:rPr>
              <a:t>45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(2), 147-163.  Retrieved on June 22, 2012.</a:t>
            </a:r>
          </a:p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en-US" i="1" dirty="0">
                <a:solidFill>
                  <a:schemeClr val="tx1"/>
                </a:solidFill>
                <a:ea typeface="+mn-ea"/>
                <a:cs typeface="+mn-cs"/>
              </a:rPr>
              <a:t>Be </a:t>
            </a:r>
            <a:r>
              <a:rPr lang="en-US" i="1" dirty="0" err="1">
                <a:solidFill>
                  <a:schemeClr val="tx1"/>
                </a:solidFill>
                <a:ea typeface="+mn-ea"/>
                <a:cs typeface="+mn-cs"/>
              </a:rPr>
              <a:t>CyberSmart</a:t>
            </a:r>
            <a:r>
              <a:rPr lang="en-US" i="1" dirty="0">
                <a:solidFill>
                  <a:schemeClr val="tx1"/>
                </a:solidFill>
                <a:ea typeface="+mn-ea"/>
                <a:cs typeface="+mn-cs"/>
              </a:rPr>
              <a:t>!® cyber ethics and bullying - YouTube 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Retrieved 7/26/2012, 2012, from </a:t>
            </a:r>
            <a:r>
              <a:rPr lang="en-US" u="sng" dirty="0">
                <a:solidFill>
                  <a:schemeClr val="tx1"/>
                </a:solidFill>
                <a:ea typeface="+mn-ea"/>
                <a:cs typeface="+mn-cs"/>
                <a:hlinkClick r:id="rId3"/>
              </a:rPr>
              <a:t>http://www.youtube.com/watch?v=WmjoDK0LZwI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Beer, D. </a:t>
            </a: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(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2008). Social network(</a:t>
            </a:r>
            <a:r>
              <a:rPr lang="en-US" dirty="0" err="1">
                <a:solidFill>
                  <a:schemeClr val="tx1"/>
                </a:solidFill>
                <a:ea typeface="+mn-ea"/>
                <a:cs typeface="+mn-cs"/>
              </a:rPr>
              <a:t>ing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) sites...revisiting the story so far: A response to </a:t>
            </a:r>
            <a:r>
              <a:rPr lang="en-US" dirty="0" err="1">
                <a:solidFill>
                  <a:schemeClr val="tx1"/>
                </a:solidFill>
                <a:ea typeface="+mn-ea"/>
                <a:cs typeface="+mn-cs"/>
              </a:rPr>
              <a:t>danah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ea"/>
                <a:cs typeface="+mn-cs"/>
              </a:rPr>
              <a:t>boyd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 &amp; </a:t>
            </a:r>
            <a:r>
              <a:rPr lang="en-US" dirty="0" err="1">
                <a:solidFill>
                  <a:schemeClr val="tx1"/>
                </a:solidFill>
                <a:ea typeface="+mn-ea"/>
                <a:cs typeface="+mn-cs"/>
              </a:rPr>
              <a:t>nicole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ea"/>
                <a:cs typeface="+mn-cs"/>
              </a:rPr>
              <a:t>ellison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.</a:t>
            </a:r>
            <a:r>
              <a:rPr lang="en-US" i="1" dirty="0">
                <a:solidFill>
                  <a:schemeClr val="tx1"/>
                </a:solidFill>
                <a:ea typeface="+mn-ea"/>
                <a:cs typeface="+mn-cs"/>
              </a:rPr>
              <a:t> Journal of Computer-Mediated Communication, 13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(2), 516-529. </a:t>
            </a:r>
            <a:r>
              <a:rPr lang="en-US" dirty="0" err="1">
                <a:solidFill>
                  <a:schemeClr val="tx1"/>
                </a:solidFill>
                <a:ea typeface="+mn-ea"/>
                <a:cs typeface="+mn-cs"/>
              </a:rPr>
              <a:t>doi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: 10.1111/j.1083-6101.2008.00408.x </a:t>
            </a:r>
          </a:p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Bennett, S., &amp; </a:t>
            </a:r>
            <a:r>
              <a:rPr lang="en-US" dirty="0" err="1">
                <a:solidFill>
                  <a:schemeClr val="tx1"/>
                </a:solidFill>
                <a:ea typeface="+mn-ea"/>
                <a:cs typeface="+mn-cs"/>
              </a:rPr>
              <a:t>Maton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, K. (2010). Beyond the 'digital natives' debate: Towards a more nuanced understanding of students' technology experiences.</a:t>
            </a:r>
            <a:r>
              <a:rPr lang="en-US" i="1" dirty="0">
                <a:solidFill>
                  <a:schemeClr val="tx1"/>
                </a:solidFill>
                <a:ea typeface="+mn-ea"/>
                <a:cs typeface="+mn-cs"/>
              </a:rPr>
              <a:t> Journal of Computer Assisted Learning, 26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(5), 321-331. </a:t>
            </a:r>
            <a:r>
              <a:rPr lang="en-US" dirty="0" err="1">
                <a:solidFill>
                  <a:schemeClr val="tx1"/>
                </a:solidFill>
                <a:ea typeface="+mn-ea"/>
                <a:cs typeface="+mn-cs"/>
              </a:rPr>
              <a:t>doi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: 10.1111/j.1365-2729.2010.00360.x </a:t>
            </a:r>
          </a:p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Bible – NIV (2012).</a:t>
            </a:r>
          </a:p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Brown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, A., &amp; </a:t>
            </a:r>
            <a:r>
              <a:rPr lang="en-US" dirty="0" err="1">
                <a:solidFill>
                  <a:schemeClr val="tx1"/>
                </a:solidFill>
                <a:ea typeface="+mn-ea"/>
                <a:cs typeface="+mn-cs"/>
              </a:rPr>
              <a:t>Slagter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, v. T</a:t>
            </a: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., 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(2010). Twenty-first century literacy: A matter of scale from micro to mega.</a:t>
            </a:r>
            <a:r>
              <a:rPr lang="en-US" i="1" dirty="0">
                <a:solidFill>
                  <a:schemeClr val="tx1"/>
                </a:solidFill>
                <a:ea typeface="+mn-ea"/>
                <a:cs typeface="+mn-cs"/>
              </a:rPr>
              <a:t> Clearing House, 83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(6), 235-238. </a:t>
            </a:r>
            <a:r>
              <a:rPr lang="en-US" dirty="0" err="1">
                <a:solidFill>
                  <a:schemeClr val="tx1"/>
                </a:solidFill>
                <a:ea typeface="+mn-ea"/>
                <a:cs typeface="+mn-cs"/>
              </a:rPr>
              <a:t>doi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: 10.1080/00098655.2010.484438 </a:t>
            </a:r>
          </a:p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Careless, J. (2012, February 1) Social Media It Does Have a Place in the Classroom. TechLearning.com v32(7). P. 42-47</a:t>
            </a:r>
          </a:p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Curtis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, D. A. (2011). </a:t>
            </a:r>
            <a:r>
              <a:rPr lang="en-US" i="1" dirty="0">
                <a:solidFill>
                  <a:schemeClr val="tx1"/>
                </a:solidFill>
                <a:ea typeface="+mn-ea"/>
                <a:cs typeface="+mn-cs"/>
              </a:rPr>
              <a:t>The brief history of social media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. North Carolina: University of </a:t>
            </a: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North 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Carolina at Pembroke</a:t>
            </a: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en-US" i="1" dirty="0">
                <a:solidFill>
                  <a:schemeClr val="tx1"/>
                </a:solidFill>
                <a:ea typeface="+mn-ea"/>
                <a:cs typeface="+mn-cs"/>
              </a:rPr>
              <a:t>Cyberbullying research center - cyber bullying examples, cases, laws, articles, stories, presentations, videos, facts, statistics 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Retrieved 7/26/2012, 2012, from </a:t>
            </a:r>
            <a:r>
              <a:rPr lang="en-US" u="sng" dirty="0">
                <a:solidFill>
                  <a:schemeClr val="tx1"/>
                </a:solidFill>
                <a:ea typeface="+mn-ea"/>
                <a:cs typeface="+mn-cs"/>
                <a:hlinkClick r:id="rId4"/>
              </a:rPr>
              <a:t>http://www.cyberbullying.us/research.php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</a:p>
        </p:txBody>
      </p:sp>
      <p:sp>
        <p:nvSpPr>
          <p:cNvPr id="6144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828800"/>
            <a:ext cx="8686800" cy="4876800"/>
          </a:xfrm>
        </p:spPr>
        <p:txBody>
          <a:bodyPr rtlCol="0">
            <a:normAutofit fontScale="6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Davis, M. R. (2012). N.Y.C. </a:t>
            </a:r>
            <a:r>
              <a:rPr lang="en-US" dirty="0" err="1" smtClean="0">
                <a:solidFill>
                  <a:schemeClr val="tx1"/>
                </a:solidFill>
                <a:ea typeface="+mn-ea"/>
                <a:cs typeface="+mn-cs"/>
              </a:rPr>
              <a:t>utlines</a:t>
            </a: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social-media guidelines for educators.</a:t>
            </a:r>
            <a:r>
              <a:rPr lang="en-US" i="1" dirty="0">
                <a:solidFill>
                  <a:schemeClr val="tx1"/>
                </a:solidFill>
                <a:ea typeface="+mn-ea"/>
                <a:cs typeface="+mn-cs"/>
              </a:rPr>
              <a:t> Education Week, 31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(30), 11-11. </a:t>
            </a:r>
          </a:p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Denton, D. (2012). Enhancing instruction through constructivism, cooperative learning, and cloud computing.</a:t>
            </a:r>
            <a:r>
              <a:rPr lang="en-US" i="1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i="1" dirty="0" err="1">
                <a:solidFill>
                  <a:schemeClr val="tx1"/>
                </a:solidFill>
                <a:ea typeface="+mn-ea"/>
                <a:cs typeface="+mn-cs"/>
              </a:rPr>
              <a:t>TechTrends</a:t>
            </a:r>
            <a:r>
              <a:rPr lang="en-US" i="1" dirty="0">
                <a:solidFill>
                  <a:schemeClr val="tx1"/>
                </a:solidFill>
                <a:ea typeface="+mn-ea"/>
                <a:cs typeface="+mn-cs"/>
              </a:rPr>
              <a:t>: Linking Research &amp; Practice to Improve Learning, 56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(4), 34-41. </a:t>
            </a:r>
            <a:r>
              <a:rPr lang="en-US" dirty="0" err="1">
                <a:solidFill>
                  <a:schemeClr val="tx1"/>
                </a:solidFill>
                <a:ea typeface="+mn-ea"/>
                <a:cs typeface="+mn-cs"/>
              </a:rPr>
              <a:t>doi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: 10.1007/s11528-012-0585-1 </a:t>
            </a:r>
          </a:p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Doer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, B., Mahmoud, F., &amp; Friedrich, T. (2012). Why Rumors Spread So Quickly in Social Networks. </a:t>
            </a:r>
            <a:r>
              <a:rPr lang="en-US" i="1" dirty="0">
                <a:solidFill>
                  <a:schemeClr val="tx1"/>
                </a:solidFill>
                <a:ea typeface="+mn-ea"/>
                <a:cs typeface="+mn-cs"/>
              </a:rPr>
              <a:t>Communications of the ACM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, </a:t>
            </a:r>
            <a:r>
              <a:rPr lang="en-US" i="1" dirty="0">
                <a:solidFill>
                  <a:schemeClr val="tx1"/>
                </a:solidFill>
                <a:ea typeface="+mn-ea"/>
                <a:cs typeface="+mn-cs"/>
              </a:rPr>
              <a:t>55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(6), 70-75.</a:t>
            </a:r>
          </a:p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en-US" dirty="0" err="1">
                <a:solidFill>
                  <a:schemeClr val="tx1"/>
                </a:solidFill>
                <a:ea typeface="+mn-ea"/>
                <a:cs typeface="+mn-cs"/>
              </a:rPr>
              <a:t>Dokoupil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, T. (2012, ). Is the onslaught making us crazy?</a:t>
            </a:r>
            <a:r>
              <a:rPr lang="en-US" i="1" dirty="0">
                <a:solidFill>
                  <a:schemeClr val="tx1"/>
                </a:solidFill>
                <a:ea typeface="+mn-ea"/>
                <a:cs typeface="+mn-cs"/>
              </a:rPr>
              <a:t> Newsweek, 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pp. 26.The article </a:t>
            </a:r>
          </a:p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Ethics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. (</a:t>
            </a:r>
            <a:r>
              <a:rPr lang="en-US" dirty="0" err="1">
                <a:solidFill>
                  <a:schemeClr val="tx1"/>
                </a:solidFill>
                <a:ea typeface="+mn-ea"/>
                <a:cs typeface="+mn-cs"/>
              </a:rPr>
              <a:t>n.d.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). </a:t>
            </a: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(2012) </a:t>
            </a:r>
            <a:r>
              <a:rPr lang="en-US" i="1" dirty="0" smtClean="0">
                <a:solidFill>
                  <a:schemeClr val="tx1"/>
                </a:solidFill>
                <a:ea typeface="+mn-ea"/>
                <a:cs typeface="+mn-cs"/>
              </a:rPr>
              <a:t>The </a:t>
            </a:r>
            <a:r>
              <a:rPr lang="en-US" i="1" dirty="0">
                <a:solidFill>
                  <a:schemeClr val="tx1"/>
                </a:solidFill>
                <a:ea typeface="+mn-ea"/>
                <a:cs typeface="+mn-cs"/>
              </a:rPr>
              <a:t>Free On-line Dictionary of Computing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. </a:t>
            </a: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Retrieved 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from Dictionary.com website: 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  <a:hlinkClick r:id="rId3"/>
              </a:rPr>
              <a:t>http://dictionary.reference.com/browse/ethics </a:t>
            </a:r>
            <a:endParaRPr lang="en-US" dirty="0" smtClean="0">
              <a:solidFill>
                <a:schemeClr val="tx1"/>
              </a:solidFill>
              <a:ea typeface="+mn-ea"/>
              <a:cs typeface="+mn-cs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Goldsborough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, R. (2008). </a:t>
            </a:r>
            <a:r>
              <a:rPr lang="en-US" i="1" dirty="0">
                <a:solidFill>
                  <a:schemeClr val="tx1"/>
                </a:solidFill>
                <a:ea typeface="+mn-ea"/>
                <a:cs typeface="+mn-cs"/>
              </a:rPr>
              <a:t>Dealing with E-mail scams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Grossman, L. (2010). 2010 Person of the Year Mark Zuckerberg. (Cover story). </a:t>
            </a:r>
            <a:r>
              <a:rPr lang="en-US" i="1" dirty="0">
                <a:solidFill>
                  <a:schemeClr val="tx1"/>
                </a:solidFill>
                <a:ea typeface="+mn-ea"/>
                <a:cs typeface="+mn-cs"/>
              </a:rPr>
              <a:t>Time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, </a:t>
            </a:r>
            <a:r>
              <a:rPr lang="en-US" i="1" dirty="0">
                <a:solidFill>
                  <a:schemeClr val="tx1"/>
                </a:solidFill>
                <a:ea typeface="+mn-ea"/>
                <a:cs typeface="+mn-cs"/>
              </a:rPr>
              <a:t>176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(26), 44-75.</a:t>
            </a:r>
          </a:p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en-US" dirty="0" err="1">
                <a:solidFill>
                  <a:schemeClr val="tx1"/>
                </a:solidFill>
                <a:ea typeface="+mn-ea"/>
                <a:cs typeface="+mn-cs"/>
              </a:rPr>
              <a:t>Groothuis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, </a:t>
            </a:r>
            <a:r>
              <a:rPr lang="en-US" dirty="0" err="1">
                <a:solidFill>
                  <a:schemeClr val="tx1"/>
                </a:solidFill>
                <a:ea typeface="+mn-ea"/>
                <a:cs typeface="+mn-cs"/>
              </a:rPr>
              <a:t>D.</a:t>
            </a:r>
            <a:r>
              <a:rPr lang="en-US" i="1" dirty="0" err="1">
                <a:solidFill>
                  <a:schemeClr val="tx1"/>
                </a:solidFill>
                <a:ea typeface="+mn-ea"/>
                <a:cs typeface="+mn-cs"/>
              </a:rPr>
              <a:t>Understanding</a:t>
            </a:r>
            <a:r>
              <a:rPr lang="en-US" i="1" dirty="0">
                <a:solidFill>
                  <a:schemeClr val="tx1"/>
                </a:solidFill>
                <a:ea typeface="+mn-ea"/>
                <a:cs typeface="+mn-cs"/>
              </a:rPr>
              <a:t> social media | CRI 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Retrieved 8/2/2012, 2012, from </a:t>
            </a:r>
            <a:r>
              <a:rPr lang="en-US" u="sng" dirty="0">
                <a:solidFill>
                  <a:schemeClr val="tx1"/>
                </a:solidFill>
                <a:ea typeface="+mn-ea"/>
                <a:cs typeface="+mn-cs"/>
                <a:hlinkClick r:id="rId4"/>
              </a:rPr>
              <a:t>http://www.equip.org/articles/understanding-social-media/</a:t>
            </a:r>
            <a:endParaRPr lang="en-US" dirty="0">
              <a:solidFill>
                <a:schemeClr val="tx1"/>
              </a:solidFill>
              <a:ea typeface="+mn-ea"/>
              <a:cs typeface="+mn-cs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en-US" dirty="0" err="1" smtClean="0">
                <a:solidFill>
                  <a:schemeClr val="tx1"/>
                </a:solidFill>
                <a:ea typeface="+mn-ea"/>
                <a:cs typeface="+mn-cs"/>
              </a:rPr>
              <a:t>Hegna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, J., &amp; Johnson, D. (2010). Guidelines for educators using social and educational </a:t>
            </a: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networking 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sites.</a:t>
            </a:r>
            <a:r>
              <a:rPr lang="en-US" i="1" dirty="0">
                <a:solidFill>
                  <a:schemeClr val="tx1"/>
                </a:solidFill>
                <a:ea typeface="+mn-ea"/>
                <a:cs typeface="+mn-cs"/>
              </a:rPr>
              <a:t> Library Media Connection, 28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(5), 50-51. </a:t>
            </a:r>
          </a:p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en-US" dirty="0" err="1">
                <a:solidFill>
                  <a:schemeClr val="tx1"/>
                </a:solidFill>
                <a:ea typeface="+mn-ea"/>
                <a:cs typeface="+mn-cs"/>
              </a:rPr>
              <a:t>Holotescu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, C., &amp; </a:t>
            </a:r>
            <a:r>
              <a:rPr lang="en-US" dirty="0" err="1">
                <a:solidFill>
                  <a:schemeClr val="tx1"/>
                </a:solidFill>
                <a:ea typeface="+mn-ea"/>
                <a:cs typeface="+mn-cs"/>
              </a:rPr>
              <a:t>Grosseck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, G. (2012). M3-learning - exploring mobile multimedia </a:t>
            </a:r>
            <a:r>
              <a:rPr lang="en-US" dirty="0" err="1">
                <a:solidFill>
                  <a:schemeClr val="tx1"/>
                </a:solidFill>
                <a:ea typeface="+mn-ea"/>
                <a:cs typeface="+mn-cs"/>
              </a:rPr>
              <a:t>microblogging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 learning.</a:t>
            </a:r>
            <a:r>
              <a:rPr lang="en-US" i="1" dirty="0">
                <a:solidFill>
                  <a:schemeClr val="tx1"/>
                </a:solidFill>
                <a:ea typeface="+mn-ea"/>
                <a:cs typeface="+mn-cs"/>
              </a:rPr>
              <a:t> World Journal on Educational Technology, 4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(1), 168-176. </a:t>
            </a:r>
          </a:p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en-US" dirty="0" err="1">
                <a:solidFill>
                  <a:schemeClr val="tx1"/>
                </a:solidFill>
                <a:ea typeface="+mn-ea"/>
                <a:cs typeface="+mn-cs"/>
              </a:rPr>
              <a:t>Husa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, V. (2012). Development of ICT competences in the environmental studies subject in Slovenia.</a:t>
            </a:r>
            <a:r>
              <a:rPr lang="en-US" i="1" dirty="0">
                <a:solidFill>
                  <a:schemeClr val="tx1"/>
                </a:solidFill>
                <a:ea typeface="+mn-ea"/>
                <a:cs typeface="+mn-cs"/>
              </a:rPr>
              <a:t> World Journal on Educational Technology, 4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(1), 190-198. </a:t>
            </a:r>
          </a:p>
        </p:txBody>
      </p:sp>
      <p:sp>
        <p:nvSpPr>
          <p:cNvPr id="6349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References 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905000"/>
            <a:ext cx="8686800" cy="4724400"/>
          </a:xfrm>
        </p:spPr>
        <p:txBody>
          <a:bodyPr rtlCol="0">
            <a:normAutofit fontScale="77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I-Educator Times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. (2010). , 2--8.</a:t>
            </a:r>
          </a:p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Johnson, M. (2012). </a:t>
            </a:r>
            <a:r>
              <a:rPr lang="en-US" i="1" dirty="0">
                <a:solidFill>
                  <a:schemeClr val="tx1"/>
                </a:solidFill>
                <a:ea typeface="+mn-ea"/>
                <a:cs typeface="+mn-cs"/>
              </a:rPr>
              <a:t>Teen talk: Social </a:t>
            </a:r>
            <a:r>
              <a:rPr lang="en-US" i="1" dirty="0" smtClean="0">
                <a:solidFill>
                  <a:schemeClr val="tx1"/>
                </a:solidFill>
                <a:ea typeface="+mn-ea"/>
                <a:cs typeface="+mn-cs"/>
              </a:rPr>
              <a:t>Media Issues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. Providence, Rhode Island:</a:t>
            </a:r>
          </a:p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Junco, R. R., </a:t>
            </a:r>
            <a:r>
              <a:rPr lang="en-US" dirty="0" err="1">
                <a:solidFill>
                  <a:schemeClr val="tx1"/>
                </a:solidFill>
                <a:ea typeface="+mn-ea"/>
                <a:cs typeface="+mn-cs"/>
              </a:rPr>
              <a:t>Heiberger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, G. G., &amp; </a:t>
            </a:r>
            <a:r>
              <a:rPr lang="en-US" dirty="0" err="1">
                <a:solidFill>
                  <a:schemeClr val="tx1"/>
                </a:solidFill>
                <a:ea typeface="+mn-ea"/>
                <a:cs typeface="+mn-cs"/>
              </a:rPr>
              <a:t>Loken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, E. E. (2011). The effect of Twitter on college student engagement and grades. </a:t>
            </a:r>
            <a:r>
              <a:rPr lang="en-US" i="1" dirty="0">
                <a:solidFill>
                  <a:schemeClr val="tx1"/>
                </a:solidFill>
                <a:ea typeface="+mn-ea"/>
                <a:cs typeface="+mn-cs"/>
              </a:rPr>
              <a:t>Journal Of Computer Assisted Learning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, </a:t>
            </a:r>
            <a:r>
              <a:rPr lang="en-US" i="1" dirty="0">
                <a:solidFill>
                  <a:schemeClr val="tx1"/>
                </a:solidFill>
                <a:ea typeface="+mn-ea"/>
                <a:cs typeface="+mn-cs"/>
              </a:rPr>
              <a:t>27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(2), 119-132. doi:10.1111/j.1365-2729.2010.00387.x</a:t>
            </a:r>
          </a:p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en-US" dirty="0" err="1">
                <a:solidFill>
                  <a:schemeClr val="tx1"/>
                </a:solidFill>
                <a:ea typeface="+mn-ea"/>
                <a:cs typeface="+mn-cs"/>
              </a:rPr>
              <a:t>Kidwai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, S., &amp; </a:t>
            </a:r>
            <a:r>
              <a:rPr lang="en-US" dirty="0" err="1">
                <a:solidFill>
                  <a:schemeClr val="tx1"/>
                </a:solidFill>
                <a:ea typeface="+mn-ea"/>
                <a:cs typeface="+mn-cs"/>
              </a:rPr>
              <a:t>Imperatore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, C. (2011). Social </a:t>
            </a: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Media 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as an </a:t>
            </a: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Advocacy 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T</a:t>
            </a: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ool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.</a:t>
            </a:r>
            <a:r>
              <a:rPr lang="en-US" i="1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endParaRPr lang="en-US" dirty="0">
              <a:solidFill>
                <a:schemeClr val="tx1"/>
              </a:solidFill>
              <a:ea typeface="+mn-ea"/>
              <a:cs typeface="+mn-cs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en-US" i="1" dirty="0">
                <a:solidFill>
                  <a:schemeClr val="tx1"/>
                </a:solidFill>
                <a:ea typeface="+mn-ea"/>
                <a:cs typeface="+mn-cs"/>
              </a:rPr>
              <a:t>Techniques: Connecting Education &amp; Careers, 86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(6), 36-39. </a:t>
            </a:r>
          </a:p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Kolus, K. (2010). Let's </a:t>
            </a: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Talk 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A</a:t>
            </a: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bout 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S</a:t>
            </a: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ocial Media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: What's </a:t>
            </a: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Your Message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?. </a:t>
            </a:r>
            <a:r>
              <a:rPr lang="en-US" i="1" dirty="0">
                <a:solidFill>
                  <a:schemeClr val="tx1"/>
                </a:solidFill>
                <a:ea typeface="+mn-ea"/>
                <a:cs typeface="+mn-cs"/>
              </a:rPr>
              <a:t>Long-Term Living: For The Continuing Care Professional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, </a:t>
            </a:r>
            <a:r>
              <a:rPr lang="en-US" i="1" dirty="0">
                <a:solidFill>
                  <a:schemeClr val="tx1"/>
                </a:solidFill>
                <a:ea typeface="+mn-ea"/>
                <a:cs typeface="+mn-cs"/>
              </a:rPr>
              <a:t>59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(10), 24-30.</a:t>
            </a:r>
          </a:p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Levy, P. (2011) Confronting Cyberbullying. </a:t>
            </a:r>
            <a:r>
              <a:rPr lang="en-US" i="1" dirty="0">
                <a:solidFill>
                  <a:schemeClr val="tx1"/>
                </a:solidFill>
                <a:ea typeface="+mn-ea"/>
                <a:cs typeface="+mn-cs"/>
              </a:rPr>
              <a:t>The Journal, Vo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lume 38, (5), 25-27. Retrieved on June 22, 2012.</a:t>
            </a:r>
          </a:p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Lewis, K., Kaufman, J., &amp; Christakis, N. (2008). The </a:t>
            </a: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Taste 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for </a:t>
            </a: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Privacy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: An analysis of college student privacy settings in an online social network.</a:t>
            </a:r>
            <a:r>
              <a:rPr lang="en-US" i="1" dirty="0">
                <a:solidFill>
                  <a:schemeClr val="tx1"/>
                </a:solidFill>
                <a:ea typeface="+mn-ea"/>
                <a:cs typeface="+mn-cs"/>
              </a:rPr>
              <a:t> Journal of Computer-Mediated Communication, 14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(1), 79-100. </a:t>
            </a:r>
            <a:r>
              <a:rPr lang="en-US" dirty="0" err="1">
                <a:solidFill>
                  <a:schemeClr val="tx1"/>
                </a:solidFill>
                <a:ea typeface="+mn-ea"/>
                <a:cs typeface="+mn-cs"/>
              </a:rPr>
              <a:t>doi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: 10.1111/j.1083-6101.2008.01432.x </a:t>
            </a:r>
          </a:p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6553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References 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905000"/>
            <a:ext cx="8610600" cy="4648200"/>
          </a:xfrm>
        </p:spPr>
        <p:txBody>
          <a:bodyPr rtlCol="0">
            <a:normAutofit fontScale="70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en-US" dirty="0" err="1">
                <a:solidFill>
                  <a:schemeClr val="tx1"/>
                </a:solidFill>
                <a:ea typeface="+mn-ea"/>
                <a:cs typeface="+mn-cs"/>
              </a:rPr>
              <a:t>Madhava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, R. (2011). 10 Things to Know About Preserving Social Media. </a:t>
            </a:r>
            <a:r>
              <a:rPr lang="en-US" i="1" dirty="0">
                <a:solidFill>
                  <a:schemeClr val="tx1"/>
                </a:solidFill>
                <a:ea typeface="+mn-ea"/>
                <a:cs typeface="+mn-cs"/>
              </a:rPr>
              <a:t>Information Management Journal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, </a:t>
            </a:r>
            <a:r>
              <a:rPr lang="en-US" i="1" dirty="0">
                <a:solidFill>
                  <a:schemeClr val="tx1"/>
                </a:solidFill>
                <a:ea typeface="+mn-ea"/>
                <a:cs typeface="+mn-cs"/>
              </a:rPr>
              <a:t>45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(5), 33-37.</a:t>
            </a:r>
          </a:p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en-US" dirty="0" err="1">
                <a:solidFill>
                  <a:schemeClr val="tx1"/>
                </a:solidFill>
                <a:ea typeface="+mn-ea"/>
                <a:cs typeface="+mn-cs"/>
              </a:rPr>
              <a:t>Marcoux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, E</a:t>
            </a: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. (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2012). Leadership &amp; technology.</a:t>
            </a:r>
            <a:r>
              <a:rPr lang="en-US" i="1" dirty="0">
                <a:solidFill>
                  <a:schemeClr val="tx1"/>
                </a:solidFill>
                <a:ea typeface="+mn-ea"/>
                <a:cs typeface="+mn-cs"/>
              </a:rPr>
              <a:t> Teacher Librarian, 39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(5), 74-74. </a:t>
            </a:r>
          </a:p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Marcus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, S. (2009). New basics for new literacies.</a:t>
            </a:r>
            <a:r>
              <a:rPr lang="en-US" i="1" dirty="0">
                <a:solidFill>
                  <a:schemeClr val="tx1"/>
                </a:solidFill>
                <a:ea typeface="+mn-ea"/>
                <a:cs typeface="+mn-cs"/>
              </a:rPr>
              <a:t> Journal of the American Society for Information Science &amp; Technology, 60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(9), 1933-1938. </a:t>
            </a:r>
            <a:r>
              <a:rPr lang="en-US" dirty="0" err="1">
                <a:solidFill>
                  <a:schemeClr val="tx1"/>
                </a:solidFill>
                <a:ea typeface="+mn-ea"/>
                <a:cs typeface="+mn-cs"/>
              </a:rPr>
              <a:t>doi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: 10.1002/asi.21135 </a:t>
            </a:r>
          </a:p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Mueller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, W. (2007). </a:t>
            </a:r>
            <a:r>
              <a:rPr lang="en-US" i="1" dirty="0">
                <a:solidFill>
                  <a:schemeClr val="tx1"/>
                </a:solidFill>
                <a:ea typeface="+mn-ea"/>
                <a:cs typeface="+mn-cs"/>
              </a:rPr>
              <a:t>Digital kids initiative.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 Retrieved, 2007, from </a:t>
            </a:r>
            <a:r>
              <a:rPr lang="en-US" u="sng" dirty="0" smtClean="0">
                <a:solidFill>
                  <a:schemeClr val="tx1"/>
                </a:solidFill>
                <a:ea typeface="+mn-ea"/>
                <a:cs typeface="+mn-cs"/>
                <a:hlinkClick r:id="rId3"/>
              </a:rPr>
              <a:t>http</a:t>
            </a:r>
            <a:r>
              <a:rPr lang="en-US" u="sng" dirty="0">
                <a:solidFill>
                  <a:schemeClr val="tx1"/>
                </a:solidFill>
                <a:ea typeface="+mn-ea"/>
                <a:cs typeface="+mn-cs"/>
                <a:hlinkClick r:id="rId3"/>
              </a:rPr>
              <a:t>://www.cpyu.org/page.aspx?id=667657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en-US" i="1" dirty="0" err="1">
                <a:solidFill>
                  <a:schemeClr val="tx1"/>
                </a:solidFill>
                <a:ea typeface="+mn-ea"/>
                <a:cs typeface="+mn-cs"/>
              </a:rPr>
              <a:t>Myspace</a:t>
            </a:r>
            <a:r>
              <a:rPr lang="en-US" i="1" dirty="0">
                <a:solidFill>
                  <a:schemeClr val="tx1"/>
                </a:solidFill>
                <a:ea typeface="+mn-ea"/>
                <a:cs typeface="+mn-cs"/>
              </a:rPr>
              <a:t>.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 (2012). Retrieved 07/27, 2012, from 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  <a:hlinkClick r:id="rId4"/>
              </a:rPr>
              <a:t>http://en.wikipedia.org/wiki/Myspace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en-US" dirty="0" err="1" smtClean="0">
                <a:solidFill>
                  <a:schemeClr val="tx1"/>
                </a:solidFill>
                <a:ea typeface="+mn-ea"/>
                <a:cs typeface="+mn-cs"/>
              </a:rPr>
              <a:t>Pollet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, T. V., Roberts, S. G. B., &amp; Dunbar, R. I. M. (2011). Use of </a:t>
            </a: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Social 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N</a:t>
            </a: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etwork Sites 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and </a:t>
            </a: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Instant Messaging Does 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not </a:t>
            </a: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Lead 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to </a:t>
            </a: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Increased Offline Social Network Size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, or to </a:t>
            </a: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Emotionally Closer Relationships With 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O</a:t>
            </a: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ffline 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N</a:t>
            </a: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etwork 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M</a:t>
            </a: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embers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.</a:t>
            </a:r>
            <a:r>
              <a:rPr lang="en-US" i="1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i="1" dirty="0" err="1">
                <a:solidFill>
                  <a:schemeClr val="tx1"/>
                </a:solidFill>
                <a:ea typeface="+mn-ea"/>
                <a:cs typeface="+mn-cs"/>
              </a:rPr>
              <a:t>CyberPsychology</a:t>
            </a:r>
            <a:r>
              <a:rPr lang="en-US" i="1" dirty="0">
                <a:solidFill>
                  <a:schemeClr val="tx1"/>
                </a:solidFill>
                <a:ea typeface="+mn-ea"/>
                <a:cs typeface="+mn-cs"/>
              </a:rPr>
              <a:t>, Behavior &amp; Social Networking, 14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(4), 253-258. </a:t>
            </a:r>
            <a:r>
              <a:rPr lang="en-US" dirty="0" err="1">
                <a:solidFill>
                  <a:schemeClr val="tx1"/>
                </a:solidFill>
                <a:ea typeface="+mn-ea"/>
                <a:cs typeface="+mn-cs"/>
              </a:rPr>
              <a:t>doi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: 10.1089/cyber.2010.0161 </a:t>
            </a:r>
          </a:p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en-US" dirty="0" err="1">
                <a:solidFill>
                  <a:schemeClr val="tx1"/>
                </a:solidFill>
                <a:ea typeface="+mn-ea"/>
                <a:cs typeface="+mn-cs"/>
              </a:rPr>
              <a:t>Poore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, M. (2011). Digital literacy: Human </a:t>
            </a: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Flourishing 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and </a:t>
            </a: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Collective Intelligence 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in a </a:t>
            </a: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Knowledge Society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.</a:t>
            </a:r>
            <a:r>
              <a:rPr lang="en-US" i="1" dirty="0">
                <a:solidFill>
                  <a:schemeClr val="tx1"/>
                </a:solidFill>
                <a:ea typeface="+mn-ea"/>
                <a:cs typeface="+mn-cs"/>
              </a:rPr>
              <a:t> Australian Journal of Language &amp; Literacy, 34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(2), 20-26. </a:t>
            </a:r>
          </a:p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Protecting </a:t>
            </a: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Youths 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from </a:t>
            </a: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Online Harassment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: Cyberbullying and </a:t>
            </a: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Sexting 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are </a:t>
            </a: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Among 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the </a:t>
            </a: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Risks 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to be </a:t>
            </a: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Aware 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of. (2011). </a:t>
            </a:r>
            <a:r>
              <a:rPr lang="en-US" i="1" dirty="0">
                <a:solidFill>
                  <a:schemeClr val="tx1"/>
                </a:solidFill>
                <a:ea typeface="+mn-ea"/>
                <a:cs typeface="+mn-cs"/>
              </a:rPr>
              <a:t>Harvard Mental Health Letter, 28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(3), 4-4. </a:t>
            </a:r>
          </a:p>
        </p:txBody>
      </p:sp>
      <p:sp>
        <p:nvSpPr>
          <p:cNvPr id="6758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References 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Content Placeholder 1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648200"/>
          </a:xfrm>
        </p:spPr>
        <p:txBody>
          <a:bodyPr/>
          <a:lstStyle/>
          <a:p>
            <a:pPr eaLnBrk="1" hangingPunct="1"/>
            <a:r>
              <a:rPr lang="en-US" sz="1200">
                <a:solidFill>
                  <a:schemeClr val="tx1"/>
                </a:solidFill>
              </a:rPr>
              <a:t>Rivero, V. (2011). We're Talking Social Media in Education. </a:t>
            </a:r>
            <a:r>
              <a:rPr lang="en-US" sz="1200" i="1">
                <a:solidFill>
                  <a:schemeClr val="tx1"/>
                </a:solidFill>
              </a:rPr>
              <a:t>Internet@Schools</a:t>
            </a:r>
            <a:r>
              <a:rPr lang="en-US" sz="1200">
                <a:solidFill>
                  <a:schemeClr val="tx1"/>
                </a:solidFill>
              </a:rPr>
              <a:t>, </a:t>
            </a:r>
            <a:r>
              <a:rPr lang="en-US" sz="1200" i="1">
                <a:solidFill>
                  <a:schemeClr val="tx1"/>
                </a:solidFill>
              </a:rPr>
              <a:t>18</a:t>
            </a:r>
            <a:r>
              <a:rPr lang="en-US" sz="1200">
                <a:solidFill>
                  <a:schemeClr val="tx1"/>
                </a:solidFill>
              </a:rPr>
              <a:t>(3), 12-15.</a:t>
            </a:r>
          </a:p>
          <a:p>
            <a:pPr eaLnBrk="1" hangingPunct="1"/>
            <a:r>
              <a:rPr lang="en-US" sz="1200">
                <a:solidFill>
                  <a:schemeClr val="tx1"/>
                </a:solidFill>
              </a:rPr>
              <a:t>Rose, D. S., Fisch, K., McLeod, S., &amp; Xplane (2012). Shift Happens 2012. U-Tube Retrieved July 15, 2012 from </a:t>
            </a:r>
            <a:r>
              <a:rPr lang="en-US" sz="1200" u="sng">
                <a:solidFill>
                  <a:schemeClr val="tx1"/>
                </a:solidFill>
                <a:hlinkClick r:id="rId3"/>
              </a:rPr>
              <a:t>http://www.youtube.com/watch?v=XVQ1ULfQawk</a:t>
            </a:r>
            <a:endParaRPr lang="en-US" sz="1200">
              <a:solidFill>
                <a:schemeClr val="tx1"/>
              </a:solidFill>
            </a:endParaRPr>
          </a:p>
          <a:p>
            <a:pPr eaLnBrk="1" hangingPunct="1"/>
            <a:r>
              <a:rPr lang="en-US" sz="1200">
                <a:solidFill>
                  <a:schemeClr val="tx1"/>
                </a:solidFill>
              </a:rPr>
              <a:t>Shim, J., Dekleva, S., Guo, C. Mittleman, D., (2011). Twitter, Google, iPhone/iPad, and Facebook (TGIF) and Smart Technology Environments: How Well Do Educators Communicate with Students via TGIF?. </a:t>
            </a:r>
            <a:r>
              <a:rPr lang="en-US" sz="1200" i="1">
                <a:solidFill>
                  <a:schemeClr val="tx1"/>
                </a:solidFill>
              </a:rPr>
              <a:t>Communications of AIS</a:t>
            </a:r>
            <a:r>
              <a:rPr lang="en-US" sz="1200">
                <a:solidFill>
                  <a:schemeClr val="tx1"/>
                </a:solidFill>
              </a:rPr>
              <a:t>, </a:t>
            </a:r>
            <a:r>
              <a:rPr lang="en-US" sz="1200" i="1">
                <a:solidFill>
                  <a:schemeClr val="tx1"/>
                </a:solidFill>
              </a:rPr>
              <a:t>2011</a:t>
            </a:r>
            <a:r>
              <a:rPr lang="en-US" sz="1200">
                <a:solidFill>
                  <a:schemeClr val="tx1"/>
                </a:solidFill>
              </a:rPr>
              <a:t>(29), 657-672. </a:t>
            </a:r>
          </a:p>
          <a:p>
            <a:pPr eaLnBrk="1" hangingPunct="1"/>
            <a:r>
              <a:rPr lang="en-US" sz="1200">
                <a:solidFill>
                  <a:schemeClr val="tx1"/>
                </a:solidFill>
              </a:rPr>
              <a:t>Sprankle, B. (2009). T&amp;L bloggers take on hackers and scammers.</a:t>
            </a:r>
            <a:r>
              <a:rPr lang="en-US" sz="1200" i="1">
                <a:solidFill>
                  <a:schemeClr val="tx1"/>
                </a:solidFill>
              </a:rPr>
              <a:t> Technology &amp; Learning, 29</a:t>
            </a:r>
            <a:r>
              <a:rPr lang="en-US" sz="1200">
                <a:solidFill>
                  <a:schemeClr val="tx1"/>
                </a:solidFill>
              </a:rPr>
              <a:t>(7), 42-42. </a:t>
            </a:r>
          </a:p>
          <a:p>
            <a:pPr eaLnBrk="1" hangingPunct="1"/>
            <a:r>
              <a:rPr lang="en-US" sz="1200" i="1">
                <a:solidFill>
                  <a:schemeClr val="tx1"/>
                </a:solidFill>
              </a:rPr>
              <a:t>Social media and distance education - DE oracle (2012). </a:t>
            </a:r>
            <a:r>
              <a:rPr lang="en-US" sz="1200">
                <a:solidFill>
                  <a:schemeClr val="tx1"/>
                </a:solidFill>
              </a:rPr>
              <a:t>Retrieved from </a:t>
            </a:r>
            <a:r>
              <a:rPr lang="en-US" sz="1200" u="sng">
                <a:solidFill>
                  <a:schemeClr val="tx1"/>
                </a:solidFill>
                <a:hlinkClick r:id="rId4"/>
              </a:rPr>
              <a:t>http://deoracle.org/online-pedagogy/emerging-technologies/social-media-and-distance-education.html</a:t>
            </a:r>
            <a:endParaRPr lang="en-US" sz="1200" u="sng">
              <a:solidFill>
                <a:schemeClr val="tx1"/>
              </a:solidFill>
            </a:endParaRPr>
          </a:p>
          <a:p>
            <a:pPr eaLnBrk="1" hangingPunct="1"/>
            <a:r>
              <a:rPr lang="en-US" sz="1200" i="1">
                <a:solidFill>
                  <a:schemeClr val="tx1"/>
                </a:solidFill>
              </a:rPr>
              <a:t>Teacher cadet technology: (2012,  January)</a:t>
            </a:r>
            <a:r>
              <a:rPr lang="en-US" sz="1200">
                <a:solidFill>
                  <a:schemeClr val="tx1"/>
                </a:solidFill>
              </a:rPr>
              <a:t>Retrieved from </a:t>
            </a:r>
            <a:r>
              <a:rPr lang="en-US" sz="1200" u="sng">
                <a:solidFill>
                  <a:schemeClr val="tx1"/>
                </a:solidFill>
                <a:hlinkClick r:id="rId5"/>
              </a:rPr>
              <a:t>http://teachercadettechnology</a:t>
            </a:r>
            <a:br>
              <a:rPr lang="en-US" sz="1200" u="sng">
                <a:solidFill>
                  <a:schemeClr val="tx1"/>
                </a:solidFill>
                <a:hlinkClick r:id="rId5"/>
              </a:rPr>
            </a:br>
            <a:r>
              <a:rPr lang="en-US" sz="1200" u="sng">
                <a:solidFill>
                  <a:schemeClr val="tx1"/>
                </a:solidFill>
                <a:hlinkClick r:id="rId5"/>
              </a:rPr>
              <a:t>.blogspot.com/2012_01_01_archive.html</a:t>
            </a:r>
            <a:r>
              <a:rPr lang="en-US" sz="1200">
                <a:solidFill>
                  <a:schemeClr val="tx1"/>
                </a:solidFill>
              </a:rPr>
              <a:t> </a:t>
            </a:r>
          </a:p>
          <a:p>
            <a:pPr eaLnBrk="1" hangingPunct="1"/>
            <a:r>
              <a:rPr lang="en-US" sz="1200" i="1">
                <a:solidFill>
                  <a:schemeClr val="tx1"/>
                </a:solidFill>
              </a:rPr>
              <a:t>Teen internet use pew research center (2012).  </a:t>
            </a:r>
            <a:r>
              <a:rPr lang="en-US" sz="1200">
                <a:solidFill>
                  <a:schemeClr val="tx1"/>
                </a:solidFill>
              </a:rPr>
              <a:t>Retrieved from </a:t>
            </a:r>
            <a:r>
              <a:rPr lang="en-US" sz="1200" u="sng">
                <a:solidFill>
                  <a:schemeClr val="tx1"/>
                </a:solidFill>
                <a:hlinkClick r:id="rId6"/>
              </a:rPr>
              <a:t>http://pewresearch.org/millennials/teen-internet-use-graphic.php</a:t>
            </a:r>
            <a:r>
              <a:rPr lang="en-US" sz="1200">
                <a:solidFill>
                  <a:schemeClr val="tx1"/>
                </a:solidFill>
              </a:rPr>
              <a:t> </a:t>
            </a:r>
          </a:p>
          <a:p>
            <a:pPr eaLnBrk="1" hangingPunct="1"/>
            <a:r>
              <a:rPr lang="en-US" sz="1200" i="1">
                <a:solidFill>
                  <a:schemeClr val="tx1"/>
                </a:solidFill>
              </a:rPr>
              <a:t>Teens and social media: An overview pew research center's internet &amp; American Life Project (2012). </a:t>
            </a:r>
            <a:r>
              <a:rPr lang="en-US" sz="1200">
                <a:solidFill>
                  <a:schemeClr val="tx1"/>
                </a:solidFill>
              </a:rPr>
              <a:t>Retrieved from </a:t>
            </a:r>
            <a:r>
              <a:rPr lang="en-US" sz="1200" u="sng">
                <a:solidFill>
                  <a:schemeClr val="tx1"/>
                </a:solidFill>
                <a:hlinkClick r:id="rId7"/>
              </a:rPr>
              <a:t>http://www.pewinternet.org/Presentations/2009/17-Teens-and-Social-Media-An-Overview.aspx</a:t>
            </a:r>
            <a:r>
              <a:rPr lang="en-US" sz="1200">
                <a:solidFill>
                  <a:schemeClr val="tx1"/>
                </a:solidFill>
              </a:rPr>
              <a:t> </a:t>
            </a:r>
          </a:p>
          <a:p>
            <a:pPr eaLnBrk="1" hangingPunct="1"/>
            <a:r>
              <a:rPr lang="en-US" sz="1200">
                <a:solidFill>
                  <a:schemeClr val="tx1"/>
                </a:solidFill>
              </a:rPr>
              <a:t>Teens' excessive use of texting, social media linked to risky behavior. (2010). </a:t>
            </a:r>
            <a:r>
              <a:rPr lang="en-US" sz="1200" i="1">
                <a:solidFill>
                  <a:schemeClr val="tx1"/>
                </a:solidFill>
              </a:rPr>
              <a:t>Annals of the American Psychotherapy Association, 13</a:t>
            </a:r>
            <a:r>
              <a:rPr lang="en-US" sz="1200">
                <a:solidFill>
                  <a:schemeClr val="tx1"/>
                </a:solidFill>
              </a:rPr>
              <a:t>(4), 8-8. </a:t>
            </a:r>
          </a:p>
          <a:p>
            <a:pPr eaLnBrk="1" hangingPunct="1"/>
            <a:r>
              <a:rPr lang="en-US" sz="1200">
                <a:solidFill>
                  <a:schemeClr val="tx1"/>
                </a:solidFill>
              </a:rPr>
              <a:t>Troutner, J. (2012). Cool Tools, Social Media, and Curriculum.</a:t>
            </a:r>
            <a:r>
              <a:rPr lang="en-US" sz="1200" i="1">
                <a:solidFill>
                  <a:schemeClr val="tx1"/>
                </a:solidFill>
              </a:rPr>
              <a:t> Teacher Librarian, 39</a:t>
            </a:r>
            <a:r>
              <a:rPr lang="en-US" sz="1200">
                <a:solidFill>
                  <a:schemeClr val="tx1"/>
                </a:solidFill>
              </a:rPr>
              <a:t>(4), 48-50. </a:t>
            </a:r>
          </a:p>
          <a:p>
            <a:pPr eaLnBrk="1" hangingPunct="1"/>
            <a:r>
              <a:rPr lang="en-US" sz="1200">
                <a:solidFill>
                  <a:schemeClr val="tx1"/>
                </a:solidFill>
              </a:rPr>
              <a:t>Timm, D. M., &amp; Duven, C. J. (2008). Privacy and Social Networking Sites.</a:t>
            </a:r>
            <a:r>
              <a:rPr lang="en-US" sz="1200" i="1">
                <a:solidFill>
                  <a:schemeClr val="tx1"/>
                </a:solidFill>
              </a:rPr>
              <a:t> New Directions for Student Services, 2008</a:t>
            </a:r>
            <a:r>
              <a:rPr lang="en-US" sz="1200">
                <a:solidFill>
                  <a:schemeClr val="tx1"/>
                </a:solidFill>
              </a:rPr>
              <a:t>(124), 89-101. doi:10.1002/ss.29</a:t>
            </a:r>
          </a:p>
          <a:p>
            <a:pPr eaLnBrk="1" hangingPunct="1"/>
            <a:r>
              <a:rPr lang="en-US" sz="1200" i="1">
                <a:solidFill>
                  <a:schemeClr val="tx1"/>
                </a:solidFill>
              </a:rPr>
              <a:t>Twitter.</a:t>
            </a:r>
            <a:r>
              <a:rPr lang="en-US" sz="1200">
                <a:solidFill>
                  <a:schemeClr val="tx1"/>
                </a:solidFill>
              </a:rPr>
              <a:t> (2012). </a:t>
            </a:r>
            <a:r>
              <a:rPr lang="en-US" sz="1200" i="1">
                <a:solidFill>
                  <a:schemeClr val="tx1"/>
                </a:solidFill>
              </a:rPr>
              <a:t>Twitter Definition. </a:t>
            </a:r>
            <a:r>
              <a:rPr lang="en-US" sz="1200">
                <a:solidFill>
                  <a:schemeClr val="tx1"/>
                </a:solidFill>
              </a:rPr>
              <a:t>Retrieved from </a:t>
            </a:r>
            <a:r>
              <a:rPr lang="en-US" sz="1200">
                <a:solidFill>
                  <a:schemeClr val="tx1"/>
                </a:solidFill>
                <a:hlinkClick r:id="rId8"/>
              </a:rPr>
              <a:t>http://en.wikipedia.org/w/index.php</a:t>
            </a:r>
            <a:br>
              <a:rPr lang="en-US" sz="1200">
                <a:solidFill>
                  <a:schemeClr val="tx1"/>
                </a:solidFill>
                <a:hlinkClick r:id="rId8"/>
              </a:rPr>
            </a:br>
            <a:r>
              <a:rPr lang="en-US" sz="1200">
                <a:solidFill>
                  <a:schemeClr val="tx1"/>
                </a:solidFill>
                <a:hlinkClick r:id="rId8"/>
              </a:rPr>
              <a:t>?title=Twitter&amp;oldid=504559786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963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References 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Content Placeholder 1"/>
          <p:cNvSpPr>
            <a:spLocks noGrp="1"/>
          </p:cNvSpPr>
          <p:nvPr>
            <p:ph idx="1"/>
          </p:nvPr>
        </p:nvSpPr>
        <p:spPr>
          <a:xfrm>
            <a:off x="304800" y="1828800"/>
            <a:ext cx="8610600" cy="4724400"/>
          </a:xfrm>
        </p:spPr>
        <p:txBody>
          <a:bodyPr/>
          <a:lstStyle/>
          <a:p>
            <a:pPr eaLnBrk="1" hangingPunct="1"/>
            <a:r>
              <a:rPr lang="en-US" sz="1700" i="1">
                <a:solidFill>
                  <a:schemeClr val="tx1"/>
                </a:solidFill>
              </a:rPr>
              <a:t>Understanding social media CRI. </a:t>
            </a:r>
            <a:r>
              <a:rPr lang="en-US" sz="1700">
                <a:solidFill>
                  <a:schemeClr val="tx1"/>
                </a:solidFill>
              </a:rPr>
              <a:t>(2012). Retrieved From </a:t>
            </a:r>
            <a:r>
              <a:rPr lang="en-US" sz="1700" u="sng">
                <a:solidFill>
                  <a:schemeClr val="tx1"/>
                </a:solidFill>
                <a:hlinkClick r:id="rId3"/>
              </a:rPr>
              <a:t>http://www.equip.org/articles/understanding-social-media/</a:t>
            </a:r>
            <a:r>
              <a:rPr lang="en-US" sz="1700">
                <a:solidFill>
                  <a:schemeClr val="tx1"/>
                </a:solidFill>
              </a:rPr>
              <a:t> </a:t>
            </a:r>
          </a:p>
          <a:p>
            <a:pPr eaLnBrk="1" hangingPunct="1"/>
            <a:r>
              <a:rPr lang="en-US" sz="1700">
                <a:solidFill>
                  <a:schemeClr val="tx1"/>
                </a:solidFill>
              </a:rPr>
              <a:t>Walker, C. M., Sockman, B. R., &amp; Koehn, S. (2011). An exploratory study of cyberbullying with undergraduate university students.</a:t>
            </a:r>
            <a:r>
              <a:rPr lang="en-US" sz="1700" i="1">
                <a:solidFill>
                  <a:schemeClr val="tx1"/>
                </a:solidFill>
              </a:rPr>
              <a:t> TechTrends: Linking Research &amp; Practice to Improve Learning, 55</a:t>
            </a:r>
            <a:r>
              <a:rPr lang="en-US" sz="1700">
                <a:solidFill>
                  <a:schemeClr val="tx1"/>
                </a:solidFill>
              </a:rPr>
              <a:t>(2), 31-38. doi: 10.1007/s11528-011-0481-0 </a:t>
            </a:r>
          </a:p>
          <a:p>
            <a:pPr eaLnBrk="1" hangingPunct="1"/>
            <a:r>
              <a:rPr lang="en-US" sz="1700">
                <a:solidFill>
                  <a:schemeClr val="tx1"/>
                </a:solidFill>
              </a:rPr>
              <a:t>Walsh, M. (2010). Multimodal literacy: What does it mean for classroom practice?</a:t>
            </a:r>
            <a:r>
              <a:rPr lang="en-US" sz="1700" i="1">
                <a:solidFill>
                  <a:schemeClr val="tx1"/>
                </a:solidFill>
              </a:rPr>
              <a:t> Australian Journal of Language &amp; Literacy, 33</a:t>
            </a:r>
            <a:r>
              <a:rPr lang="en-US" sz="1700">
                <a:solidFill>
                  <a:schemeClr val="tx1"/>
                </a:solidFill>
              </a:rPr>
              <a:t>(3), 211-239. </a:t>
            </a:r>
          </a:p>
          <a:p>
            <a:pPr eaLnBrk="1" hangingPunct="1"/>
            <a:r>
              <a:rPr lang="en-US" sz="1700">
                <a:solidFill>
                  <a:schemeClr val="tx1"/>
                </a:solidFill>
              </a:rPr>
              <a:t>Weingarten, K., &amp; Frost, C. (2011). Authoring wikis: Rethinking authorship through digital collaboration.</a:t>
            </a:r>
            <a:r>
              <a:rPr lang="en-US" sz="1700" i="1">
                <a:solidFill>
                  <a:schemeClr val="tx1"/>
                </a:solidFill>
              </a:rPr>
              <a:t> Radical Teacher, </a:t>
            </a:r>
            <a:r>
              <a:rPr lang="en-US" sz="1700">
                <a:solidFill>
                  <a:schemeClr val="tx1"/>
                </a:solidFill>
              </a:rPr>
              <a:t>(90), 47-57. </a:t>
            </a:r>
          </a:p>
          <a:p>
            <a:pPr eaLnBrk="1" hangingPunct="1"/>
            <a:r>
              <a:rPr lang="en-US" sz="1700">
                <a:solidFill>
                  <a:schemeClr val="tx1"/>
                </a:solidFill>
              </a:rPr>
              <a:t>Whitehouse, G. (2010). Newsgathering and Privacy: Expanding Ethics Codes to Reflect Change in the Digital Media Age. </a:t>
            </a:r>
            <a:r>
              <a:rPr lang="en-US" sz="1700" i="1">
                <a:solidFill>
                  <a:schemeClr val="tx1"/>
                </a:solidFill>
              </a:rPr>
              <a:t>Journal of Mass Media Ethics</a:t>
            </a:r>
            <a:r>
              <a:rPr lang="en-US" sz="1700">
                <a:solidFill>
                  <a:schemeClr val="tx1"/>
                </a:solidFill>
              </a:rPr>
              <a:t>, </a:t>
            </a:r>
            <a:r>
              <a:rPr lang="en-US" sz="1700" i="1">
                <a:solidFill>
                  <a:schemeClr val="tx1"/>
                </a:solidFill>
              </a:rPr>
              <a:t>25</a:t>
            </a:r>
            <a:r>
              <a:rPr lang="en-US" sz="1700">
                <a:solidFill>
                  <a:schemeClr val="tx1"/>
                </a:solidFill>
              </a:rPr>
              <a:t>(4), 310-327. doi:10.1080/08900523.2010.512827</a:t>
            </a:r>
          </a:p>
          <a:p>
            <a:pPr eaLnBrk="1" hangingPunct="1"/>
            <a:r>
              <a:rPr lang="en-US" sz="1700">
                <a:solidFill>
                  <a:schemeClr val="tx1"/>
                </a:solidFill>
              </a:rPr>
              <a:t>When sharing goes too far. (2010), </a:t>
            </a:r>
            <a:r>
              <a:rPr lang="en-US" sz="1700" i="1">
                <a:solidFill>
                  <a:schemeClr val="tx1"/>
                </a:solidFill>
              </a:rPr>
              <a:t>Consumer Reports, </a:t>
            </a:r>
            <a:r>
              <a:rPr lang="en-US" sz="1700">
                <a:solidFill>
                  <a:schemeClr val="tx1"/>
                </a:solidFill>
              </a:rPr>
              <a:t>p 1.</a:t>
            </a:r>
          </a:p>
        </p:txBody>
      </p:sp>
      <p:sp>
        <p:nvSpPr>
          <p:cNvPr id="7168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References 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Content Placeholder 1"/>
          <p:cNvSpPr>
            <a:spLocks noGrp="1"/>
          </p:cNvSpPr>
          <p:nvPr>
            <p:ph idx="1"/>
          </p:nvPr>
        </p:nvSpPr>
        <p:spPr>
          <a:xfrm>
            <a:off x="871538" y="2674938"/>
            <a:ext cx="7408862" cy="754062"/>
          </a:xfrm>
        </p:spPr>
        <p:txBody>
          <a:bodyPr/>
          <a:lstStyle/>
          <a:p>
            <a:pPr marL="0" indent="0" eaLnBrk="1" hangingPunct="1">
              <a:buFont typeface="Symbol" pitchFamily="-72" charset="2"/>
              <a:buNone/>
            </a:pPr>
            <a:r>
              <a:rPr lang="en-US">
                <a:hlinkClick r:id="rId3"/>
              </a:rPr>
              <a:t>http://www.youtube.com/watch?v=XVQ1ULfQawk</a:t>
            </a:r>
            <a:endParaRPr lang="en-US"/>
          </a:p>
          <a:p>
            <a:pPr marL="0" indent="0" eaLnBrk="1" hangingPunct="1">
              <a:buFont typeface="Symbol" pitchFamily="-72" charset="2"/>
              <a:buNone/>
            </a:pPr>
            <a:endParaRPr lang="en-US"/>
          </a:p>
        </p:txBody>
      </p:sp>
      <p:sp>
        <p:nvSpPr>
          <p:cNvPr id="1843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Shift Happens Video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200400" y="6172200"/>
            <a:ext cx="3581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entury Schoolbook" pitchFamily="-72" charset="0"/>
              </a:rPr>
              <a:t>Rose, D., Fisch, K., McLeod S., &amp; Xplane (2012).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Content Placeholder 1"/>
          <p:cNvSpPr>
            <a:spLocks noGrp="1"/>
          </p:cNvSpPr>
          <p:nvPr>
            <p:ph idx="1"/>
          </p:nvPr>
        </p:nvSpPr>
        <p:spPr>
          <a:xfrm>
            <a:off x="228600" y="1828800"/>
            <a:ext cx="8686800" cy="4876800"/>
          </a:xfrm>
        </p:spPr>
        <p:txBody>
          <a:bodyPr/>
          <a:lstStyle/>
          <a:p>
            <a:pPr eaLnBrk="1" hangingPunct="1"/>
            <a:r>
              <a:rPr lang="en-US" sz="1500">
                <a:solidFill>
                  <a:schemeClr val="tx1"/>
                </a:solidFill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Dorsey, J. (2012) </a:t>
            </a:r>
            <a:r>
              <a:rPr lang="en-US" sz="1500" i="1">
                <a:solidFill>
                  <a:schemeClr val="tx1"/>
                </a:solidFill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Jack Dorsey Twitter Page</a:t>
            </a:r>
            <a:r>
              <a:rPr lang="en-US" sz="1500">
                <a:solidFill>
                  <a:schemeClr val="tx1"/>
                </a:solidFill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. Jack Dorsey Photo Retrieved from </a:t>
            </a:r>
            <a:r>
              <a:rPr lang="en-US" sz="1500">
                <a:solidFill>
                  <a:srgbClr val="FF0000"/>
                </a:solidFill>
                <a:latin typeface="Times New Roman" pitchFamily="-72" charset="0"/>
                <a:ea typeface="Times New Roman" pitchFamily="-72" charset="0"/>
                <a:cs typeface="Times New Roman" pitchFamily="-72" charset="0"/>
                <a:hlinkClick r:id="rId3"/>
              </a:rPr>
              <a:t>www.twitter.com/Jack</a:t>
            </a:r>
            <a:endParaRPr lang="en-US" sz="1500">
              <a:latin typeface="Times New Roman" pitchFamily="-72" charset="0"/>
              <a:ea typeface="Times New Roman" pitchFamily="-72" charset="0"/>
              <a:cs typeface="Times New Roman" pitchFamily="-72" charset="0"/>
            </a:endParaRPr>
          </a:p>
          <a:p>
            <a:pPr eaLnBrk="1" hangingPunct="1"/>
            <a:r>
              <a:rPr lang="en-US" sz="1500">
                <a:solidFill>
                  <a:schemeClr val="tx1"/>
                </a:solidFill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Duran (2011, April 11</a:t>
            </a:r>
            <a:r>
              <a:rPr lang="en-US" sz="1500" i="1">
                <a:solidFill>
                  <a:schemeClr val="tx1"/>
                </a:solidFill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) Cyber World is Not Safe</a:t>
            </a:r>
            <a:r>
              <a:rPr lang="en-US" sz="1500">
                <a:solidFill>
                  <a:schemeClr val="tx1"/>
                </a:solidFill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. Retrieved from </a:t>
            </a:r>
            <a:r>
              <a:rPr lang="en-US" sz="1500">
                <a:latin typeface="Times New Roman" pitchFamily="-72" charset="0"/>
                <a:ea typeface="Times New Roman" pitchFamily="-72" charset="0"/>
                <a:cs typeface="Times New Roman" pitchFamily="-72" charset="0"/>
                <a:hlinkClick r:id="rId4"/>
              </a:rPr>
              <a:t>http://blog.optimum7.com/duran/internet-usage/cyber-world-is-not-safe.html</a:t>
            </a:r>
            <a:r>
              <a:rPr lang="en-US" sz="1500"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 ; </a:t>
            </a:r>
          </a:p>
          <a:p>
            <a:pPr eaLnBrk="1" hangingPunct="1"/>
            <a:r>
              <a:rPr lang="en-US" sz="1500">
                <a:solidFill>
                  <a:schemeClr val="tx1"/>
                </a:solidFill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Fleury-Lawson, (2010, November 30) </a:t>
            </a:r>
            <a:r>
              <a:rPr lang="en-US" sz="1500" i="1">
                <a:solidFill>
                  <a:schemeClr val="tx1"/>
                </a:solidFill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Cyber Ethics and Cyber Bullying</a:t>
            </a:r>
            <a:r>
              <a:rPr lang="en-US" sz="1500">
                <a:solidFill>
                  <a:schemeClr val="tx1"/>
                </a:solidFill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: Ethics and Technology Use in Education. Retrieved from</a:t>
            </a:r>
            <a:r>
              <a:rPr lang="en-US" sz="1500"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 </a:t>
            </a:r>
            <a:r>
              <a:rPr lang="en-US" sz="1500">
                <a:latin typeface="Times New Roman" pitchFamily="-72" charset="0"/>
                <a:ea typeface="Times New Roman" pitchFamily="-72" charset="0"/>
                <a:cs typeface="Times New Roman" pitchFamily="-72" charset="0"/>
                <a:hlinkClick r:id="rId5"/>
              </a:rPr>
              <a:t>http://ethicsandtechnologyuseineducation.blogspot.com/2010/11/cyber-ethics-and-cyber-bullying.html</a:t>
            </a:r>
            <a:r>
              <a:rPr lang="en-US" sz="1500"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; </a:t>
            </a:r>
          </a:p>
          <a:p>
            <a:pPr eaLnBrk="1" hangingPunct="1"/>
            <a:r>
              <a:rPr lang="en-US" sz="1500">
                <a:solidFill>
                  <a:schemeClr val="tx1"/>
                </a:solidFill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Forte, J. (2012, March 7) </a:t>
            </a:r>
            <a:r>
              <a:rPr lang="en-US" sz="1500" i="1">
                <a:solidFill>
                  <a:schemeClr val="tx1"/>
                </a:solidFill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Two Easy Ways to Make Webinars More Personal</a:t>
            </a:r>
            <a:r>
              <a:rPr lang="en-US" sz="1500">
                <a:solidFill>
                  <a:schemeClr val="tx1"/>
                </a:solidFill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. Teacher and Students at Computer Retrieved from</a:t>
            </a:r>
            <a:r>
              <a:rPr lang="en-US" sz="1500"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 </a:t>
            </a:r>
            <a:r>
              <a:rPr lang="en-US" sz="1500">
                <a:latin typeface="Times New Roman" pitchFamily="-72" charset="0"/>
                <a:ea typeface="Times New Roman" pitchFamily="-72" charset="0"/>
                <a:cs typeface="Times New Roman" pitchFamily="-72" charset="0"/>
                <a:hlinkClick r:id="rId6"/>
              </a:rPr>
              <a:t>http://www.mindflash.com/blog/2012/03/two-easy-ways-to-make-training-webinars-more-personal/</a:t>
            </a:r>
            <a:endParaRPr lang="en-US" sz="1500">
              <a:latin typeface="Times New Roman" pitchFamily="-72" charset="0"/>
              <a:ea typeface="Times New Roman" pitchFamily="-72" charset="0"/>
              <a:cs typeface="Times New Roman" pitchFamily="-72" charset="0"/>
            </a:endParaRPr>
          </a:p>
          <a:p>
            <a:pPr eaLnBrk="1" hangingPunct="1"/>
            <a:r>
              <a:rPr lang="en-US" sz="1500">
                <a:solidFill>
                  <a:schemeClr val="tx1"/>
                </a:solidFill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Globe and Mail Inc. (2011, March 20) </a:t>
            </a:r>
            <a:r>
              <a:rPr lang="en-US" sz="1500" i="1">
                <a:solidFill>
                  <a:schemeClr val="tx1"/>
                </a:solidFill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The History of Twitter, 140 Characters at a Time. </a:t>
            </a:r>
            <a:r>
              <a:rPr lang="en-US" sz="1500">
                <a:solidFill>
                  <a:schemeClr val="tx1"/>
                </a:solidFill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Globe and Email Photo Retrieved from </a:t>
            </a:r>
            <a:r>
              <a:rPr lang="en-US" sz="1500">
                <a:solidFill>
                  <a:srgbClr val="FF0000"/>
                </a:solidFill>
                <a:latin typeface="Times New Roman" pitchFamily="-72" charset="0"/>
                <a:ea typeface="Times New Roman" pitchFamily="-72" charset="0"/>
                <a:cs typeface="Times New Roman" pitchFamily="-72" charset="0"/>
                <a:hlinkClick r:id="rId7"/>
              </a:rPr>
              <a:t>http://www.theglobeandmail.com/technology/digital-culture/social-web/the-history-of-twitter-140-characters-at-a-time/article573416</a:t>
            </a:r>
            <a:endParaRPr lang="en-US" sz="1500">
              <a:latin typeface="Times New Roman" pitchFamily="-72" charset="0"/>
              <a:ea typeface="Times New Roman" pitchFamily="-72" charset="0"/>
              <a:cs typeface="Times New Roman" pitchFamily="-72" charset="0"/>
            </a:endParaRPr>
          </a:p>
          <a:p>
            <a:pPr eaLnBrk="1" hangingPunct="1"/>
            <a:r>
              <a:rPr lang="en-US" sz="1500">
                <a:solidFill>
                  <a:schemeClr val="tx1"/>
                </a:solidFill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Great Journeys Discover the World (2010). Globe Photo Retrieved from  </a:t>
            </a:r>
            <a:r>
              <a:rPr lang="en-US" sz="1500">
                <a:latin typeface="Times New Roman" pitchFamily="-72" charset="0"/>
                <a:ea typeface="Times New Roman" pitchFamily="-72" charset="0"/>
                <a:cs typeface="Times New Roman" pitchFamily="-72" charset="0"/>
                <a:hlinkClick r:id="rId8"/>
              </a:rPr>
              <a:t>http://www.maps2anywhere.com/</a:t>
            </a:r>
            <a:br>
              <a:rPr lang="en-US" sz="1500">
                <a:latin typeface="Times New Roman" pitchFamily="-72" charset="0"/>
                <a:ea typeface="Times New Roman" pitchFamily="-72" charset="0"/>
                <a:cs typeface="Times New Roman" pitchFamily="-72" charset="0"/>
                <a:hlinkClick r:id="rId8"/>
              </a:rPr>
            </a:br>
            <a:r>
              <a:rPr lang="en-US" sz="1500">
                <a:latin typeface="Times New Roman" pitchFamily="-72" charset="0"/>
                <a:ea typeface="Times New Roman" pitchFamily="-72" charset="0"/>
                <a:cs typeface="Times New Roman" pitchFamily="-72" charset="0"/>
                <a:hlinkClick r:id="rId8"/>
              </a:rPr>
              <a:t>globes/inflatable_world_globe.htm</a:t>
            </a:r>
            <a:endParaRPr lang="en-US" sz="1500">
              <a:solidFill>
                <a:schemeClr val="tx1"/>
              </a:solidFill>
              <a:latin typeface="Times New Roman" pitchFamily="-72" charset="0"/>
              <a:ea typeface="Times New Roman" pitchFamily="-72" charset="0"/>
              <a:cs typeface="Times New Roman" pitchFamily="-72" charset="0"/>
            </a:endParaRPr>
          </a:p>
          <a:p>
            <a:pPr eaLnBrk="1" hangingPunct="1"/>
            <a:r>
              <a:rPr lang="en-US" sz="1500">
                <a:solidFill>
                  <a:schemeClr val="tx1"/>
                </a:solidFill>
              </a:rPr>
              <a:t>Kolus, K. (2010). Let's talk about social media: What's your message?. </a:t>
            </a:r>
            <a:r>
              <a:rPr lang="en-US" sz="1500" i="1">
                <a:solidFill>
                  <a:schemeClr val="tx1"/>
                </a:solidFill>
              </a:rPr>
              <a:t>Long-Term Living: For The Continuing Care Professional</a:t>
            </a:r>
            <a:r>
              <a:rPr lang="en-US" sz="1500">
                <a:solidFill>
                  <a:schemeClr val="tx1"/>
                </a:solidFill>
              </a:rPr>
              <a:t>, </a:t>
            </a:r>
            <a:r>
              <a:rPr lang="en-US" sz="1500" i="1">
                <a:solidFill>
                  <a:schemeClr val="tx1"/>
                </a:solidFill>
              </a:rPr>
              <a:t>59</a:t>
            </a:r>
            <a:r>
              <a:rPr lang="en-US" sz="1500">
                <a:solidFill>
                  <a:schemeClr val="tx1"/>
                </a:solidFill>
              </a:rPr>
              <a:t>(10), 24-30.</a:t>
            </a:r>
          </a:p>
          <a:p>
            <a:pPr eaLnBrk="1" hangingPunct="1"/>
            <a:r>
              <a:rPr lang="en-US" sz="1500">
                <a:solidFill>
                  <a:schemeClr val="tx1"/>
                </a:solidFill>
                <a:latin typeface="Times New Roman" pitchFamily="-72" charset="0"/>
                <a:ea typeface="Times New Roman" pitchFamily="-72" charset="0"/>
                <a:cs typeface="Times New Roman" pitchFamily="-72" charset="0"/>
              </a:rPr>
              <a:t>Microsoft Clipart (2012) Question and Answer from Clipart.</a:t>
            </a:r>
          </a:p>
        </p:txBody>
      </p:sp>
      <p:sp>
        <p:nvSpPr>
          <p:cNvPr id="7373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Photo 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876800"/>
          </a:xfrm>
        </p:spPr>
        <p:txBody>
          <a:bodyPr rtlCol="0">
            <a:normAutofit fontScale="70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National Crime Prevention Council. (2012).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Take a Bite Out of Cyber Crime (bytecrime.org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). Crime Stopper Photo </a:t>
            </a:r>
            <a:r>
              <a:rPr lang="en-US" dirty="0">
                <a:latin typeface="Times New Roman" pitchFamily="18" charset="0"/>
                <a:ea typeface="+mn-ea"/>
                <a:cs typeface="Times New Roman" pitchFamily="18" charset="0"/>
              </a:rPr>
              <a:t>R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etrieved from </a:t>
            </a:r>
            <a:r>
              <a:rPr lang="en-US" dirty="0">
                <a:latin typeface="Times New Roman" pitchFamily="18" charset="0"/>
                <a:ea typeface="+mn-ea"/>
                <a:cs typeface="Times New Roman" pitchFamily="18" charset="0"/>
                <a:hlinkClick r:id="rId3"/>
              </a:rPr>
              <a:t>http://www.ncpc.org/resources/enhancement-assets/logos-ncpc/byte-crime-org-logo.gif/view</a:t>
            </a:r>
            <a:endParaRPr lang="en-US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Schroll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T. (2012, January 20).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How to Create a Blog (like this one.)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Teacher Cadet Technology Teacher Blog-Spot Retrieved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from </a:t>
            </a:r>
            <a:r>
              <a:rPr lang="en-US" dirty="0" smtClean="0">
                <a:latin typeface="Times New Roman" pitchFamily="18" charset="0"/>
                <a:ea typeface="+mn-ea"/>
                <a:cs typeface="Times New Roman" pitchFamily="18" charset="0"/>
                <a:hlinkClick r:id="rId4"/>
              </a:rPr>
              <a:t>http</a:t>
            </a:r>
            <a:r>
              <a:rPr lang="en-US" dirty="0">
                <a:latin typeface="Times New Roman" pitchFamily="18" charset="0"/>
                <a:ea typeface="+mn-ea"/>
                <a:cs typeface="Times New Roman" pitchFamily="18" charset="0"/>
                <a:hlinkClick r:id="rId4"/>
              </a:rPr>
              <a:t>://teachercadettechnology.blogspot</a:t>
            </a:r>
            <a:r>
              <a:rPr lang="en-US" dirty="0" smtClean="0">
                <a:latin typeface="Times New Roman" pitchFamily="18" charset="0"/>
                <a:ea typeface="+mn-ea"/>
                <a:cs typeface="Times New Roman" pitchFamily="18" charset="0"/>
                <a:hlinkClick r:id="rId4"/>
              </a:rPr>
              <a:t>.</a:t>
            </a:r>
            <a:br>
              <a:rPr lang="en-US" dirty="0" smtClean="0">
                <a:latin typeface="Times New Roman" pitchFamily="18" charset="0"/>
                <a:ea typeface="+mn-ea"/>
                <a:cs typeface="Times New Roman" pitchFamily="18" charset="0"/>
                <a:hlinkClick r:id="rId4"/>
              </a:rPr>
            </a:br>
            <a:r>
              <a:rPr lang="en-US" dirty="0" smtClean="0">
                <a:latin typeface="Times New Roman" pitchFamily="18" charset="0"/>
                <a:ea typeface="+mn-ea"/>
                <a:cs typeface="Times New Roman" pitchFamily="18" charset="0"/>
                <a:hlinkClick r:id="rId4"/>
              </a:rPr>
              <a:t>com/2012_01_01_archive.html</a:t>
            </a:r>
            <a:endParaRPr lang="en-US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Stone, B. (2011, October 1)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Behold, The Financial Superentity</a:t>
            </a:r>
            <a:r>
              <a:rPr lang="en-US" dirty="0">
                <a:latin typeface="Times New Roman" pitchFamily="18" charset="0"/>
                <a:ea typeface="+mn-ea"/>
                <a:cs typeface="Times New Roman" pitchFamily="18" charset="0"/>
              </a:rPr>
              <a:t>.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Biz Stone Home Page. Retrieved from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  <a:hlinkClick r:id="rId5"/>
              </a:rPr>
              <a:t>www.bizstone.com</a:t>
            </a:r>
            <a:endParaRPr lang="en-US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The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Tweet Tank (2010).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The Tweet Tank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. Twitter Logos Retrieved from </a:t>
            </a:r>
            <a:r>
              <a:rPr lang="en-US" dirty="0">
                <a:latin typeface="Times New Roman" pitchFamily="18" charset="0"/>
                <a:ea typeface="+mn-ea"/>
                <a:cs typeface="Times New Roman" pitchFamily="18" charset="0"/>
                <a:hlinkClick r:id="rId6"/>
              </a:rPr>
              <a:t>http://www.thetweettank.com/?hop=creditbook</a:t>
            </a:r>
            <a:endParaRPr lang="en-US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Top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News. (2012).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Facebook Team hits the road to promote IPO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.  Facebook Logos Retrieved from </a:t>
            </a:r>
            <a:r>
              <a:rPr lang="en-US" dirty="0">
                <a:latin typeface="Times New Roman" pitchFamily="18" charset="0"/>
                <a:ea typeface="+mn-ea"/>
                <a:cs typeface="Times New Roman" pitchFamily="18" charset="0"/>
                <a:hlinkClick r:id="rId7"/>
              </a:rPr>
              <a:t>http://www.topnews.in/people/mark-zuckerberg</a:t>
            </a:r>
            <a:endParaRPr lang="en-US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Top News. (2012).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Facebook preparing for IPO.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Mark Zuckerberg Photo Retrieved from</a:t>
            </a:r>
            <a:r>
              <a:rPr lang="en-US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+mn-ea"/>
                <a:cs typeface="Times New Roman" pitchFamily="18" charset="0"/>
                <a:hlinkClick r:id="rId7"/>
              </a:rPr>
              <a:t>http://www.topnews.in/people/mark-zuckerberg</a:t>
            </a:r>
            <a:endParaRPr lang="en-US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Williams, E., (2012)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Evan Williams Twitter Page.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Photo retrieved from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  <a:hlinkClick r:id="rId8"/>
              </a:rPr>
              <a:t>www.twitter.com/ev</a:t>
            </a:r>
            <a:endParaRPr lang="en-US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Classroom Photo: Retrieved from 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  <a:hlinkClick r:id="rId9"/>
              </a:rPr>
              <a:t>http://it.mercer.edu/student/academic_technology/index.html</a:t>
            </a:r>
            <a:endParaRPr lang="en-US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Car Photo Picture Reference</a:t>
            </a:r>
          </a:p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Twitter Screen Shot Reference</a:t>
            </a:r>
          </a:p>
          <a:p>
            <a:pPr marL="274320" indent="-274320" eaLnBrk="1" fontAlgn="auto" hangingPunct="1">
              <a:spcAft>
                <a:spcPts val="0"/>
              </a:spcAft>
              <a:buFont typeface="Symbol" pitchFamily="18" charset="2"/>
              <a:buChar char="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7577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Photo References 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Question and Answers?</a:t>
            </a:r>
          </a:p>
        </p:txBody>
      </p:sp>
      <p:pic>
        <p:nvPicPr>
          <p:cNvPr id="77826" name="Picture 2" descr="C:\Users\Kim\AppData\Local\Microsoft\Windows\Temporary Internet Files\Content.IE5\7HL40OMI\MP900382649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1600200"/>
            <a:ext cx="35052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98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71538" y="1752600"/>
            <a:ext cx="7408862" cy="43735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191282"/>
                </a:solidFill>
              </a:rPr>
              <a:t>History of Social Media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191282"/>
                </a:solidFill>
              </a:rPr>
              <a:t>Social Media Resources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191282"/>
                </a:solidFill>
              </a:rPr>
              <a:t>Ethical Behavior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191282"/>
                </a:solidFill>
              </a:rPr>
              <a:t>Unethical Behavior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191282"/>
                </a:solidFill>
              </a:rPr>
              <a:t>Cyber Bullying Training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191282"/>
                </a:solidFill>
              </a:rPr>
              <a:t>Resources for Cyber Bullying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191282"/>
                </a:solidFill>
              </a:rPr>
              <a:t>Social Media Benefits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191282"/>
                </a:solidFill>
              </a:rPr>
              <a:t>Best Practices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191282"/>
                </a:solidFill>
              </a:rPr>
              <a:t>Twitter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191282"/>
                </a:solidFill>
              </a:rPr>
              <a:t>Facebook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191282"/>
                </a:solidFill>
              </a:rPr>
              <a:t>Wiki/Blogs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191282"/>
                </a:solidFill>
              </a:rPr>
              <a:t>Conclusion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191282"/>
                </a:solidFill>
              </a:rPr>
              <a:t>References/Photo Credits</a:t>
            </a:r>
            <a:endParaRPr lang="en-US" sz="2000" smtClean="0"/>
          </a:p>
        </p:txBody>
      </p:sp>
      <p:sp>
        <p:nvSpPr>
          <p:cNvPr id="2048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Table of Contents</a:t>
            </a:r>
          </a:p>
        </p:txBody>
      </p:sp>
      <p:pic>
        <p:nvPicPr>
          <p:cNvPr id="20483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3124200"/>
            <a:ext cx="349567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TextBox 1"/>
          <p:cNvSpPr txBox="1">
            <a:spLocks noChangeArrowheads="1"/>
          </p:cNvSpPr>
          <p:nvPr/>
        </p:nvSpPr>
        <p:spPr bwMode="auto">
          <a:xfrm>
            <a:off x="914400" y="6400800"/>
            <a:ext cx="4419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entury Schoolbook" pitchFamily="-72" charset="0"/>
              </a:rPr>
              <a:t>Photo Credit – The Tweet Tank (2010)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 you use social media?</a:t>
            </a:r>
          </a:p>
          <a:p>
            <a:pPr eaLnBrk="1" hangingPunct="1"/>
            <a:r>
              <a:rPr lang="en-US" smtClean="0"/>
              <a:t>Yes</a:t>
            </a:r>
          </a:p>
          <a:p>
            <a:pPr eaLnBrk="1" hangingPunct="1"/>
            <a:r>
              <a:rPr lang="en-US" smtClean="0"/>
              <a:t>No</a:t>
            </a:r>
          </a:p>
        </p:txBody>
      </p:sp>
      <p:sp>
        <p:nvSpPr>
          <p:cNvPr id="2253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Poll – Use Social Media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Content Placeholder 4"/>
          <p:cNvSpPr>
            <a:spLocks noGrp="1"/>
          </p:cNvSpPr>
          <p:nvPr>
            <p:ph idx="1"/>
          </p:nvPr>
        </p:nvSpPr>
        <p:spPr>
          <a:xfrm>
            <a:off x="914400" y="2590800"/>
            <a:ext cx="7408863" cy="3451225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191282"/>
                </a:solidFill>
              </a:rPr>
              <a:t>How would you define social media?</a:t>
            </a:r>
          </a:p>
          <a:p>
            <a:pPr eaLnBrk="1" hangingPunct="1"/>
            <a:r>
              <a:rPr lang="en-US">
                <a:solidFill>
                  <a:srgbClr val="191282"/>
                </a:solidFill>
              </a:rPr>
              <a:t>Facebook</a:t>
            </a:r>
          </a:p>
          <a:p>
            <a:pPr eaLnBrk="1" hangingPunct="1"/>
            <a:r>
              <a:rPr lang="en-US">
                <a:solidFill>
                  <a:srgbClr val="191282"/>
                </a:solidFill>
              </a:rPr>
              <a:t>Xanga</a:t>
            </a:r>
          </a:p>
          <a:p>
            <a:pPr eaLnBrk="1" hangingPunct="1"/>
            <a:r>
              <a:rPr lang="en-US">
                <a:solidFill>
                  <a:srgbClr val="191282"/>
                </a:solidFill>
              </a:rPr>
              <a:t>Twitter</a:t>
            </a:r>
          </a:p>
          <a:p>
            <a:pPr eaLnBrk="1" hangingPunct="1"/>
            <a:r>
              <a:rPr lang="en-US">
                <a:solidFill>
                  <a:srgbClr val="191282"/>
                </a:solidFill>
              </a:rPr>
              <a:t>Any Internet site that allows people to interact online</a:t>
            </a:r>
            <a:endParaRPr lang="en-US"/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Define Social Media Poll</a:t>
            </a:r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609600" y="6400800"/>
            <a:ext cx="4572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entury Schoolbook" pitchFamily="-72" charset="0"/>
              </a:rPr>
              <a:t>Careless, J. (2012).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History of Social Media</a:t>
            </a:r>
          </a:p>
        </p:txBody>
      </p:sp>
      <p:pic>
        <p:nvPicPr>
          <p:cNvPr id="26626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rcRect/>
          <a:stretch>
            <a:fillRect/>
          </a:stretch>
        </p:blipFill>
        <p:spPr>
          <a:xfrm>
            <a:off x="5105400" y="1981200"/>
            <a:ext cx="3822700" cy="2392363"/>
          </a:xfrm>
        </p:spPr>
      </p:pic>
      <p:sp>
        <p:nvSpPr>
          <p:cNvPr id="26627" name="Rectangle 1029"/>
          <p:cNvSpPr>
            <a:spLocks noGrp="1"/>
          </p:cNvSpPr>
          <p:nvPr>
            <p:ph sz="quarter" idx="14"/>
          </p:nvPr>
        </p:nvSpPr>
        <p:spPr>
          <a:xfrm>
            <a:off x="685800" y="2667000"/>
            <a:ext cx="7408863" cy="3451225"/>
          </a:xfrm>
        </p:spPr>
        <p:txBody>
          <a:bodyPr/>
          <a:lstStyle/>
          <a:p>
            <a:pPr eaLnBrk="1" hangingPunct="1"/>
            <a:r>
              <a:rPr lang="en-US" sz="2800">
                <a:solidFill>
                  <a:srgbClr val="191282"/>
                </a:solidFill>
                <a:latin typeface="Times New Roman" pitchFamily="-72" charset="0"/>
                <a:ea typeface="ＭＳ ゴシック" pitchFamily="-72" charset="-128"/>
                <a:cs typeface="ＭＳ ゴシック" pitchFamily="-72" charset="-128"/>
              </a:rPr>
              <a:t>What is social media? </a:t>
            </a:r>
          </a:p>
          <a:p>
            <a:pPr eaLnBrk="1" hangingPunct="1"/>
            <a:endParaRPr lang="en-US" sz="2800">
              <a:solidFill>
                <a:srgbClr val="191282"/>
              </a:solidFill>
              <a:latin typeface="Times New Roman" pitchFamily="-72" charset="0"/>
              <a:ea typeface="ＭＳ ゴシック" pitchFamily="-72" charset="-128"/>
              <a:cs typeface="ＭＳ ゴシック" pitchFamily="-72" charset="-128"/>
            </a:endParaRPr>
          </a:p>
          <a:p>
            <a:pPr eaLnBrk="1" hangingPunct="1"/>
            <a:r>
              <a:rPr lang="en-US" sz="2800">
                <a:solidFill>
                  <a:srgbClr val="191282"/>
                </a:solidFill>
                <a:latin typeface="Times New Roman" pitchFamily="-72" charset="0"/>
              </a:rPr>
              <a:t>Who began the process?</a:t>
            </a:r>
          </a:p>
          <a:p>
            <a:pPr eaLnBrk="1" hangingPunct="1"/>
            <a:endParaRPr lang="en-US" sz="2800">
              <a:solidFill>
                <a:srgbClr val="191282"/>
              </a:solidFill>
              <a:latin typeface="Times New Roman" pitchFamily="-72" charset="0"/>
            </a:endParaRPr>
          </a:p>
          <a:p>
            <a:pPr eaLnBrk="1" hangingPunct="1"/>
            <a:r>
              <a:rPr lang="en-US" sz="2800">
                <a:solidFill>
                  <a:srgbClr val="191282"/>
                </a:solidFill>
                <a:latin typeface="Times New Roman" pitchFamily="-72" charset="0"/>
              </a:rPr>
              <a:t>What is its basic function/purpose?</a:t>
            </a:r>
            <a:endParaRPr lang="en-US" b="1">
              <a:solidFill>
                <a:schemeClr val="tx1"/>
              </a:solidFill>
              <a:latin typeface="Times New Roman" pitchFamily="-72" charset="0"/>
            </a:endParaRP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381000" y="61722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entury Schoolbook" pitchFamily="-72" charset="0"/>
              </a:rPr>
              <a:t>Curtis, D. A. (2011)</a:t>
            </a:r>
            <a:r>
              <a:rPr lang="en-US">
                <a:latin typeface="Times New Roman" pitchFamily="-72" charset="0"/>
              </a:rPr>
              <a:t>  </a:t>
            </a:r>
            <a:r>
              <a:rPr lang="en-US" sz="1200">
                <a:latin typeface="Century Schoolbook" pitchFamily="-72" charset="0"/>
              </a:rPr>
              <a:t>Photo Credit – Top News (2012)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676400"/>
            <a:ext cx="7747000" cy="4449763"/>
          </a:xfrm>
        </p:spPr>
        <p:txBody>
          <a:bodyPr>
            <a:normAutofit/>
          </a:bodyPr>
          <a:lstStyle/>
          <a:p>
            <a:pPr eaLnBrk="1" hangingPunct="1"/>
            <a:r>
              <a:rPr lang="en-US" smtClean="0">
                <a:solidFill>
                  <a:srgbClr val="191282"/>
                </a:solidFill>
              </a:rPr>
              <a:t>Facebook			</a:t>
            </a:r>
            <a:r>
              <a:rPr lang="en-US" u="sng" smtClean="0">
                <a:solidFill>
                  <a:srgbClr val="191282"/>
                </a:solidFill>
                <a:hlinkClick r:id="rId3"/>
              </a:rPr>
              <a:t>www.facebook.com</a:t>
            </a:r>
            <a:endParaRPr lang="en-US" smtClean="0">
              <a:solidFill>
                <a:srgbClr val="191282"/>
              </a:solidFill>
            </a:endParaRPr>
          </a:p>
          <a:p>
            <a:pPr eaLnBrk="1" hangingPunct="1"/>
            <a:r>
              <a:rPr lang="en-US" smtClean="0">
                <a:solidFill>
                  <a:srgbClr val="191282"/>
                </a:solidFill>
              </a:rPr>
              <a:t>Twitter			</a:t>
            </a:r>
            <a:r>
              <a:rPr lang="en-US" u="sng" smtClean="0">
                <a:solidFill>
                  <a:srgbClr val="191282"/>
                </a:solidFill>
                <a:hlinkClick r:id="rId4"/>
              </a:rPr>
              <a:t>www.twitter.com</a:t>
            </a:r>
            <a:endParaRPr lang="en-US" smtClean="0">
              <a:solidFill>
                <a:srgbClr val="191282"/>
              </a:solidFill>
            </a:endParaRPr>
          </a:p>
          <a:p>
            <a:pPr eaLnBrk="1" hangingPunct="1"/>
            <a:r>
              <a:rPr lang="en-US" smtClean="0">
                <a:solidFill>
                  <a:srgbClr val="191282"/>
                </a:solidFill>
              </a:rPr>
              <a:t>LinkedIn			</a:t>
            </a:r>
            <a:r>
              <a:rPr lang="en-US" u="sng" smtClean="0">
                <a:solidFill>
                  <a:srgbClr val="191282"/>
                </a:solidFill>
                <a:hlinkClick r:id="rId5"/>
              </a:rPr>
              <a:t>www.linkedin.com</a:t>
            </a:r>
            <a:endParaRPr lang="en-US" smtClean="0">
              <a:solidFill>
                <a:srgbClr val="191282"/>
              </a:solidFill>
            </a:endParaRPr>
          </a:p>
          <a:p>
            <a:pPr eaLnBrk="1" hangingPunct="1"/>
            <a:r>
              <a:rPr lang="en-US" smtClean="0">
                <a:solidFill>
                  <a:srgbClr val="191282"/>
                </a:solidFill>
              </a:rPr>
              <a:t>Xanga			</a:t>
            </a:r>
            <a:r>
              <a:rPr lang="en-US" u="sng" smtClean="0">
                <a:solidFill>
                  <a:srgbClr val="191282"/>
                </a:solidFill>
                <a:hlinkClick r:id="rId6"/>
              </a:rPr>
              <a:t>www.xanga.com</a:t>
            </a:r>
            <a:endParaRPr lang="en-US" smtClean="0">
              <a:solidFill>
                <a:srgbClr val="191282"/>
              </a:solidFill>
            </a:endParaRPr>
          </a:p>
          <a:p>
            <a:pPr eaLnBrk="1" hangingPunct="1"/>
            <a:r>
              <a:rPr lang="en-US" smtClean="0">
                <a:solidFill>
                  <a:srgbClr val="191282"/>
                </a:solidFill>
              </a:rPr>
              <a:t>MySpace			</a:t>
            </a:r>
            <a:r>
              <a:rPr lang="en-US" u="sng" smtClean="0">
                <a:solidFill>
                  <a:srgbClr val="191282"/>
                </a:solidFill>
                <a:hlinkClick r:id="rId7"/>
              </a:rPr>
              <a:t>www.myspace.com</a:t>
            </a:r>
            <a:endParaRPr lang="en-US" smtClean="0">
              <a:solidFill>
                <a:srgbClr val="191282"/>
              </a:solidFill>
            </a:endParaRPr>
          </a:p>
          <a:p>
            <a:pPr eaLnBrk="1" hangingPunct="1"/>
            <a:r>
              <a:rPr lang="en-US" smtClean="0">
                <a:solidFill>
                  <a:srgbClr val="191282"/>
                </a:solidFill>
              </a:rPr>
              <a:t>YouTube			</a:t>
            </a:r>
            <a:r>
              <a:rPr lang="en-US" u="sng" smtClean="0">
                <a:solidFill>
                  <a:srgbClr val="191282"/>
                </a:solidFill>
                <a:hlinkClick r:id="rId8"/>
              </a:rPr>
              <a:t>www.utube.com</a:t>
            </a:r>
            <a:endParaRPr lang="en-US" smtClean="0">
              <a:solidFill>
                <a:srgbClr val="191282"/>
              </a:solidFill>
            </a:endParaRPr>
          </a:p>
          <a:p>
            <a:pPr eaLnBrk="1" hangingPunct="1"/>
            <a:r>
              <a:rPr lang="en-US" smtClean="0">
                <a:solidFill>
                  <a:srgbClr val="191282"/>
                </a:solidFill>
              </a:rPr>
              <a:t>Skype			</a:t>
            </a:r>
            <a:r>
              <a:rPr lang="en-US" u="sng" smtClean="0">
                <a:solidFill>
                  <a:srgbClr val="191282"/>
                </a:solidFill>
                <a:hlinkClick r:id="rId9"/>
              </a:rPr>
              <a:t>www.skype.com</a:t>
            </a:r>
            <a:endParaRPr lang="en-US" smtClean="0">
              <a:solidFill>
                <a:srgbClr val="191282"/>
              </a:solidFill>
            </a:endParaRPr>
          </a:p>
          <a:p>
            <a:pPr eaLnBrk="1" hangingPunct="1"/>
            <a:r>
              <a:rPr lang="en-US" smtClean="0">
                <a:solidFill>
                  <a:srgbClr val="191282"/>
                </a:solidFill>
              </a:rPr>
              <a:t>Yahoo			</a:t>
            </a:r>
            <a:r>
              <a:rPr lang="en-US" u="sng" smtClean="0">
                <a:solidFill>
                  <a:srgbClr val="191282"/>
                </a:solidFill>
                <a:hlinkClick r:id="rId10"/>
              </a:rPr>
              <a:t>www.yahoo.com</a:t>
            </a:r>
            <a:endParaRPr lang="en-US" smtClean="0">
              <a:solidFill>
                <a:srgbClr val="191282"/>
              </a:solidFill>
            </a:endParaRPr>
          </a:p>
          <a:p>
            <a:pPr eaLnBrk="1" hangingPunct="1"/>
            <a:r>
              <a:rPr lang="en-US" smtClean="0">
                <a:solidFill>
                  <a:srgbClr val="191282"/>
                </a:solidFill>
              </a:rPr>
              <a:t>Flickr			</a:t>
            </a:r>
            <a:r>
              <a:rPr lang="en-US" u="sng" smtClean="0">
                <a:solidFill>
                  <a:srgbClr val="191282"/>
                </a:solidFill>
                <a:hlinkClick r:id="rId11"/>
              </a:rPr>
              <a:t>www.flickr.com</a:t>
            </a:r>
            <a:endParaRPr lang="en-US" smtClean="0">
              <a:solidFill>
                <a:srgbClr val="191282"/>
              </a:solidFill>
            </a:endParaRPr>
          </a:p>
          <a:p>
            <a:pPr eaLnBrk="1" hangingPunct="1"/>
            <a:r>
              <a:rPr lang="en-US" smtClean="0">
                <a:solidFill>
                  <a:srgbClr val="191282"/>
                </a:solidFill>
              </a:rPr>
              <a:t>AIM	</a:t>
            </a:r>
            <a:r>
              <a:rPr lang="en-US" smtClean="0"/>
              <a:t>			</a:t>
            </a:r>
            <a:r>
              <a:rPr lang="en-US" u="sng" smtClean="0">
                <a:hlinkClick r:id="rId12"/>
              </a:rPr>
              <a:t>www.aol.com</a:t>
            </a:r>
            <a:endParaRPr lang="en-US" smtClean="0"/>
          </a:p>
          <a:p>
            <a:pPr eaLnBrk="1" hangingPunct="1">
              <a:buFont typeface="Symbol" pitchFamily="-72" charset="2"/>
              <a:buNone/>
            </a:pPr>
            <a:endParaRPr lang="en-US" smtClean="0"/>
          </a:p>
        </p:txBody>
      </p:sp>
      <p:sp>
        <p:nvSpPr>
          <p:cNvPr id="2867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chemeClr val="tx1"/>
                </a:solidFill>
              </a:rPr>
              <a:t>Social Media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7"/>
          <p:cNvSpPr>
            <a:spLocks noGrp="1"/>
          </p:cNvSpPr>
          <p:nvPr>
            <p:ph idx="1"/>
          </p:nvPr>
        </p:nvSpPr>
        <p:spPr>
          <a:xfrm>
            <a:off x="838200" y="1828800"/>
            <a:ext cx="7391400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sz="3200">
                <a:solidFill>
                  <a:srgbClr val="191282"/>
                </a:solidFill>
                <a:latin typeface="Times New Roman" pitchFamily="-72" charset="0"/>
                <a:ea typeface="ＭＳ ゴシック" pitchFamily="-72" charset="-128"/>
                <a:cs typeface="ＭＳ ゴシック" pitchFamily="-72" charset="-128"/>
              </a:rPr>
              <a:t>What are ethics?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endParaRPr lang="en-US" sz="3200">
              <a:solidFill>
                <a:srgbClr val="191282"/>
              </a:solidFill>
              <a:latin typeface="Times New Roman" pitchFamily="-72" charset="0"/>
              <a:ea typeface="ＭＳ ゴシック" pitchFamily="-72" charset="-128"/>
              <a:cs typeface="ＭＳ ゴシック" pitchFamily="-72" charset="-128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Symbol" pitchFamily="-72" charset="2"/>
              <a:buNone/>
            </a:pPr>
            <a:endParaRPr lang="en-US" sz="3200">
              <a:solidFill>
                <a:srgbClr val="191282"/>
              </a:solidFill>
              <a:latin typeface="Times New Roman" pitchFamily="-72" charset="0"/>
              <a:ea typeface="ＭＳ ゴシック" pitchFamily="-72" charset="-128"/>
              <a:cs typeface="ＭＳ ゴシック" pitchFamily="-72" charset="-128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Symbol" pitchFamily="-72" charset="2"/>
              <a:buNone/>
            </a:pPr>
            <a:endParaRPr lang="en-US" sz="3200">
              <a:solidFill>
                <a:srgbClr val="191282"/>
              </a:solidFill>
              <a:latin typeface="Times New Roman" pitchFamily="-72" charset="0"/>
              <a:ea typeface="ＭＳ ゴシック" pitchFamily="-72" charset="-128"/>
              <a:cs typeface="ＭＳ ゴシック" pitchFamily="-72" charset="-128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sz="3200">
                <a:solidFill>
                  <a:srgbClr val="191282"/>
                </a:solidFill>
                <a:latin typeface="Times New Roman" pitchFamily="-72" charset="0"/>
                <a:ea typeface="ＭＳ ゴシック" pitchFamily="-72" charset="-128"/>
                <a:cs typeface="ＭＳ ゴシック" pitchFamily="-72" charset="-128"/>
              </a:rPr>
              <a:t>Why are ethics important with social media in education? </a:t>
            </a:r>
          </a:p>
          <a:p>
            <a:pPr marL="627063" lvl="2" indent="0" eaLnBrk="1" hangingPunct="1">
              <a:lnSpc>
                <a:spcPct val="90000"/>
              </a:lnSpc>
              <a:spcBef>
                <a:spcPts val="1000"/>
              </a:spcBef>
              <a:buFont typeface="Symbol" pitchFamily="-72" charset="2"/>
              <a:buNone/>
            </a:pPr>
            <a:endParaRPr lang="en-US" sz="1600">
              <a:solidFill>
                <a:srgbClr val="4F81BD"/>
              </a:solidFill>
              <a:latin typeface="Times New Roman" pitchFamily="-72" charset="0"/>
              <a:ea typeface="ＭＳ ゴシック" pitchFamily="-72" charset="-128"/>
              <a:cs typeface="ＭＳ ゴシック" pitchFamily="-72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1000"/>
              </a:spcBef>
            </a:pPr>
            <a:endParaRPr lang="en-US" sz="1800">
              <a:solidFill>
                <a:srgbClr val="4F81BD"/>
              </a:solidFill>
              <a:latin typeface="Times New Roman" pitchFamily="-72" charset="0"/>
              <a:ea typeface="ＭＳ ゴシック" pitchFamily="-72" charset="-128"/>
              <a:cs typeface="ＭＳ ゴシック" pitchFamily="-72" charset="-128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endParaRPr lang="en-US" sz="1800">
              <a:solidFill>
                <a:srgbClr val="4F81BD"/>
              </a:solidFill>
              <a:latin typeface="Times New Roman" pitchFamily="-72" charset="0"/>
              <a:ea typeface="ＭＳ ゴシック" pitchFamily="-72" charset="-128"/>
              <a:cs typeface="ＭＳ ゴシック" pitchFamily="-72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1800"/>
          </a:p>
        </p:txBody>
      </p:sp>
      <p:sp>
        <p:nvSpPr>
          <p:cNvPr id="3072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Ethical Behavior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5029200" y="1752600"/>
            <a:ext cx="2819400" cy="1752600"/>
          </a:xfrm>
          <a:prstGeom prst="wedgeRoundRectCallout">
            <a:avLst>
              <a:gd name="adj1" fmla="val -81486"/>
              <a:gd name="adj2" fmla="val 174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dirty="0">
                <a:solidFill>
                  <a:schemeClr val="tx1"/>
                </a:solidFill>
              </a:rPr>
              <a:t>A system of moral principles. </a:t>
            </a:r>
          </a:p>
        </p:txBody>
      </p:sp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609600" y="6172200"/>
            <a:ext cx="723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entury Schoolbook" pitchFamily="-72" charset="0"/>
              </a:rPr>
              <a:t>Hegna, J., &amp; Johnson, D. (2010)</a:t>
            </a:r>
            <a:r>
              <a:rPr lang="en-US">
                <a:latin typeface="Times New Roman" pitchFamily="-72" charset="0"/>
              </a:rPr>
              <a:t>  </a:t>
            </a:r>
            <a:r>
              <a:rPr lang="en-US" sz="1200">
                <a:latin typeface="Century Schoolbook" pitchFamily="-72" charset="0"/>
              </a:rPr>
              <a:t>Dictionary.com (2012)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1124</TotalTime>
  <Words>2335</Words>
  <Application>Microsoft Office PowerPoint</Application>
  <PresentationFormat>On-screen Show (4:3)</PresentationFormat>
  <Paragraphs>293</Paragraphs>
  <Slides>33</Slides>
  <Notes>33</Notes>
  <HiddenSlides>4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ＭＳ Ｐゴシック</vt:lpstr>
      <vt:lpstr>Century Schoolbook</vt:lpstr>
      <vt:lpstr>Symbol</vt:lpstr>
      <vt:lpstr>Calibri</vt:lpstr>
      <vt:lpstr>Baskerville Old Face</vt:lpstr>
      <vt:lpstr>Times New Roman</vt:lpstr>
      <vt:lpstr>ＭＳ ゴシック</vt:lpstr>
      <vt:lpstr>Baskerville</vt:lpstr>
      <vt:lpstr>Comic Sans MS</vt:lpstr>
      <vt:lpstr>Waveform</vt:lpstr>
      <vt:lpstr>PowerPoint Presentation</vt:lpstr>
      <vt:lpstr>Ethics and Social Media</vt:lpstr>
      <vt:lpstr>Shift Happens Video</vt:lpstr>
      <vt:lpstr>Table of Contents</vt:lpstr>
      <vt:lpstr>Poll – Use Social Media</vt:lpstr>
      <vt:lpstr>Define Social Media Poll</vt:lpstr>
      <vt:lpstr>History of Social Media</vt:lpstr>
      <vt:lpstr>Social Media</vt:lpstr>
      <vt:lpstr>Ethical Behavior</vt:lpstr>
      <vt:lpstr>Ethical Behavior</vt:lpstr>
      <vt:lpstr>Ethical Behavior</vt:lpstr>
      <vt:lpstr>Poll - How Aware/Equipped are You to deal with Ethical Issues in the classroom concerning Social Media?</vt:lpstr>
      <vt:lpstr>Unethical Behavior</vt:lpstr>
      <vt:lpstr>Cyberbullying Training</vt:lpstr>
      <vt:lpstr>Resources for Cyber-bullying</vt:lpstr>
      <vt:lpstr>Unethical Behavior</vt:lpstr>
      <vt:lpstr>Unethical Behavior</vt:lpstr>
      <vt:lpstr>Biblical Principles</vt:lpstr>
      <vt:lpstr>Social Media Benefits</vt:lpstr>
      <vt:lpstr>Social Media Ideas</vt:lpstr>
      <vt:lpstr>Social Media Resources</vt:lpstr>
      <vt:lpstr>Wiki/Blogs</vt:lpstr>
      <vt:lpstr>Conclusion</vt:lpstr>
      <vt:lpstr>References</vt:lpstr>
      <vt:lpstr>References (continued)</vt:lpstr>
      <vt:lpstr>References (continued)</vt:lpstr>
      <vt:lpstr>References (continued)</vt:lpstr>
      <vt:lpstr>References (continued)</vt:lpstr>
      <vt:lpstr>References (continued)</vt:lpstr>
      <vt:lpstr>Photo References</vt:lpstr>
      <vt:lpstr>Photo References (continued)</vt:lpstr>
      <vt:lpstr>Question and Answers?</vt:lpstr>
      <vt:lpstr>PowerPoint Presentation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</dc:creator>
  <cp:lastModifiedBy>teacher</cp:lastModifiedBy>
  <cp:revision>107</cp:revision>
  <cp:lastPrinted>2012-08-02T12:41:47Z</cp:lastPrinted>
  <dcterms:created xsi:type="dcterms:W3CDTF">2012-07-22T16:52:08Z</dcterms:created>
  <dcterms:modified xsi:type="dcterms:W3CDTF">2012-08-02T23:53:45Z</dcterms:modified>
</cp:coreProperties>
</file>