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03"/>
    <a:srgbClr val="5D1049"/>
    <a:srgbClr val="B00020"/>
    <a:srgbClr val="442C2E"/>
    <a:srgbClr val="344955"/>
    <a:srgbClr val="F9AA33"/>
    <a:srgbClr val="E30425"/>
    <a:srgbClr val="35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7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D3A6-9E8E-4941-BB94-5A31170A0B6C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7689-0AA2-455C-83D3-1E099EDF4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27796"/>
            <a:ext cx="12192000" cy="2830204"/>
          </a:xfrm>
          <a:solidFill>
            <a:schemeClr val="tx1">
              <a:lumMod val="95000"/>
              <a:lumOff val="5000"/>
              <a:alpha val="84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Social Networking Ethical </a:t>
            </a:r>
            <a:r>
              <a:rPr lang="en-US" dirty="0" smtClean="0">
                <a:solidFill>
                  <a:srgbClr val="FFFF00"/>
                </a:solidFill>
                <a:latin typeface="Copperplate Gothic Bold" panose="020E0705020206020404" pitchFamily="34" charset="0"/>
              </a:rPr>
              <a:t>Issues</a:t>
            </a:r>
            <a:r>
              <a:rPr lang="en-US" dirty="0" smtClean="0">
                <a:latin typeface="Copperplate Gothic Bold" panose="020E0705020206020404" pitchFamily="34" charset="0"/>
              </a:rPr>
              <a:t/>
            </a:r>
            <a:br>
              <a:rPr lang="en-US" dirty="0" smtClean="0">
                <a:latin typeface="Copperplate Gothic Bold" panose="020E0705020206020404" pitchFamily="34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by: Atiq Ahammed(BSSE0817)</a:t>
            </a:r>
            <a:b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Presented to: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Rezvi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Shahariar</a:t>
            </a:r>
            <a:r>
              <a:rPr lang="en-US" sz="2200" b="1" dirty="0">
                <a:solidFill>
                  <a:schemeClr val="bg1"/>
                </a:solidFill>
                <a:latin typeface="Segoe Print" panose="02000600000000000000" pitchFamily="2" charset="0"/>
              </a:rPr>
              <a:t> &amp; BSSE8th </a:t>
            </a:r>
            <a:r>
              <a:rPr lang="en-US" sz="2200" b="1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batch</a:t>
            </a:r>
            <a:endParaRPr lang="en-US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48581"/>
          </a:xfrm>
          <a:solidFill>
            <a:srgbClr val="FFDE03"/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Copperplate Gothic Bold" panose="020E0705020206020404" pitchFamily="34" charset="0"/>
              </a:rPr>
              <a:t>Facts &amp; </a:t>
            </a:r>
            <a:r>
              <a:rPr lang="en-US" sz="4000" dirty="0" smtClean="0">
                <a:latin typeface="Copperplate Gothic Bold" panose="020E0705020206020404" pitchFamily="34" charset="0"/>
              </a:rPr>
              <a:t>Issues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75853" y="2480522"/>
            <a:ext cx="3760884" cy="3116775"/>
            <a:chOff x="675853" y="2480522"/>
            <a:chExt cx="3760884" cy="3116775"/>
          </a:xfrm>
          <a:effectLst>
            <a:outerShdw blurRad="152400" dir="5400000" sx="90000" sy="-19000" rotWithShape="0">
              <a:prstClr val="black">
                <a:alpha val="15000"/>
              </a:prstClr>
            </a:outerShdw>
          </a:effectLst>
        </p:grpSpPr>
        <p:sp>
          <p:nvSpPr>
            <p:cNvPr id="21" name="Pentagon 20"/>
            <p:cNvSpPr/>
            <p:nvPr/>
          </p:nvSpPr>
          <p:spPr>
            <a:xfrm>
              <a:off x="675853" y="3021911"/>
              <a:ext cx="3330848" cy="1017000"/>
            </a:xfrm>
            <a:prstGeom prst="homePlate">
              <a:avLst>
                <a:gd name="adj" fmla="val 0"/>
              </a:avLst>
            </a:prstGeom>
            <a:solidFill>
              <a:srgbClr val="F9A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 smtClean="0">
                  <a:latin typeface="Arial Rounded MT Bold" panose="020F0704030504030204" pitchFamily="34" charset="0"/>
                </a:rPr>
                <a:t>1 |</a:t>
              </a:r>
              <a:r>
                <a:rPr lang="en-US" b="1" dirty="0" smtClean="0">
                  <a:latin typeface="Arial Rounded MT Bold" panose="020F0704030504030204" pitchFamily="34" charset="0"/>
                </a:rPr>
                <a:t>  Disloyal</a:t>
              </a:r>
              <a:endParaRPr lang="en-US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" name="Pentagon 21"/>
            <p:cNvSpPr/>
            <p:nvPr/>
          </p:nvSpPr>
          <p:spPr>
            <a:xfrm>
              <a:off x="685704" y="4192079"/>
              <a:ext cx="3320998" cy="1017000"/>
            </a:xfrm>
            <a:prstGeom prst="homePlate">
              <a:avLst>
                <a:gd name="adj" fmla="val 0"/>
              </a:avLst>
            </a:prstGeom>
            <a:solidFill>
              <a:srgbClr val="B0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000" b="1" dirty="0" smtClean="0">
                  <a:latin typeface="Arial Rounded MT Bold" panose="020F0704030504030204" pitchFamily="34" charset="0"/>
                </a:rPr>
                <a:t>2 </a:t>
              </a:r>
              <a:r>
                <a:rPr lang="en-US" sz="4000" b="1" dirty="0">
                  <a:latin typeface="Arial Rounded MT Bold" panose="020F0704030504030204" pitchFamily="34" charset="0"/>
                </a:rPr>
                <a:t>|</a:t>
              </a:r>
              <a:r>
                <a:rPr lang="en-US" b="1" dirty="0">
                  <a:latin typeface="Arial Rounded MT Bold" panose="020F0704030504030204" pitchFamily="34" charset="0"/>
                </a:rPr>
                <a:t>  </a:t>
              </a:r>
              <a:r>
                <a:rPr lang="en-US" b="1" dirty="0" smtClean="0">
                  <a:latin typeface="Arial Rounded MT Bold" panose="020F0704030504030204" pitchFamily="34" charset="0"/>
                </a:rPr>
                <a:t>crosses limit</a:t>
              </a:r>
              <a:endParaRPr lang="en-US" dirty="0"/>
            </a:p>
          </p:txBody>
        </p:sp>
        <p:sp>
          <p:nvSpPr>
            <p:cNvPr id="25" name="Half Frame 24"/>
            <p:cNvSpPr/>
            <p:nvPr/>
          </p:nvSpPr>
          <p:spPr>
            <a:xfrm rot="8164286">
              <a:off x="1156694" y="2633698"/>
              <a:ext cx="2665804" cy="2810426"/>
            </a:xfrm>
            <a:prstGeom prst="halfFrame">
              <a:avLst>
                <a:gd name="adj1" fmla="val 14399"/>
                <a:gd name="adj2" fmla="val 155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lf Frame 25"/>
            <p:cNvSpPr/>
            <p:nvPr/>
          </p:nvSpPr>
          <p:spPr>
            <a:xfrm rot="8164286">
              <a:off x="1560834" y="2480522"/>
              <a:ext cx="2875903" cy="3116775"/>
            </a:xfrm>
            <a:prstGeom prst="halfFrame">
              <a:avLst>
                <a:gd name="adj1" fmla="val 17029"/>
                <a:gd name="adj2" fmla="val 15575"/>
              </a:avLst>
            </a:prstGeom>
            <a:solidFill>
              <a:schemeClr val="bg1">
                <a:lumMod val="50000"/>
              </a:schemeClr>
            </a:solidFill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21718" y="1548581"/>
            <a:ext cx="6540315" cy="5309419"/>
            <a:chOff x="5321718" y="1548581"/>
            <a:chExt cx="6540315" cy="530941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7586819" y="1548581"/>
              <a:ext cx="0" cy="5309419"/>
            </a:xfrm>
            <a:prstGeom prst="line">
              <a:avLst/>
            </a:prstGeom>
            <a:ln w="34925">
              <a:solidFill>
                <a:schemeClr val="bg1">
                  <a:lumMod val="50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entagon 35"/>
            <p:cNvSpPr/>
            <p:nvPr/>
          </p:nvSpPr>
          <p:spPr>
            <a:xfrm flipH="1">
              <a:off x="5321718" y="2013646"/>
              <a:ext cx="2265101" cy="822960"/>
            </a:xfrm>
            <a:prstGeom prst="homePlate">
              <a:avLst/>
            </a:prstGeom>
            <a:solidFill>
              <a:srgbClr val="5D10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Bahnschrift SemiBold" panose="020B0502040204020203" pitchFamily="34" charset="0"/>
                </a:rPr>
                <a:t>Cyber </a:t>
              </a:r>
              <a:r>
                <a:rPr lang="en-US" dirty="0">
                  <a:latin typeface="Bahnschrift SemiBold" panose="020B0502040204020203" pitchFamily="34" charset="0"/>
                </a:rPr>
                <a:t>bullying</a:t>
              </a:r>
            </a:p>
          </p:txBody>
        </p:sp>
        <p:sp>
          <p:nvSpPr>
            <p:cNvPr id="37" name="Pentagon 36"/>
            <p:cNvSpPr/>
            <p:nvPr/>
          </p:nvSpPr>
          <p:spPr>
            <a:xfrm flipH="1">
              <a:off x="5442821" y="4165356"/>
              <a:ext cx="2143998" cy="822960"/>
            </a:xfrm>
            <a:prstGeom prst="homePlate">
              <a:avLst/>
            </a:prstGeom>
            <a:solidFill>
              <a:srgbClr val="356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Bahnschrift SemiBold" panose="020B0502040204020203" pitchFamily="34" charset="0"/>
                </a:rPr>
                <a:t>Cyberstalking</a:t>
              </a:r>
            </a:p>
          </p:txBody>
        </p:sp>
        <p:sp>
          <p:nvSpPr>
            <p:cNvPr id="38" name="Pentagon 37"/>
            <p:cNvSpPr/>
            <p:nvPr/>
          </p:nvSpPr>
          <p:spPr>
            <a:xfrm>
              <a:off x="7586820" y="3089501"/>
              <a:ext cx="4138053" cy="822960"/>
            </a:xfrm>
            <a:prstGeom prst="homePlate">
              <a:avLst/>
            </a:prstGeom>
            <a:solidFill>
              <a:srgbClr val="3449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Bahnschrift SemiBold" panose="020B0502040204020203" pitchFamily="34" charset="0"/>
                </a:rPr>
                <a:t>Encounters with sexual predators</a:t>
              </a:r>
            </a:p>
          </p:txBody>
        </p:sp>
        <p:sp>
          <p:nvSpPr>
            <p:cNvPr id="39" name="Pentagon 38"/>
            <p:cNvSpPr/>
            <p:nvPr/>
          </p:nvSpPr>
          <p:spPr>
            <a:xfrm>
              <a:off x="7586819" y="5241211"/>
              <a:ext cx="4275214" cy="822960"/>
            </a:xfrm>
            <a:prstGeom prst="homePlate">
              <a:avLst/>
            </a:prstGeom>
            <a:solidFill>
              <a:srgbClr val="442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Bahnschrift SemiBold" panose="020B0502040204020203" pitchFamily="34" charset="0"/>
                </a:rPr>
                <a:t>Uploading of inappropriate material</a:t>
              </a:r>
            </a:p>
          </p:txBody>
        </p:sp>
        <p:sp>
          <p:nvSpPr>
            <p:cNvPr id="48" name="Hexagon 47"/>
            <p:cNvSpPr/>
            <p:nvPr/>
          </p:nvSpPr>
          <p:spPr>
            <a:xfrm>
              <a:off x="7205818" y="2013646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latin typeface="Arial Rounded MT Bold" panose="020F0704030504030204" pitchFamily="34" charset="0"/>
                </a:rPr>
                <a:t>1</a:t>
              </a:r>
              <a:endParaRPr lang="en-US" sz="4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9" name="Hexagon 48"/>
            <p:cNvSpPr/>
            <p:nvPr/>
          </p:nvSpPr>
          <p:spPr>
            <a:xfrm>
              <a:off x="7205817" y="3094337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2</a:t>
              </a:r>
              <a:endParaRPr lang="en-US" sz="4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>
              <a:off x="7221450" y="4161446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3</a:t>
              </a:r>
              <a:endParaRPr lang="en-US" sz="4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>
              <a:off x="7221451" y="5247705"/>
              <a:ext cx="730733" cy="822960"/>
            </a:xfrm>
            <a:prstGeom prst="hexagon">
              <a:avLst/>
            </a:prstGeom>
            <a:solidFill>
              <a:srgbClr val="E30425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latin typeface="Arial Rounded MT Bold" panose="020F0704030504030204" pitchFamily="34" charset="0"/>
                </a:rPr>
                <a:t>4</a:t>
              </a:r>
              <a:endParaRPr lang="en-US" sz="4800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0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/>
        </p:nvSpPr>
        <p:spPr>
          <a:xfrm flipH="1">
            <a:off x="4754880" y="4644207"/>
            <a:ext cx="7437120" cy="731520"/>
          </a:xfrm>
          <a:prstGeom prst="homePlate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More common in Female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4" name="Pentagon 13"/>
          <p:cNvSpPr/>
          <p:nvPr/>
        </p:nvSpPr>
        <p:spPr>
          <a:xfrm flipH="1">
            <a:off x="4933268" y="3846363"/>
            <a:ext cx="7239102" cy="731520"/>
          </a:xfrm>
          <a:prstGeom prst="homePlate">
            <a:avLst>
              <a:gd name="adj" fmla="val 0"/>
            </a:avLst>
          </a:prstGeom>
          <a:solidFill>
            <a:srgbClr val="F9A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Among 15 – 16 years olds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5" name="Pentagon 14"/>
          <p:cNvSpPr/>
          <p:nvPr/>
        </p:nvSpPr>
        <p:spPr>
          <a:xfrm flipH="1">
            <a:off x="5074916" y="3055596"/>
            <a:ext cx="7097454" cy="731520"/>
          </a:xfrm>
          <a:prstGeom prst="homePlate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Via Internet or phone call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6" name="Pentagon 15"/>
          <p:cNvSpPr/>
          <p:nvPr/>
        </p:nvSpPr>
        <p:spPr>
          <a:xfrm flipH="1">
            <a:off x="4571997" y="2264829"/>
            <a:ext cx="7600373" cy="731520"/>
          </a:xfrm>
          <a:prstGeom prst="homePlat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Threatening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7" name="Pentagon 16"/>
          <p:cNvSpPr/>
          <p:nvPr/>
        </p:nvSpPr>
        <p:spPr>
          <a:xfrm flipH="1">
            <a:off x="4571997" y="1474062"/>
            <a:ext cx="7600374" cy="731520"/>
          </a:xfrm>
          <a:prstGeom prst="homePlate">
            <a:avLst/>
          </a:prstGeom>
          <a:solidFill>
            <a:srgbClr val="356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Humiliation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8" name="Pentagon 17"/>
          <p:cNvSpPr/>
          <p:nvPr/>
        </p:nvSpPr>
        <p:spPr>
          <a:xfrm flipH="1">
            <a:off x="4571997" y="678621"/>
            <a:ext cx="7600374" cy="731520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Harassment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0" name="Pentagon 19"/>
          <p:cNvSpPr/>
          <p:nvPr/>
        </p:nvSpPr>
        <p:spPr>
          <a:xfrm flipH="1">
            <a:off x="4735250" y="5447858"/>
            <a:ext cx="7437120" cy="731520"/>
          </a:xfrm>
          <a:prstGeom prst="homePlat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latin typeface="Bahnschrift" panose="020B0502040204020203" pitchFamily="34" charset="0"/>
              </a:rPr>
              <a:t>Last stage cause Suicide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3" name="Diamond 22"/>
          <p:cNvSpPr/>
          <p:nvPr/>
        </p:nvSpPr>
        <p:spPr>
          <a:xfrm rot="20767747">
            <a:off x="1378861" y="206481"/>
            <a:ext cx="7872438" cy="6874689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520440" cy="6858000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193852">
            <a:off x="-610653" y="792481"/>
            <a:ext cx="3932237" cy="1600200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Cyber bullying</a:t>
            </a:r>
            <a:br>
              <a:rPr lang="en-US" dirty="0" smtClean="0">
                <a:latin typeface="Copperplate Gothic Bold" panose="020E0705020206020404" pitchFamily="34" charset="0"/>
              </a:rPr>
            </a:b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6" name="Trapezoid 5"/>
          <p:cNvSpPr/>
          <p:nvPr/>
        </p:nvSpPr>
        <p:spPr>
          <a:xfrm rot="1534288">
            <a:off x="1233743" y="75511"/>
            <a:ext cx="3825863" cy="6263563"/>
          </a:xfrm>
          <a:prstGeom prst="trapezoid">
            <a:avLst>
              <a:gd name="adj" fmla="val 193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7953" y="1410141"/>
            <a:ext cx="3679894" cy="4384933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  <a:p>
            <a:endParaRPr lang="en-US" sz="1000" dirty="0" smtClean="0">
              <a:latin typeface="Segoe Print" panose="02000600000000000000" pitchFamily="2" charset="0"/>
            </a:endParaRPr>
          </a:p>
          <a:p>
            <a:endParaRPr lang="en-US" sz="1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55720" y="4648200"/>
            <a:ext cx="4617720" cy="22098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178659" y="3859159"/>
            <a:ext cx="2595716" cy="2595716"/>
          </a:xfrm>
          <a:prstGeom prst="ellipse">
            <a:avLst/>
          </a:prstGeom>
          <a:solidFill>
            <a:srgbClr val="5D1049"/>
          </a:solidFill>
          <a:ln>
            <a:noFill/>
          </a:ln>
          <a:effectLst>
            <a:glow rad="228600">
              <a:srgbClr val="5D104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04020" y="4039827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Posting mean, personal, or false information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986378" y="3075035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0"/>
          </p:cNvCxnSpPr>
          <p:nvPr/>
        </p:nvCxnSpPr>
        <p:spPr>
          <a:xfrm flipH="1" flipV="1">
            <a:off x="10471355" y="0"/>
            <a:ext cx="5161" cy="30750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37873" y="2164324"/>
            <a:ext cx="2595716" cy="2595716"/>
          </a:xfrm>
          <a:prstGeom prst="ellipse">
            <a:avLst/>
          </a:prstGeom>
          <a:solidFill>
            <a:srgbClr val="B00020"/>
          </a:solidFill>
          <a:ln>
            <a:noFill/>
          </a:ln>
          <a:effectLst>
            <a:glow rad="228600">
              <a:srgbClr val="B0002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63234" y="234499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Stealing the victim’s password and modifying his or her profile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45592" y="138020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5" idx="0"/>
          </p:cNvCxnSpPr>
          <p:nvPr/>
        </p:nvCxnSpPr>
        <p:spPr>
          <a:xfrm flipV="1">
            <a:off x="7635730" y="-112210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115962" y="2215944"/>
            <a:ext cx="2595716" cy="2595716"/>
          </a:xfrm>
          <a:prstGeom prst="ellipse">
            <a:avLst/>
          </a:prstGeom>
          <a:solidFill>
            <a:srgbClr val="442C2E"/>
          </a:solidFill>
          <a:ln>
            <a:noFill/>
          </a:ln>
          <a:effectLst>
            <a:glow rad="228600">
              <a:srgbClr val="442C2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41323" y="2396612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</a:t>
            </a:r>
            <a:r>
              <a:rPr lang="en-US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inappropriate 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messages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23681" y="1431820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42" idx="0"/>
          </p:cNvCxnSpPr>
          <p:nvPr/>
        </p:nvCxnSpPr>
        <p:spPr>
          <a:xfrm flipV="1">
            <a:off x="4413819" y="-1070489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20733" y="3513803"/>
            <a:ext cx="2595716" cy="2595716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glow rad="228600">
              <a:srgbClr val="00206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6094" y="3694471"/>
            <a:ext cx="2344993" cy="223437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Sending threatening messages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28452" y="2729679"/>
            <a:ext cx="980276" cy="874458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9" idx="0"/>
          </p:cNvCxnSpPr>
          <p:nvPr/>
        </p:nvCxnSpPr>
        <p:spPr>
          <a:xfrm flipV="1">
            <a:off x="1518590" y="227370"/>
            <a:ext cx="0" cy="25023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0" y="0"/>
            <a:ext cx="12192000" cy="1032387"/>
          </a:xfrm>
          <a:prstGeom prst="rect">
            <a:avLst/>
          </a:prstGeom>
          <a:solidFill>
            <a:srgbClr val="FFD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Form of Cyber bullying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Cyberbullying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Forms </a:t>
            </a:r>
            <a:r>
              <a:rPr lang="en-US" dirty="0">
                <a:latin typeface="Arial Rounded MT Bold" panose="020F0704030504030204" pitchFamily="34" charset="0"/>
              </a:rPr>
              <a:t>of </a:t>
            </a:r>
            <a:r>
              <a:rPr lang="en-US" dirty="0" smtClean="0">
                <a:latin typeface="Arial Rounded MT Bold" panose="020F0704030504030204" pitchFamily="34" charset="0"/>
              </a:rPr>
              <a:t>cyberbullying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Arial Rounded MT Bold" panose="020F0704030504030204" pitchFamily="34" charset="0"/>
              </a:rPr>
              <a:t>Sending threatening messages</a:t>
            </a:r>
            <a:endParaRPr lang="en-US" sz="1900" dirty="0">
              <a:latin typeface="Arial Rounded MT Bold" panose="020F0704030504030204" pitchFamily="34" charset="0"/>
            </a:endParaRPr>
          </a:p>
          <a:p>
            <a:r>
              <a:rPr lang="en-US" sz="1900" dirty="0" smtClean="0">
                <a:latin typeface="Arial Rounded MT Bold" panose="020F0704030504030204" pitchFamily="34" charset="0"/>
              </a:rPr>
              <a:t>Sending </a:t>
            </a:r>
            <a:r>
              <a:rPr lang="en-US" sz="1900" dirty="0">
                <a:latin typeface="Arial Rounded MT Bold" panose="020F0704030504030204" pitchFamily="34" charset="0"/>
              </a:rPr>
              <a:t>inappropriate </a:t>
            </a:r>
            <a:r>
              <a:rPr lang="en-US" sz="1900" dirty="0" smtClean="0">
                <a:latin typeface="Arial Rounded MT Bold" panose="020F0704030504030204" pitchFamily="34" charset="0"/>
              </a:rPr>
              <a:t>messages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Stealing the victim’s password and modifying his or her </a:t>
            </a:r>
            <a:r>
              <a:rPr lang="en-US" sz="1900" dirty="0" smtClean="0">
                <a:latin typeface="Arial Rounded MT Bold" panose="020F0704030504030204" pitchFamily="34" charset="0"/>
              </a:rPr>
              <a:t>profile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Posting mean, personal, or false </a:t>
            </a:r>
            <a:r>
              <a:rPr lang="en-US" sz="1900" dirty="0" smtClean="0">
                <a:latin typeface="Arial Rounded MT Bold" panose="020F0704030504030204" pitchFamily="34" charset="0"/>
              </a:rPr>
              <a:t>information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P</a:t>
            </a:r>
            <a:r>
              <a:rPr lang="en-US" sz="1900" dirty="0" smtClean="0">
                <a:latin typeface="Arial Rounded MT Bold" panose="020F0704030504030204" pitchFamily="34" charset="0"/>
              </a:rPr>
              <a:t>osting </a:t>
            </a:r>
            <a:r>
              <a:rPr lang="en-US" sz="1900" dirty="0">
                <a:latin typeface="Arial Rounded MT Bold" panose="020F0704030504030204" pitchFamily="34" charset="0"/>
              </a:rPr>
              <a:t>inappropriate photos of the victim </a:t>
            </a:r>
            <a:r>
              <a:rPr lang="en-US" sz="1900" dirty="0" smtClean="0">
                <a:latin typeface="Arial Rounded MT Bold" panose="020F0704030504030204" pitchFamily="34" charset="0"/>
              </a:rPr>
              <a:t>or sending </a:t>
            </a:r>
            <a:r>
              <a:rPr lang="en-US" sz="1900" dirty="0">
                <a:latin typeface="Arial Rounded MT Bold" panose="020F0704030504030204" pitchFamily="34" charset="0"/>
              </a:rPr>
              <a:t>them to others via cell phone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Prevention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900" dirty="0" smtClean="0">
                <a:latin typeface="Arial Rounded MT Bold" panose="020F0704030504030204" pitchFamily="34" charset="0"/>
              </a:rPr>
              <a:t>Increasing consciousness</a:t>
            </a:r>
          </a:p>
          <a:p>
            <a:r>
              <a:rPr lang="en-US" sz="1900" dirty="0" smtClean="0">
                <a:latin typeface="Arial Rounded MT Bold" panose="020F0704030504030204" pitchFamily="34" charset="0"/>
              </a:rPr>
              <a:t>Increasing morality </a:t>
            </a:r>
          </a:p>
          <a:p>
            <a:r>
              <a:rPr lang="en-US" sz="1900" dirty="0" smtClean="0">
                <a:latin typeface="Arial Rounded MT Bold" panose="020F0704030504030204" pitchFamily="34" charset="0"/>
              </a:rPr>
              <a:t>Awareness</a:t>
            </a:r>
          </a:p>
          <a:p>
            <a:r>
              <a:rPr lang="en-US" sz="1900" dirty="0" smtClean="0">
                <a:latin typeface="Arial Rounded MT Bold" panose="020F0704030504030204" pitchFamily="34" charset="0"/>
              </a:rPr>
              <a:t>Not sharing personal information</a:t>
            </a:r>
          </a:p>
          <a:p>
            <a:endParaRPr lang="en-US" sz="1900" dirty="0" smtClean="0">
              <a:latin typeface="Arial Rounded MT Bold" panose="020F0704030504030204" pitchFamily="34" charset="0"/>
            </a:endParaRPr>
          </a:p>
          <a:p>
            <a:endParaRPr lang="en-US" sz="1900" dirty="0">
              <a:latin typeface="Arial Rounded MT Bold" panose="020F0704030504030204" pitchFamily="34" charset="0"/>
            </a:endParaRPr>
          </a:p>
          <a:p>
            <a:endParaRPr lang="en-US" sz="1900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9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050" dirty="0" smtClean="0">
                <a:latin typeface="Segoe Print" panose="02000600000000000000" pitchFamily="2" charset="0"/>
              </a:rPr>
              <a:t>Background: http://usustatesman.com/cyberbullying-it-has-to-stop/</a:t>
            </a:r>
            <a:endParaRPr lang="en-US" sz="105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139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Rounded MT Bold</vt:lpstr>
      <vt:lpstr>Bahnschrift</vt:lpstr>
      <vt:lpstr>Bahnschrift SemiBold</vt:lpstr>
      <vt:lpstr>Calibri</vt:lpstr>
      <vt:lpstr>Calibri Light</vt:lpstr>
      <vt:lpstr>Copperplate Gothic Bold</vt:lpstr>
      <vt:lpstr>Segoe Print</vt:lpstr>
      <vt:lpstr>Office Theme</vt:lpstr>
      <vt:lpstr>Social Networking Ethical Issues Presented by: Atiq Ahammed(BSSE0817) Presented to: Rezvi Shahariar &amp; BSSE8th batch</vt:lpstr>
      <vt:lpstr>Facts &amp; Issues </vt:lpstr>
      <vt:lpstr>Cyber bullying </vt:lpstr>
      <vt:lpstr>PowerPoint Presentation</vt:lpstr>
      <vt:lpstr>Cyberbullying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Ethical Issues</dc:title>
  <dc:creator>Atiq Ahammed</dc:creator>
  <cp:lastModifiedBy>Atiq Ahammed</cp:lastModifiedBy>
  <cp:revision>46</cp:revision>
  <dcterms:created xsi:type="dcterms:W3CDTF">2018-07-19T14:06:27Z</dcterms:created>
  <dcterms:modified xsi:type="dcterms:W3CDTF">2018-09-01T06:31:22Z</dcterms:modified>
</cp:coreProperties>
</file>