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7" r:id="rId13"/>
    <p:sldId id="270" r:id="rId14"/>
    <p:sldId id="268" r:id="rId15"/>
    <p:sldId id="271" r:id="rId16"/>
    <p:sldId id="274" r:id="rId17"/>
    <p:sldId id="279" r:id="rId18"/>
    <p:sldId id="280" r:id="rId19"/>
    <p:sldId id="281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FFFFF"/>
    <a:srgbClr val="F2F2F2"/>
    <a:srgbClr val="F1F1F1"/>
    <a:srgbClr val="F3F3F3"/>
    <a:srgbClr val="EEEEEE"/>
    <a:srgbClr val="EAEAEA"/>
    <a:srgbClr val="E3E3E3"/>
    <a:srgbClr val="E0E0E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8F5E-584A-422B-B81D-3104E50DE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0562E-B75C-4D13-82A6-073A82BE2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69D2-0460-4C95-8C96-A8BB1FC8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5744-91DA-440A-8DA6-A76A61914E0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EFFD-9645-454D-8C84-BD645827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B71FC-B9F5-4077-9307-729E4DD3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01C6-1735-4E83-8116-A57AA400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F89F-9A10-4EBF-982C-F592C65D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CBF90-51F3-40FF-AFD7-ABC82359C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DC5E-189E-4FD8-B974-29D6D978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5744-91DA-440A-8DA6-A76A61914E0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4DB4-A199-4A35-BA58-8E3AB77B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08FD-C166-406B-9559-E01707B1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01C6-1735-4E83-8116-A57AA400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8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E8E33-0A9C-4656-B8EC-4D9959652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FABBD-70C6-45B8-8826-A462EEE5A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27BF-4BC2-4055-BC5A-F9DFC3BE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5744-91DA-440A-8DA6-A76A61914E0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0BDC-BA58-4C0C-A179-FD1BAC3C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4500-B507-4D54-BAB4-453EC25F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01C6-1735-4E83-8116-A57AA400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1EDA-89C9-41D4-8D3B-0CB8D29A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9979-1D35-40C3-872B-5A1CE5E5A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4C30-4F73-4EF2-B487-4D896EE3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5744-91DA-440A-8DA6-A76A61914E0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C5CF-8C4F-4611-B2F6-AE65E0B2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E5D7-F4B7-4F15-923F-02F7823D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01C6-1735-4E83-8116-A57AA400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034D-A5EF-4063-A353-F474C310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49346-35F3-4DAD-A132-5146FA43E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02239-B53A-4767-8D19-510AFBDF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5744-91DA-440A-8DA6-A76A61914E0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DD04-6574-4322-B8E0-36737F82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C399-5DDC-4799-A078-740B53AA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01C6-1735-4E83-8116-A57AA400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8C88-B144-424B-83E2-FEE5F3B9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BC4E-C1D4-41EE-BAE6-D5B37A418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3448D-9BB0-471F-BDBD-D5BDD73F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43281-64D0-43B8-A50C-9753F6A7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5744-91DA-440A-8DA6-A76A61914E0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A47D3-F1F2-4E42-ACA8-216CF902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65EDB-EE23-4BBF-A81B-D5BB506C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01C6-1735-4E83-8116-A57AA400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3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471B-C5FD-43D3-8E86-6E8096B2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688-C375-4A6A-B41B-BD4C0BD0B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171C9-DE0D-47B4-89B4-D20E9D85D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A36B6-0C07-4C67-97C5-B25E28571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D3D0F-87D0-4A36-871B-333FF5A6E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1BA33-34B5-4521-8536-A34890FF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5744-91DA-440A-8DA6-A76A61914E0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76ED9-9E10-4619-B729-E2A962FE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CF90F-ADD3-4F3D-9F25-F45A5921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01C6-1735-4E83-8116-A57AA400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7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3694-1BC2-4CF0-BD1D-9E133A77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186B6-940B-4762-B851-BB886842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5744-91DA-440A-8DA6-A76A61914E0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88D27-8015-4727-86B7-28B6B58A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88B8E-C541-43AC-BB75-F9866724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01C6-1735-4E83-8116-A57AA400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DE566-52E0-47A5-8342-8B00D9DE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5744-91DA-440A-8DA6-A76A61914E0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CD27B-306D-433B-A1E7-6320A5A8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73BEF-485D-4B04-92FA-8A74BDDD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01C6-1735-4E83-8116-A57AA400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C516-0074-422E-AF8F-B0CA56C2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9B05-7BA3-4C21-9FD0-F1BF454D7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1B279-23BF-43C5-A3BE-5D074FB5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C9464-34E6-4D04-A0C5-F125201F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5744-91DA-440A-8DA6-A76A61914E0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20500-42D2-40D4-8D55-7933F75B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F395A-E002-4BE0-A8D1-FB61C54A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01C6-1735-4E83-8116-A57AA400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5EF8-B31B-41BB-9B54-50DACC93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54F56-E56D-4095-9302-9F0CDD25A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E9F5F-ABEF-481F-AC85-5BF065DC0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D4372-941C-4345-A058-B8D3ECAC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5744-91DA-440A-8DA6-A76A61914E0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E99BB-16AC-4867-976E-46DFB4F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CE8A4-44B8-41C3-86F2-1BF2EBEB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01C6-1735-4E83-8116-A57AA400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2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2CBC-08DD-4583-97FF-6BC329C8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8C3C-94C4-46E6-A13D-01FBC28D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88BA-4ADC-4571-ACF7-EE4D58D9D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5744-91DA-440A-8DA6-A76A61914E0C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EE10-DC51-4CF6-B6C8-777ABE08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4870-577D-4980-B0BB-92D0E2655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01C6-1735-4E83-8116-A57AA400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4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361B161-E279-4319-B827-89635732DA52}"/>
              </a:ext>
            </a:extLst>
          </p:cNvPr>
          <p:cNvGrpSpPr/>
          <p:nvPr/>
        </p:nvGrpSpPr>
        <p:grpSpPr>
          <a:xfrm>
            <a:off x="0" y="2855494"/>
            <a:ext cx="12192000" cy="4002505"/>
            <a:chOff x="0" y="2103090"/>
            <a:chExt cx="12192000" cy="475491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F467A39F-CA22-416E-BE52-43C7ADA07F14}"/>
                </a:ext>
              </a:extLst>
            </p:cNvPr>
            <p:cNvSpPr/>
            <p:nvPr/>
          </p:nvSpPr>
          <p:spPr>
            <a:xfrm>
              <a:off x="2069023" y="6555106"/>
              <a:ext cx="755701" cy="302894"/>
            </a:xfrm>
            <a:prstGeom prst="parallelogram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B36DA1F0-BD5E-4D92-BE61-CFF90FFEAB31}"/>
                </a:ext>
              </a:extLst>
            </p:cNvPr>
            <p:cNvSpPr/>
            <p:nvPr/>
          </p:nvSpPr>
          <p:spPr>
            <a:xfrm flipH="1">
              <a:off x="2022459" y="2103090"/>
              <a:ext cx="798487" cy="266700"/>
            </a:xfrm>
            <a:prstGeom prst="parallelogram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509D4A-B1E2-49DD-A8A7-DCECBC40C44B}"/>
                </a:ext>
              </a:extLst>
            </p:cNvPr>
            <p:cNvSpPr/>
            <p:nvPr/>
          </p:nvSpPr>
          <p:spPr>
            <a:xfrm>
              <a:off x="0" y="2215662"/>
              <a:ext cx="12192000" cy="45297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B45534-14EA-4735-83E7-B9962ADD8F27}"/>
                </a:ext>
              </a:extLst>
            </p:cNvPr>
            <p:cNvSpPr/>
            <p:nvPr/>
          </p:nvSpPr>
          <p:spPr>
            <a:xfrm>
              <a:off x="1491176" y="4480559"/>
              <a:ext cx="10700824" cy="22648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41AA39-465A-43A6-96E6-CFECCC5892EC}"/>
                </a:ext>
              </a:extLst>
            </p:cNvPr>
            <p:cNvGrpSpPr/>
            <p:nvPr/>
          </p:nvGrpSpPr>
          <p:grpSpPr>
            <a:xfrm>
              <a:off x="0" y="2103119"/>
              <a:ext cx="2743200" cy="4754880"/>
              <a:chOff x="1322362" y="1051559"/>
              <a:chExt cx="2743200" cy="4754880"/>
            </a:xfrm>
            <a:effectLst>
              <a:outerShdw blurRad="50800" dist="63500" dir="5400000" algn="ctr" rotWithShape="0">
                <a:srgbClr val="000000">
                  <a:alpha val="43137"/>
                </a:srgbClr>
              </a:outerShdw>
            </a:effectLst>
          </p:grpSpPr>
          <p:sp>
            <p:nvSpPr>
              <p:cNvPr id="3" name="Parallelogram 2">
                <a:extLst>
                  <a:ext uri="{FF2B5EF4-FFF2-40B4-BE49-F238E27FC236}">
                    <a16:creationId xmlns:a16="http://schemas.microsoft.com/office/drawing/2014/main" id="{8DB011E5-A284-479E-85AA-226BBE2B9A1D}"/>
                  </a:ext>
                </a:extLst>
              </p:cNvPr>
              <p:cNvSpPr/>
              <p:nvPr/>
            </p:nvSpPr>
            <p:spPr>
              <a:xfrm>
                <a:off x="1322362" y="1051559"/>
                <a:ext cx="2743200" cy="2377440"/>
              </a:xfrm>
              <a:prstGeom prst="parallelogram">
                <a:avLst>
                  <a:gd name="adj" fmla="val 5316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2BC80B79-7662-4DD3-95A7-B99D8EE102A8}"/>
                  </a:ext>
                </a:extLst>
              </p:cNvPr>
              <p:cNvSpPr/>
              <p:nvPr/>
            </p:nvSpPr>
            <p:spPr>
              <a:xfrm rot="10800000" flipH="1">
                <a:off x="1322362" y="3428999"/>
                <a:ext cx="2743200" cy="2377440"/>
              </a:xfrm>
              <a:prstGeom prst="parallelogram">
                <a:avLst>
                  <a:gd name="adj" fmla="val 5315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5A1FDCF-895A-4624-9526-4EBF82FF04DC}"/>
                </a:ext>
              </a:extLst>
            </p:cNvPr>
            <p:cNvSpPr/>
            <p:nvPr/>
          </p:nvSpPr>
          <p:spPr>
            <a:xfrm rot="5400000">
              <a:off x="-1519310" y="3734972"/>
              <a:ext cx="4529796" cy="1491175"/>
            </a:xfrm>
            <a:prstGeom prst="triangle">
              <a:avLst>
                <a:gd name="adj" fmla="val 50485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5C40AA-FB54-4DFF-81B8-2CF127E0FFD2}"/>
                </a:ext>
              </a:extLst>
            </p:cNvPr>
            <p:cNvSpPr/>
            <p:nvPr/>
          </p:nvSpPr>
          <p:spPr>
            <a:xfrm>
              <a:off x="5743074" y="2433586"/>
              <a:ext cx="6448926" cy="1716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800" b="1" dirty="0">
                  <a:latin typeface="Arial Rounded MT Bold" panose="020F0704030504030204" pitchFamily="34" charset="0"/>
                </a:rPr>
                <a:t>Security issues in the Organization: An Ethical Perspective in Bangladesh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A3959F-7226-460E-BC92-19E601326CC8}"/>
                </a:ext>
              </a:extLst>
            </p:cNvPr>
            <p:cNvSpPr/>
            <p:nvPr/>
          </p:nvSpPr>
          <p:spPr>
            <a:xfrm>
              <a:off x="6432144" y="4739087"/>
              <a:ext cx="5759856" cy="16266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latin typeface="Arial Rounded MT Bold" panose="020F0704030504030204" pitchFamily="34" charset="0"/>
                </a:rPr>
                <a:t>Presented by</a:t>
              </a:r>
              <a:r>
                <a:rPr lang="en-US" dirty="0">
                  <a:latin typeface="Arial Rounded MT Bold" panose="020F0704030504030204" pitchFamily="34" charset="0"/>
                </a:rPr>
                <a:t>:</a:t>
              </a:r>
            </a:p>
            <a:p>
              <a:pPr algn="r"/>
              <a:r>
                <a:rPr lang="en-US" dirty="0">
                  <a:latin typeface="Arial Rounded MT Bold" panose="020F0704030504030204" pitchFamily="34" charset="0"/>
                </a:rPr>
                <a:t>Atiq Ahammed BSSE0817</a:t>
              </a:r>
            </a:p>
            <a:p>
              <a:pPr algn="r"/>
              <a:r>
                <a:rPr lang="en-US" dirty="0">
                  <a:latin typeface="Arial Rounded MT Bold" panose="020F0704030504030204" pitchFamily="34" charset="0"/>
                </a:rPr>
                <a:t>Md. Hasan Tarek BSSE0818</a:t>
              </a:r>
            </a:p>
            <a:p>
              <a:pPr algn="r"/>
              <a:r>
                <a:rPr lang="en-US" dirty="0">
                  <a:latin typeface="Arial Rounded MT Bold" panose="020F0704030504030204" pitchFamily="34" charset="0"/>
                </a:rPr>
                <a:t>S.M. </a:t>
              </a:r>
              <a:r>
                <a:rPr lang="en-US" dirty="0" err="1">
                  <a:latin typeface="Arial Rounded MT Bold" panose="020F0704030504030204" pitchFamily="34" charset="0"/>
                </a:rPr>
                <a:t>Khayrul</a:t>
              </a:r>
              <a:r>
                <a:rPr lang="en-US" dirty="0">
                  <a:latin typeface="Arial Rounded MT Bold" panose="020F0704030504030204" pitchFamily="34" charset="0"/>
                </a:rPr>
                <a:t> Islam BSSE0822</a:t>
              </a:r>
            </a:p>
            <a:p>
              <a:pPr algn="r"/>
              <a:endParaRPr lang="en-US" dirty="0">
                <a:latin typeface="Arial Rounded MT Bold" panose="020F0704030504030204" pitchFamily="34" charset="0"/>
              </a:endParaRPr>
            </a:p>
            <a:p>
              <a:pPr algn="r"/>
              <a:r>
                <a:rPr lang="en-US" b="1" dirty="0">
                  <a:latin typeface="Arial Rounded MT Bold" panose="020F0704030504030204" pitchFamily="34" charset="0"/>
                </a:rPr>
                <a:t>Presented To:</a:t>
              </a:r>
            </a:p>
            <a:p>
              <a:pPr algn="r"/>
              <a:r>
                <a:rPr lang="en-US" dirty="0" err="1">
                  <a:latin typeface="Arial Rounded MT Bold" panose="020F0704030504030204" pitchFamily="34" charset="0"/>
                </a:rPr>
                <a:t>Rezvi</a:t>
              </a:r>
              <a:r>
                <a:rPr lang="en-US" dirty="0">
                  <a:latin typeface="Arial Rounded MT Bold" panose="020F0704030504030204" pitchFamily="34" charset="0"/>
                </a:rPr>
                <a:t> </a:t>
              </a:r>
              <a:r>
                <a:rPr lang="en-US" dirty="0" err="1">
                  <a:latin typeface="Arial Rounded MT Bold" panose="020F0704030504030204" pitchFamily="34" charset="0"/>
                </a:rPr>
                <a:t>Shahariar</a:t>
              </a:r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06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1707DD-C424-4FC0-9046-FFA727311635}"/>
              </a:ext>
            </a:extLst>
          </p:cNvPr>
          <p:cNvSpPr/>
          <p:nvPr/>
        </p:nvSpPr>
        <p:spPr>
          <a:xfrm>
            <a:off x="4106778" y="0"/>
            <a:ext cx="6962275" cy="506128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3565CA-C177-4DB9-A57A-153BB45943E9}"/>
              </a:ext>
            </a:extLst>
          </p:cNvPr>
          <p:cNvSpPr/>
          <p:nvPr/>
        </p:nvSpPr>
        <p:spPr>
          <a:xfrm>
            <a:off x="0" y="0"/>
            <a:ext cx="2951747" cy="6858000"/>
          </a:xfrm>
          <a:prstGeom prst="rect">
            <a:avLst/>
          </a:prstGeom>
          <a:solidFill>
            <a:srgbClr val="4C4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Arial Rounded MT Bold" panose="020F0704030504030204" pitchFamily="34" charset="0"/>
              </a:rPr>
              <a:t>Data Collection 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09113-12AB-4914-9624-2E5642C8E122}"/>
              </a:ext>
            </a:extLst>
          </p:cNvPr>
          <p:cNvSpPr/>
          <p:nvPr/>
        </p:nvSpPr>
        <p:spPr>
          <a:xfrm>
            <a:off x="4314070" y="3291963"/>
            <a:ext cx="6547690" cy="154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749D9-ADFD-4A31-8F01-ED2A470A5647}"/>
              </a:ext>
            </a:extLst>
          </p:cNvPr>
          <p:cNvSpPr/>
          <p:nvPr/>
        </p:nvSpPr>
        <p:spPr>
          <a:xfrm>
            <a:off x="4787939" y="3216936"/>
            <a:ext cx="3008524" cy="364106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C4FA7-A0BB-40B8-9C9C-C9C7581ABA4E}"/>
              </a:ext>
            </a:extLst>
          </p:cNvPr>
          <p:cNvSpPr/>
          <p:nvPr/>
        </p:nvSpPr>
        <p:spPr>
          <a:xfrm>
            <a:off x="7900110" y="2952242"/>
            <a:ext cx="3376236" cy="390575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E19C4C-3177-4055-B3FC-A7D4C4E63045}"/>
              </a:ext>
            </a:extLst>
          </p:cNvPr>
          <p:cNvSpPr/>
          <p:nvPr/>
        </p:nvSpPr>
        <p:spPr>
          <a:xfrm>
            <a:off x="5044613" y="5136312"/>
            <a:ext cx="2495175" cy="1540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Primary Resources: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employees working at different organization or company in Bangladesh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37AB2-B9F6-4F8A-9F9A-457114A394B9}"/>
              </a:ext>
            </a:extLst>
          </p:cNvPr>
          <p:cNvSpPr/>
          <p:nvPr/>
        </p:nvSpPr>
        <p:spPr>
          <a:xfrm>
            <a:off x="8245643" y="4923074"/>
            <a:ext cx="2495175" cy="1540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Secondary Resources: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books, papers, essays, journals,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studies and reports</a:t>
            </a:r>
          </a:p>
        </p:txBody>
      </p:sp>
    </p:spTree>
    <p:extLst>
      <p:ext uri="{BB962C8B-B14F-4D97-AF65-F5344CB8AC3E}">
        <p14:creationId xmlns:p14="http://schemas.microsoft.com/office/powerpoint/2010/main" val="17925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F467A39F-CA22-416E-BE52-43C7ADA07F14}"/>
              </a:ext>
            </a:extLst>
          </p:cNvPr>
          <p:cNvSpPr/>
          <p:nvPr/>
        </p:nvSpPr>
        <p:spPr>
          <a:xfrm>
            <a:off x="2069023" y="5503545"/>
            <a:ext cx="755701" cy="302894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36DA1F0-BD5E-4D92-BE61-CFF90FFEAB31}"/>
              </a:ext>
            </a:extLst>
          </p:cNvPr>
          <p:cNvSpPr/>
          <p:nvPr/>
        </p:nvSpPr>
        <p:spPr>
          <a:xfrm flipH="1">
            <a:off x="2022459" y="1051529"/>
            <a:ext cx="798487" cy="266700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509D4A-B1E2-49DD-A8A7-DCECBC40C44B}"/>
              </a:ext>
            </a:extLst>
          </p:cNvPr>
          <p:cNvSpPr/>
          <p:nvPr/>
        </p:nvSpPr>
        <p:spPr>
          <a:xfrm>
            <a:off x="0" y="1164101"/>
            <a:ext cx="12192000" cy="452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45534-14EA-4735-83E7-B9962ADD8F27}"/>
              </a:ext>
            </a:extLst>
          </p:cNvPr>
          <p:cNvSpPr/>
          <p:nvPr/>
        </p:nvSpPr>
        <p:spPr>
          <a:xfrm>
            <a:off x="1491176" y="3428998"/>
            <a:ext cx="10700824" cy="22648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41AA39-465A-43A6-96E6-CFECCC5892EC}"/>
              </a:ext>
            </a:extLst>
          </p:cNvPr>
          <p:cNvGrpSpPr/>
          <p:nvPr/>
        </p:nvGrpSpPr>
        <p:grpSpPr>
          <a:xfrm>
            <a:off x="0" y="1051558"/>
            <a:ext cx="2743200" cy="4754880"/>
            <a:chOff x="1322362" y="1051559"/>
            <a:chExt cx="2743200" cy="4754880"/>
          </a:xfr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8DB011E5-A284-479E-85AA-226BBE2B9A1D}"/>
                </a:ext>
              </a:extLst>
            </p:cNvPr>
            <p:cNvSpPr/>
            <p:nvPr/>
          </p:nvSpPr>
          <p:spPr>
            <a:xfrm>
              <a:off x="1322362" y="1051559"/>
              <a:ext cx="2743200" cy="2377440"/>
            </a:xfrm>
            <a:prstGeom prst="parallelogram">
              <a:avLst>
                <a:gd name="adj" fmla="val 5316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2BC80B79-7662-4DD3-95A7-B99D8EE102A8}"/>
                </a:ext>
              </a:extLst>
            </p:cNvPr>
            <p:cNvSpPr/>
            <p:nvPr/>
          </p:nvSpPr>
          <p:spPr>
            <a:xfrm rot="10800000" flipH="1">
              <a:off x="1322362" y="3428999"/>
              <a:ext cx="2743200" cy="2377440"/>
            </a:xfrm>
            <a:prstGeom prst="parallelogram">
              <a:avLst>
                <a:gd name="adj" fmla="val 531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A1FDCF-895A-4624-9526-4EBF82FF04DC}"/>
              </a:ext>
            </a:extLst>
          </p:cNvPr>
          <p:cNvSpPr/>
          <p:nvPr/>
        </p:nvSpPr>
        <p:spPr>
          <a:xfrm rot="5400000">
            <a:off x="-1519310" y="2683411"/>
            <a:ext cx="4529796" cy="1491175"/>
          </a:xfrm>
          <a:prstGeom prst="triangle">
            <a:avLst>
              <a:gd name="adj" fmla="val 50485"/>
            </a:avLst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C40AA-FB54-4DFF-81B8-2CF127E0FFD2}"/>
              </a:ext>
            </a:extLst>
          </p:cNvPr>
          <p:cNvSpPr/>
          <p:nvPr/>
        </p:nvSpPr>
        <p:spPr>
          <a:xfrm>
            <a:off x="2069023" y="1382025"/>
            <a:ext cx="10122977" cy="17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400" dirty="0">
                <a:latin typeface="Arial Rounded MT Bold" panose="020F0704030504030204" pitchFamily="34" charset="0"/>
              </a:rPr>
              <a:t>Survey Findings &amp; Analysis</a:t>
            </a:r>
            <a:endParaRPr lang="en-US" sz="5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1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08438-E7E0-4820-B180-A4D365EA7178}"/>
              </a:ext>
            </a:extLst>
          </p:cNvPr>
          <p:cNvSpPr/>
          <p:nvPr/>
        </p:nvSpPr>
        <p:spPr>
          <a:xfrm>
            <a:off x="850232" y="862263"/>
            <a:ext cx="10491536" cy="51334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3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08438-E7E0-4820-B180-A4D365EA7178}"/>
              </a:ext>
            </a:extLst>
          </p:cNvPr>
          <p:cNvSpPr/>
          <p:nvPr/>
        </p:nvSpPr>
        <p:spPr>
          <a:xfrm>
            <a:off x="850232" y="862263"/>
            <a:ext cx="10491536" cy="51334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08438-E7E0-4820-B180-A4D365EA7178}"/>
              </a:ext>
            </a:extLst>
          </p:cNvPr>
          <p:cNvSpPr/>
          <p:nvPr/>
        </p:nvSpPr>
        <p:spPr>
          <a:xfrm>
            <a:off x="850232" y="862263"/>
            <a:ext cx="10491536" cy="51334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08438-E7E0-4820-B180-A4D365EA7178}"/>
              </a:ext>
            </a:extLst>
          </p:cNvPr>
          <p:cNvSpPr/>
          <p:nvPr/>
        </p:nvSpPr>
        <p:spPr>
          <a:xfrm>
            <a:off x="850232" y="862263"/>
            <a:ext cx="10491536" cy="51334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8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08438-E7E0-4820-B180-A4D365EA7178}"/>
              </a:ext>
            </a:extLst>
          </p:cNvPr>
          <p:cNvSpPr/>
          <p:nvPr/>
        </p:nvSpPr>
        <p:spPr>
          <a:xfrm>
            <a:off x="850232" y="862263"/>
            <a:ext cx="10491536" cy="51334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08438-E7E0-4820-B180-A4D365EA7178}"/>
              </a:ext>
            </a:extLst>
          </p:cNvPr>
          <p:cNvSpPr/>
          <p:nvPr/>
        </p:nvSpPr>
        <p:spPr>
          <a:xfrm>
            <a:off x="850232" y="862263"/>
            <a:ext cx="10491536" cy="51334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08438-E7E0-4820-B180-A4D365EA7178}"/>
              </a:ext>
            </a:extLst>
          </p:cNvPr>
          <p:cNvSpPr/>
          <p:nvPr/>
        </p:nvSpPr>
        <p:spPr>
          <a:xfrm>
            <a:off x="850232" y="862263"/>
            <a:ext cx="10491536" cy="51334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5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08438-E7E0-4820-B180-A4D365EA7178}"/>
              </a:ext>
            </a:extLst>
          </p:cNvPr>
          <p:cNvSpPr/>
          <p:nvPr/>
        </p:nvSpPr>
        <p:spPr>
          <a:xfrm>
            <a:off x="850232" y="862263"/>
            <a:ext cx="10491536" cy="51334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F467A39F-CA22-416E-BE52-43C7ADA07F14}"/>
              </a:ext>
            </a:extLst>
          </p:cNvPr>
          <p:cNvSpPr/>
          <p:nvPr/>
        </p:nvSpPr>
        <p:spPr>
          <a:xfrm>
            <a:off x="2069023" y="5503545"/>
            <a:ext cx="755701" cy="302894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36DA1F0-BD5E-4D92-BE61-CFF90FFEAB31}"/>
              </a:ext>
            </a:extLst>
          </p:cNvPr>
          <p:cNvSpPr/>
          <p:nvPr/>
        </p:nvSpPr>
        <p:spPr>
          <a:xfrm flipH="1">
            <a:off x="2022459" y="1051529"/>
            <a:ext cx="798487" cy="266700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509D4A-B1E2-49DD-A8A7-DCECBC40C44B}"/>
              </a:ext>
            </a:extLst>
          </p:cNvPr>
          <p:cNvSpPr/>
          <p:nvPr/>
        </p:nvSpPr>
        <p:spPr>
          <a:xfrm>
            <a:off x="0" y="1164101"/>
            <a:ext cx="12192000" cy="452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45534-14EA-4735-83E7-B9962ADD8F27}"/>
              </a:ext>
            </a:extLst>
          </p:cNvPr>
          <p:cNvSpPr/>
          <p:nvPr/>
        </p:nvSpPr>
        <p:spPr>
          <a:xfrm>
            <a:off x="1491176" y="3428998"/>
            <a:ext cx="10700824" cy="22648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41AA39-465A-43A6-96E6-CFECCC5892EC}"/>
              </a:ext>
            </a:extLst>
          </p:cNvPr>
          <p:cNvGrpSpPr/>
          <p:nvPr/>
        </p:nvGrpSpPr>
        <p:grpSpPr>
          <a:xfrm>
            <a:off x="0" y="1051558"/>
            <a:ext cx="2743200" cy="4754880"/>
            <a:chOff x="1322362" y="1051559"/>
            <a:chExt cx="2743200" cy="4754880"/>
          </a:xfr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8DB011E5-A284-479E-85AA-226BBE2B9A1D}"/>
                </a:ext>
              </a:extLst>
            </p:cNvPr>
            <p:cNvSpPr/>
            <p:nvPr/>
          </p:nvSpPr>
          <p:spPr>
            <a:xfrm>
              <a:off x="1322362" y="1051559"/>
              <a:ext cx="2743200" cy="2377440"/>
            </a:xfrm>
            <a:prstGeom prst="parallelogram">
              <a:avLst>
                <a:gd name="adj" fmla="val 5316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2BC80B79-7662-4DD3-95A7-B99D8EE102A8}"/>
                </a:ext>
              </a:extLst>
            </p:cNvPr>
            <p:cNvSpPr/>
            <p:nvPr/>
          </p:nvSpPr>
          <p:spPr>
            <a:xfrm rot="10800000" flipH="1">
              <a:off x="1322362" y="3428999"/>
              <a:ext cx="2743200" cy="2377440"/>
            </a:xfrm>
            <a:prstGeom prst="parallelogram">
              <a:avLst>
                <a:gd name="adj" fmla="val 531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A1FDCF-895A-4624-9526-4EBF82FF04DC}"/>
              </a:ext>
            </a:extLst>
          </p:cNvPr>
          <p:cNvSpPr/>
          <p:nvPr/>
        </p:nvSpPr>
        <p:spPr>
          <a:xfrm rot="5400000">
            <a:off x="-1519310" y="2683411"/>
            <a:ext cx="4529796" cy="1491175"/>
          </a:xfrm>
          <a:prstGeom prst="triangle">
            <a:avLst>
              <a:gd name="adj" fmla="val 50485"/>
            </a:avLst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C40AA-FB54-4DFF-81B8-2CF127E0FFD2}"/>
              </a:ext>
            </a:extLst>
          </p:cNvPr>
          <p:cNvSpPr/>
          <p:nvPr/>
        </p:nvSpPr>
        <p:spPr>
          <a:xfrm>
            <a:off x="5743074" y="1382025"/>
            <a:ext cx="6448926" cy="17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0" b="1" dirty="0">
                <a:latin typeface="Arial Rounded MT Bold" panose="020F07040305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8845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F467A39F-CA22-416E-BE52-43C7ADA07F14}"/>
              </a:ext>
            </a:extLst>
          </p:cNvPr>
          <p:cNvSpPr/>
          <p:nvPr/>
        </p:nvSpPr>
        <p:spPr>
          <a:xfrm>
            <a:off x="2069023" y="5503545"/>
            <a:ext cx="755701" cy="302894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36DA1F0-BD5E-4D92-BE61-CFF90FFEAB31}"/>
              </a:ext>
            </a:extLst>
          </p:cNvPr>
          <p:cNvSpPr/>
          <p:nvPr/>
        </p:nvSpPr>
        <p:spPr>
          <a:xfrm flipH="1">
            <a:off x="2022459" y="1051529"/>
            <a:ext cx="798487" cy="266700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509D4A-B1E2-49DD-A8A7-DCECBC40C44B}"/>
              </a:ext>
            </a:extLst>
          </p:cNvPr>
          <p:cNvSpPr/>
          <p:nvPr/>
        </p:nvSpPr>
        <p:spPr>
          <a:xfrm>
            <a:off x="0" y="1164101"/>
            <a:ext cx="12192000" cy="452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45534-14EA-4735-83E7-B9962ADD8F27}"/>
              </a:ext>
            </a:extLst>
          </p:cNvPr>
          <p:cNvSpPr/>
          <p:nvPr/>
        </p:nvSpPr>
        <p:spPr>
          <a:xfrm>
            <a:off x="1491176" y="3428998"/>
            <a:ext cx="10700824" cy="22648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41AA39-465A-43A6-96E6-CFECCC5892EC}"/>
              </a:ext>
            </a:extLst>
          </p:cNvPr>
          <p:cNvGrpSpPr/>
          <p:nvPr/>
        </p:nvGrpSpPr>
        <p:grpSpPr>
          <a:xfrm>
            <a:off x="0" y="1051558"/>
            <a:ext cx="2743200" cy="4754880"/>
            <a:chOff x="1322362" y="1051559"/>
            <a:chExt cx="2743200" cy="4754880"/>
          </a:xfr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8DB011E5-A284-479E-85AA-226BBE2B9A1D}"/>
                </a:ext>
              </a:extLst>
            </p:cNvPr>
            <p:cNvSpPr/>
            <p:nvPr/>
          </p:nvSpPr>
          <p:spPr>
            <a:xfrm>
              <a:off x="1322362" y="1051559"/>
              <a:ext cx="2743200" cy="2377440"/>
            </a:xfrm>
            <a:prstGeom prst="parallelogram">
              <a:avLst>
                <a:gd name="adj" fmla="val 5316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2BC80B79-7662-4DD3-95A7-B99D8EE102A8}"/>
                </a:ext>
              </a:extLst>
            </p:cNvPr>
            <p:cNvSpPr/>
            <p:nvPr/>
          </p:nvSpPr>
          <p:spPr>
            <a:xfrm rot="10800000" flipH="1">
              <a:off x="1322362" y="3428999"/>
              <a:ext cx="2743200" cy="2377440"/>
            </a:xfrm>
            <a:prstGeom prst="parallelogram">
              <a:avLst>
                <a:gd name="adj" fmla="val 531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A1FDCF-895A-4624-9526-4EBF82FF04DC}"/>
              </a:ext>
            </a:extLst>
          </p:cNvPr>
          <p:cNvSpPr/>
          <p:nvPr/>
        </p:nvSpPr>
        <p:spPr>
          <a:xfrm rot="5400000">
            <a:off x="-1519310" y="2683411"/>
            <a:ext cx="4529796" cy="1491175"/>
          </a:xfrm>
          <a:prstGeom prst="triangle">
            <a:avLst>
              <a:gd name="adj" fmla="val 50485"/>
            </a:avLst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C40AA-FB54-4DFF-81B8-2CF127E0FFD2}"/>
              </a:ext>
            </a:extLst>
          </p:cNvPr>
          <p:cNvSpPr/>
          <p:nvPr/>
        </p:nvSpPr>
        <p:spPr>
          <a:xfrm>
            <a:off x="2069023" y="1382025"/>
            <a:ext cx="10122977" cy="17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400" dirty="0">
                <a:latin typeface="Arial Rounded MT Bold" panose="020F0704030504030204" pitchFamily="34" charset="0"/>
              </a:rPr>
              <a:t>Recommendation</a:t>
            </a:r>
            <a:endParaRPr lang="en-US" sz="5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9C6D5-74EE-47EC-859E-973B61BB6D5B}"/>
              </a:ext>
            </a:extLst>
          </p:cNvPr>
          <p:cNvSpPr/>
          <p:nvPr/>
        </p:nvSpPr>
        <p:spPr>
          <a:xfrm>
            <a:off x="11069053" y="5759116"/>
            <a:ext cx="1122947" cy="109888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C1C68D-6AB6-4818-ACF8-3D45BBDEB0EB}"/>
              </a:ext>
            </a:extLst>
          </p:cNvPr>
          <p:cNvSpPr/>
          <p:nvPr/>
        </p:nvSpPr>
        <p:spPr>
          <a:xfrm>
            <a:off x="2534653" y="0"/>
            <a:ext cx="7868653" cy="109888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ED07A-0DBC-4A26-8BD4-8D577A027ADF}"/>
              </a:ext>
            </a:extLst>
          </p:cNvPr>
          <p:cNvSpPr/>
          <p:nvPr/>
        </p:nvSpPr>
        <p:spPr>
          <a:xfrm>
            <a:off x="1788694" y="1098884"/>
            <a:ext cx="4997118" cy="109888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B77AB-2DB7-4316-8FA1-5A5A070DAE05}"/>
              </a:ext>
            </a:extLst>
          </p:cNvPr>
          <p:cNvSpPr/>
          <p:nvPr/>
        </p:nvSpPr>
        <p:spPr>
          <a:xfrm>
            <a:off x="7407442" y="2534651"/>
            <a:ext cx="4592053" cy="59355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A7E069-A357-4DAD-9726-8BCE3CA8AF9E}"/>
              </a:ext>
            </a:extLst>
          </p:cNvPr>
          <p:cNvSpPr/>
          <p:nvPr/>
        </p:nvSpPr>
        <p:spPr>
          <a:xfrm>
            <a:off x="8394031" y="3553324"/>
            <a:ext cx="3124201" cy="101065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2105A-C3B5-4D52-B723-1B2233DA373C}"/>
              </a:ext>
            </a:extLst>
          </p:cNvPr>
          <p:cNvSpPr/>
          <p:nvPr/>
        </p:nvSpPr>
        <p:spPr>
          <a:xfrm>
            <a:off x="2017295" y="4748463"/>
            <a:ext cx="3124201" cy="101065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417E6-9F2F-4570-9AB5-4DAE1D83530B}"/>
              </a:ext>
            </a:extLst>
          </p:cNvPr>
          <p:cNvSpPr/>
          <p:nvPr/>
        </p:nvSpPr>
        <p:spPr>
          <a:xfrm>
            <a:off x="673768" y="3144252"/>
            <a:ext cx="3124201" cy="101065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C4397-A2E8-4DA3-A85C-C57799562A93}"/>
              </a:ext>
            </a:extLst>
          </p:cNvPr>
          <p:cNvSpPr/>
          <p:nvPr/>
        </p:nvSpPr>
        <p:spPr>
          <a:xfrm>
            <a:off x="144379" y="3272589"/>
            <a:ext cx="3465095" cy="129138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Building a Strong Information Security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5467FB-C9BF-4E56-BB4C-06C538F984A9}"/>
              </a:ext>
            </a:extLst>
          </p:cNvPr>
          <p:cNvSpPr/>
          <p:nvPr/>
        </p:nvSpPr>
        <p:spPr>
          <a:xfrm>
            <a:off x="1788694" y="5085349"/>
            <a:ext cx="3465095" cy="129138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Training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933F9-3CB1-44A0-9EA8-D69E6B29DA0C}"/>
              </a:ext>
            </a:extLst>
          </p:cNvPr>
          <p:cNvSpPr/>
          <p:nvPr/>
        </p:nvSpPr>
        <p:spPr>
          <a:xfrm>
            <a:off x="8223583" y="3396912"/>
            <a:ext cx="3465095" cy="129138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Guideline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430581-6770-4264-B269-F9FCA38EBC96}"/>
              </a:ext>
            </a:extLst>
          </p:cNvPr>
          <p:cNvSpPr/>
          <p:nvPr/>
        </p:nvSpPr>
        <p:spPr>
          <a:xfrm>
            <a:off x="2630905" y="1511974"/>
            <a:ext cx="3465095" cy="94648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Standard Policies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6B3D0-F5EF-4C5E-95D5-5C89602EB849}"/>
              </a:ext>
            </a:extLst>
          </p:cNvPr>
          <p:cNvSpPr/>
          <p:nvPr/>
        </p:nvSpPr>
        <p:spPr>
          <a:xfrm>
            <a:off x="7828547" y="1550066"/>
            <a:ext cx="3465095" cy="94648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Being Loyal</a:t>
            </a:r>
          </a:p>
        </p:txBody>
      </p:sp>
    </p:spTree>
    <p:extLst>
      <p:ext uri="{BB962C8B-B14F-4D97-AF65-F5344CB8AC3E}">
        <p14:creationId xmlns:p14="http://schemas.microsoft.com/office/powerpoint/2010/main" val="138152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0289C2-1165-4D9F-9D59-A3428027A01E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503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D35BA15-F9C1-4D7F-A590-888EDDC20C16}"/>
              </a:ext>
            </a:extLst>
          </p:cNvPr>
          <p:cNvGrpSpPr/>
          <p:nvPr/>
        </p:nvGrpSpPr>
        <p:grpSpPr>
          <a:xfrm>
            <a:off x="2646949" y="541421"/>
            <a:ext cx="8021051" cy="5775158"/>
            <a:chOff x="2935707" y="168441"/>
            <a:chExt cx="8021051" cy="57751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A0BC01E-D238-4702-9921-4D391855572A}"/>
                </a:ext>
              </a:extLst>
            </p:cNvPr>
            <p:cNvSpPr/>
            <p:nvPr/>
          </p:nvSpPr>
          <p:spPr>
            <a:xfrm>
              <a:off x="4010527" y="1489909"/>
              <a:ext cx="3192379" cy="1363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>
                  <a:solidFill>
                    <a:schemeClr val="accent4">
                      <a:lumMod val="50000"/>
                    </a:schemeClr>
                  </a:solidFill>
                </a:rPr>
                <a:t>Ethics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0183D1-3D36-4ADF-9D1E-F6744FDFFB4E}"/>
                </a:ext>
              </a:extLst>
            </p:cNvPr>
            <p:cNvSpPr/>
            <p:nvPr/>
          </p:nvSpPr>
          <p:spPr>
            <a:xfrm rot="16200000">
              <a:off x="729918" y="2374231"/>
              <a:ext cx="5775157" cy="1363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2">
                      <a:lumMod val="75000"/>
                    </a:schemeClr>
                  </a:solidFill>
                </a:rPr>
                <a:t>Information Security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DCF4D2-2A67-495C-AC7E-C0A21532C22D}"/>
                </a:ext>
              </a:extLst>
            </p:cNvPr>
            <p:cNvSpPr/>
            <p:nvPr/>
          </p:nvSpPr>
          <p:spPr>
            <a:xfrm rot="5400000">
              <a:off x="6368714" y="2374230"/>
              <a:ext cx="5775157" cy="1363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chemeClr val="accent5">
                      <a:lumMod val="75000"/>
                    </a:schemeClr>
                  </a:solidFill>
                </a:rPr>
                <a:t>Policies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3322CC-C3ED-43AC-83B2-92896BDDDF88}"/>
                </a:ext>
              </a:extLst>
            </p:cNvPr>
            <p:cNvSpPr/>
            <p:nvPr/>
          </p:nvSpPr>
          <p:spPr>
            <a:xfrm>
              <a:off x="3481136" y="2512594"/>
              <a:ext cx="5775157" cy="1363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Security Issues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0F32C0-2A8D-4F46-9EF8-0D604FB8105F}"/>
                </a:ext>
              </a:extLst>
            </p:cNvPr>
            <p:cNvSpPr/>
            <p:nvPr/>
          </p:nvSpPr>
          <p:spPr>
            <a:xfrm>
              <a:off x="3481135" y="3322723"/>
              <a:ext cx="5775157" cy="1363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rgbClr val="FF0000"/>
                  </a:solidFill>
                </a:rPr>
                <a:t>Privacy Issues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CCAEE8-A383-46B4-B039-F5301D9E5F94}"/>
                </a:ext>
              </a:extLst>
            </p:cNvPr>
            <p:cNvSpPr/>
            <p:nvPr/>
          </p:nvSpPr>
          <p:spPr>
            <a:xfrm>
              <a:off x="5181601" y="1567112"/>
              <a:ext cx="5775157" cy="1363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accent6">
                      <a:lumMod val="50000"/>
                    </a:schemeClr>
                  </a:solidFill>
                </a:rPr>
                <a:t>Laws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43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F467A39F-CA22-416E-BE52-43C7ADA07F14}"/>
              </a:ext>
            </a:extLst>
          </p:cNvPr>
          <p:cNvSpPr/>
          <p:nvPr/>
        </p:nvSpPr>
        <p:spPr>
          <a:xfrm>
            <a:off x="2069023" y="5503545"/>
            <a:ext cx="755701" cy="302894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36DA1F0-BD5E-4D92-BE61-CFF90FFEAB31}"/>
              </a:ext>
            </a:extLst>
          </p:cNvPr>
          <p:cNvSpPr/>
          <p:nvPr/>
        </p:nvSpPr>
        <p:spPr>
          <a:xfrm flipH="1">
            <a:off x="2022459" y="1051529"/>
            <a:ext cx="798487" cy="266700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509D4A-B1E2-49DD-A8A7-DCECBC40C44B}"/>
              </a:ext>
            </a:extLst>
          </p:cNvPr>
          <p:cNvSpPr/>
          <p:nvPr/>
        </p:nvSpPr>
        <p:spPr>
          <a:xfrm>
            <a:off x="0" y="1164101"/>
            <a:ext cx="12192000" cy="452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45534-14EA-4735-83E7-B9962ADD8F27}"/>
              </a:ext>
            </a:extLst>
          </p:cNvPr>
          <p:cNvSpPr/>
          <p:nvPr/>
        </p:nvSpPr>
        <p:spPr>
          <a:xfrm>
            <a:off x="1491176" y="3428998"/>
            <a:ext cx="10700824" cy="22648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41AA39-465A-43A6-96E6-CFECCC5892EC}"/>
              </a:ext>
            </a:extLst>
          </p:cNvPr>
          <p:cNvGrpSpPr/>
          <p:nvPr/>
        </p:nvGrpSpPr>
        <p:grpSpPr>
          <a:xfrm>
            <a:off x="0" y="1051558"/>
            <a:ext cx="2743200" cy="4754880"/>
            <a:chOff x="1322362" y="1051559"/>
            <a:chExt cx="2743200" cy="4754880"/>
          </a:xfr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8DB011E5-A284-479E-85AA-226BBE2B9A1D}"/>
                </a:ext>
              </a:extLst>
            </p:cNvPr>
            <p:cNvSpPr/>
            <p:nvPr/>
          </p:nvSpPr>
          <p:spPr>
            <a:xfrm>
              <a:off x="1322362" y="1051559"/>
              <a:ext cx="2743200" cy="2377440"/>
            </a:xfrm>
            <a:prstGeom prst="parallelogram">
              <a:avLst>
                <a:gd name="adj" fmla="val 5316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2BC80B79-7662-4DD3-95A7-B99D8EE102A8}"/>
                </a:ext>
              </a:extLst>
            </p:cNvPr>
            <p:cNvSpPr/>
            <p:nvPr/>
          </p:nvSpPr>
          <p:spPr>
            <a:xfrm rot="10800000" flipH="1">
              <a:off x="1322362" y="3428999"/>
              <a:ext cx="2743200" cy="2377440"/>
            </a:xfrm>
            <a:prstGeom prst="parallelogram">
              <a:avLst>
                <a:gd name="adj" fmla="val 531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A1FDCF-895A-4624-9526-4EBF82FF04DC}"/>
              </a:ext>
            </a:extLst>
          </p:cNvPr>
          <p:cNvSpPr/>
          <p:nvPr/>
        </p:nvSpPr>
        <p:spPr>
          <a:xfrm rot="5400000">
            <a:off x="-1519310" y="2683411"/>
            <a:ext cx="4529796" cy="1491175"/>
          </a:xfrm>
          <a:prstGeom prst="triangle">
            <a:avLst>
              <a:gd name="adj" fmla="val 50485"/>
            </a:avLst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C40AA-FB54-4DFF-81B8-2CF127E0FFD2}"/>
              </a:ext>
            </a:extLst>
          </p:cNvPr>
          <p:cNvSpPr/>
          <p:nvPr/>
        </p:nvSpPr>
        <p:spPr>
          <a:xfrm>
            <a:off x="2069023" y="1382025"/>
            <a:ext cx="10122977" cy="17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0" dirty="0">
                <a:latin typeface="Arial Rounded MT Bold" panose="020F0704030504030204" pitchFamily="34" charset="0"/>
              </a:rPr>
              <a:t>Background Studies</a:t>
            </a:r>
            <a:endParaRPr lang="en-US" sz="6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8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31EF02-EE0F-4BFB-B92B-81621C7E865B}"/>
              </a:ext>
            </a:extLst>
          </p:cNvPr>
          <p:cNvSpPr/>
          <p:nvPr/>
        </p:nvSpPr>
        <p:spPr>
          <a:xfrm>
            <a:off x="2263941" y="90237"/>
            <a:ext cx="7664117" cy="667752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4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D05485-DEF4-45DA-8FC1-FCC8E7D50DB1}"/>
              </a:ext>
            </a:extLst>
          </p:cNvPr>
          <p:cNvSpPr/>
          <p:nvPr/>
        </p:nvSpPr>
        <p:spPr>
          <a:xfrm>
            <a:off x="0" y="0"/>
            <a:ext cx="2951747" cy="6858000"/>
          </a:xfrm>
          <a:prstGeom prst="rect">
            <a:avLst/>
          </a:prstGeom>
          <a:solidFill>
            <a:srgbClr val="4C4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rial Rounded MT Bold" panose="020F0704030504030204" pitchFamily="34" charset="0"/>
              </a:rPr>
              <a:t>Need for Information Security in Organization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F51FB-2397-4E00-96AD-73FBF1156A62}"/>
              </a:ext>
            </a:extLst>
          </p:cNvPr>
          <p:cNvSpPr/>
          <p:nvPr/>
        </p:nvSpPr>
        <p:spPr>
          <a:xfrm>
            <a:off x="4764505" y="1491916"/>
            <a:ext cx="2358190" cy="117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Maintain Customers’ Trust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AA52D-600A-41E8-8603-FD1BC68856F7}"/>
              </a:ext>
            </a:extLst>
          </p:cNvPr>
          <p:cNvSpPr/>
          <p:nvPr/>
        </p:nvSpPr>
        <p:spPr>
          <a:xfrm>
            <a:off x="4836694" y="2743199"/>
            <a:ext cx="2358190" cy="117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Safeguard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FDF18-8944-4B2D-BB24-89F576815166}"/>
              </a:ext>
            </a:extLst>
          </p:cNvPr>
          <p:cNvSpPr/>
          <p:nvPr/>
        </p:nvSpPr>
        <p:spPr>
          <a:xfrm>
            <a:off x="4836694" y="4186988"/>
            <a:ext cx="2358190" cy="117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Having consistent security practices</a:t>
            </a:r>
          </a:p>
        </p:txBody>
      </p:sp>
    </p:spTree>
    <p:extLst>
      <p:ext uri="{BB962C8B-B14F-4D97-AF65-F5344CB8AC3E}">
        <p14:creationId xmlns:p14="http://schemas.microsoft.com/office/powerpoint/2010/main" val="160592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1DD3AB-DD51-463E-AD51-3E0DD6A4CF8A}"/>
              </a:ext>
            </a:extLst>
          </p:cNvPr>
          <p:cNvSpPr/>
          <p:nvPr/>
        </p:nvSpPr>
        <p:spPr>
          <a:xfrm>
            <a:off x="0" y="0"/>
            <a:ext cx="2951747" cy="6858000"/>
          </a:xfrm>
          <a:prstGeom prst="rect">
            <a:avLst/>
          </a:prstGeom>
          <a:solidFill>
            <a:srgbClr val="4C4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rial Rounded MT Bold" panose="020F0704030504030204" pitchFamily="34" charset="0"/>
              </a:rPr>
              <a:t>Security Issues in Organizations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92757B-2D1C-421A-B82D-61FE58102D83}"/>
              </a:ext>
            </a:extLst>
          </p:cNvPr>
          <p:cNvSpPr/>
          <p:nvPr/>
        </p:nvSpPr>
        <p:spPr>
          <a:xfrm>
            <a:off x="2951748" y="0"/>
            <a:ext cx="9240252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7A679-B8CA-49A1-911D-38BCFE73264D}"/>
              </a:ext>
            </a:extLst>
          </p:cNvPr>
          <p:cNvSpPr/>
          <p:nvPr/>
        </p:nvSpPr>
        <p:spPr>
          <a:xfrm>
            <a:off x="5518484" y="1379621"/>
            <a:ext cx="2213811" cy="898358"/>
          </a:xfrm>
          <a:prstGeom prst="rect">
            <a:avLst/>
          </a:prstGeom>
          <a:solidFill>
            <a:srgbClr val="AF2E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Rounded MT Bold" panose="020F0704030504030204" pitchFamily="34" charset="0"/>
              </a:rPr>
              <a:t>Identity theft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EC0C1-CD6B-44E3-8C7A-8AB30ACCDEF7}"/>
              </a:ext>
            </a:extLst>
          </p:cNvPr>
          <p:cNvSpPr/>
          <p:nvPr/>
        </p:nvSpPr>
        <p:spPr>
          <a:xfrm>
            <a:off x="5518483" y="2759242"/>
            <a:ext cx="2213811" cy="898358"/>
          </a:xfrm>
          <a:prstGeom prst="rect">
            <a:avLst/>
          </a:prstGeom>
          <a:solidFill>
            <a:srgbClr val="D16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Rounded MT Bold" panose="020F0704030504030204" pitchFamily="34" charset="0"/>
              </a:rPr>
              <a:t>Copyright infringement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E3178-3C22-4BA9-BB30-15EF4507427E}"/>
              </a:ext>
            </a:extLst>
          </p:cNvPr>
          <p:cNvSpPr/>
          <p:nvPr/>
        </p:nvSpPr>
        <p:spPr>
          <a:xfrm>
            <a:off x="5518483" y="4118810"/>
            <a:ext cx="2213811" cy="898358"/>
          </a:xfrm>
          <a:prstGeom prst="rect">
            <a:avLst/>
          </a:prstGeom>
          <a:solidFill>
            <a:srgbClr val="538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Rounded MT Bold" panose="020F0704030504030204" pitchFamily="34" charset="0"/>
              </a:rPr>
              <a:t>Click fraud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9C5862-5563-4280-B0FA-B266924727EA}"/>
              </a:ext>
            </a:extLst>
          </p:cNvPr>
          <p:cNvSpPr/>
          <p:nvPr/>
        </p:nvSpPr>
        <p:spPr>
          <a:xfrm>
            <a:off x="5518482" y="5478378"/>
            <a:ext cx="2213811" cy="898358"/>
          </a:xfrm>
          <a:prstGeom prst="rect">
            <a:avLst/>
          </a:prstGeom>
          <a:solidFill>
            <a:srgbClr val="136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Rounded MT Bold" panose="020F0704030504030204" pitchFamily="34" charset="0"/>
              </a:rPr>
              <a:t>Advance fee fraud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C4461D-A28A-4685-9E3A-A3AAB50A2CA2}"/>
              </a:ext>
            </a:extLst>
          </p:cNvPr>
          <p:cNvSpPr/>
          <p:nvPr/>
        </p:nvSpPr>
        <p:spPr>
          <a:xfrm>
            <a:off x="8293767" y="1379621"/>
            <a:ext cx="3513221" cy="89835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fraudulent practice of using another person's name and personal information in order to obtain credit, loans, etc.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31260-4CFA-4B8A-BEB2-16447B012F2A}"/>
              </a:ext>
            </a:extLst>
          </p:cNvPr>
          <p:cNvSpPr/>
          <p:nvPr/>
        </p:nvSpPr>
        <p:spPr>
          <a:xfrm>
            <a:off x="8293766" y="2759242"/>
            <a:ext cx="3513221" cy="89835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is the use of works protected by copyright law without permission, infringing certain exclusive rights granted to the copyright holder.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AADFD1-D128-43D1-94E3-CFA984CDB2FE}"/>
              </a:ext>
            </a:extLst>
          </p:cNvPr>
          <p:cNvSpPr/>
          <p:nvPr/>
        </p:nvSpPr>
        <p:spPr>
          <a:xfrm>
            <a:off x="8293766" y="4138863"/>
            <a:ext cx="3513221" cy="898358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practice of repeatedly clicking on an advertisement hosted on a website with the intention of generating revenue for the host website or draining revenue from the advertiser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F3E9A1-DF92-4F57-8822-581005A35F21}"/>
              </a:ext>
            </a:extLst>
          </p:cNvPr>
          <p:cNvSpPr/>
          <p:nvPr/>
        </p:nvSpPr>
        <p:spPr>
          <a:xfrm>
            <a:off x="8293766" y="5478378"/>
            <a:ext cx="3513221" cy="89835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An email is sent to the target victim that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promises them a lot of money in favor of helping them to claim their inheritance money.</a:t>
            </a:r>
          </a:p>
        </p:txBody>
      </p:sp>
    </p:spTree>
    <p:extLst>
      <p:ext uri="{BB962C8B-B14F-4D97-AF65-F5344CB8AC3E}">
        <p14:creationId xmlns:p14="http://schemas.microsoft.com/office/powerpoint/2010/main" val="68889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F467A39F-CA22-416E-BE52-43C7ADA07F14}"/>
              </a:ext>
            </a:extLst>
          </p:cNvPr>
          <p:cNvSpPr/>
          <p:nvPr/>
        </p:nvSpPr>
        <p:spPr>
          <a:xfrm>
            <a:off x="2069023" y="5503545"/>
            <a:ext cx="755701" cy="302894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36DA1F0-BD5E-4D92-BE61-CFF90FFEAB31}"/>
              </a:ext>
            </a:extLst>
          </p:cNvPr>
          <p:cNvSpPr/>
          <p:nvPr/>
        </p:nvSpPr>
        <p:spPr>
          <a:xfrm flipH="1">
            <a:off x="2022459" y="1051529"/>
            <a:ext cx="798487" cy="266700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509D4A-B1E2-49DD-A8A7-DCECBC40C44B}"/>
              </a:ext>
            </a:extLst>
          </p:cNvPr>
          <p:cNvSpPr/>
          <p:nvPr/>
        </p:nvSpPr>
        <p:spPr>
          <a:xfrm>
            <a:off x="0" y="1164101"/>
            <a:ext cx="12192000" cy="452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45534-14EA-4735-83E7-B9962ADD8F27}"/>
              </a:ext>
            </a:extLst>
          </p:cNvPr>
          <p:cNvSpPr/>
          <p:nvPr/>
        </p:nvSpPr>
        <p:spPr>
          <a:xfrm>
            <a:off x="1491176" y="3428998"/>
            <a:ext cx="10700824" cy="22648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41AA39-465A-43A6-96E6-CFECCC5892EC}"/>
              </a:ext>
            </a:extLst>
          </p:cNvPr>
          <p:cNvGrpSpPr/>
          <p:nvPr/>
        </p:nvGrpSpPr>
        <p:grpSpPr>
          <a:xfrm>
            <a:off x="0" y="1051558"/>
            <a:ext cx="2743200" cy="4754880"/>
            <a:chOff x="1322362" y="1051559"/>
            <a:chExt cx="2743200" cy="4754880"/>
          </a:xfrm>
          <a:effectLst>
            <a:outerShdw blurRad="50800" dist="635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8DB011E5-A284-479E-85AA-226BBE2B9A1D}"/>
                </a:ext>
              </a:extLst>
            </p:cNvPr>
            <p:cNvSpPr/>
            <p:nvPr/>
          </p:nvSpPr>
          <p:spPr>
            <a:xfrm>
              <a:off x="1322362" y="1051559"/>
              <a:ext cx="2743200" cy="2377440"/>
            </a:xfrm>
            <a:prstGeom prst="parallelogram">
              <a:avLst>
                <a:gd name="adj" fmla="val 5316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2BC80B79-7662-4DD3-95A7-B99D8EE102A8}"/>
                </a:ext>
              </a:extLst>
            </p:cNvPr>
            <p:cNvSpPr/>
            <p:nvPr/>
          </p:nvSpPr>
          <p:spPr>
            <a:xfrm rot="10800000" flipH="1">
              <a:off x="1322362" y="3428999"/>
              <a:ext cx="2743200" cy="2377440"/>
            </a:xfrm>
            <a:prstGeom prst="parallelogram">
              <a:avLst>
                <a:gd name="adj" fmla="val 531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A1FDCF-895A-4624-9526-4EBF82FF04DC}"/>
              </a:ext>
            </a:extLst>
          </p:cNvPr>
          <p:cNvSpPr/>
          <p:nvPr/>
        </p:nvSpPr>
        <p:spPr>
          <a:xfrm rot="5400000">
            <a:off x="-1519310" y="2683411"/>
            <a:ext cx="4529796" cy="1491175"/>
          </a:xfrm>
          <a:prstGeom prst="triangle">
            <a:avLst>
              <a:gd name="adj" fmla="val 50485"/>
            </a:avLst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C40AA-FB54-4DFF-81B8-2CF127E0FFD2}"/>
              </a:ext>
            </a:extLst>
          </p:cNvPr>
          <p:cNvSpPr/>
          <p:nvPr/>
        </p:nvSpPr>
        <p:spPr>
          <a:xfrm>
            <a:off x="2069023" y="1382025"/>
            <a:ext cx="10122977" cy="17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0" dirty="0">
                <a:latin typeface="Arial Rounded MT Bold" panose="020F0704030504030204" pitchFamily="34" charset="0"/>
              </a:rPr>
              <a:t>Methodology</a:t>
            </a:r>
            <a:endParaRPr lang="en-US" sz="6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6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2A1568-F4AB-43B1-9C4C-6724BF9136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A419D-4CB6-49DE-B629-1609D88AD6D9}"/>
              </a:ext>
            </a:extLst>
          </p:cNvPr>
          <p:cNvSpPr/>
          <p:nvPr/>
        </p:nvSpPr>
        <p:spPr>
          <a:xfrm>
            <a:off x="-1" y="1644316"/>
            <a:ext cx="5743075" cy="12352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Research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BD5D7F-054C-4D5C-A91B-CD08C93047E8}"/>
              </a:ext>
            </a:extLst>
          </p:cNvPr>
          <p:cNvSpPr/>
          <p:nvPr/>
        </p:nvSpPr>
        <p:spPr>
          <a:xfrm>
            <a:off x="3978441" y="1235242"/>
            <a:ext cx="449179" cy="81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629CA-5590-47BA-9F99-4F240EFA7C88}"/>
              </a:ext>
            </a:extLst>
          </p:cNvPr>
          <p:cNvSpPr/>
          <p:nvPr/>
        </p:nvSpPr>
        <p:spPr>
          <a:xfrm>
            <a:off x="689811" y="3160295"/>
            <a:ext cx="5197642" cy="10266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8F281-40FE-49E9-BAE3-2EDC9A0FAA9E}"/>
              </a:ext>
            </a:extLst>
          </p:cNvPr>
          <p:cNvSpPr/>
          <p:nvPr/>
        </p:nvSpPr>
        <p:spPr>
          <a:xfrm>
            <a:off x="6801853" y="2277979"/>
            <a:ext cx="1379621" cy="802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develop the survey proposal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153F2-EFF3-4699-BDF1-278EDA5B1410}"/>
              </a:ext>
            </a:extLst>
          </p:cNvPr>
          <p:cNvSpPr/>
          <p:nvPr/>
        </p:nvSpPr>
        <p:spPr>
          <a:xfrm>
            <a:off x="8277726" y="1291391"/>
            <a:ext cx="1379621" cy="802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literature review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2FF2E1-1A26-461C-B88E-E530CCDD5518}"/>
              </a:ext>
            </a:extLst>
          </p:cNvPr>
          <p:cNvSpPr/>
          <p:nvPr/>
        </p:nvSpPr>
        <p:spPr>
          <a:xfrm>
            <a:off x="9657347" y="2261937"/>
            <a:ext cx="1379621" cy="802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designing the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study questionnaire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85743-04B7-4FF1-9036-77744CE261F6}"/>
              </a:ext>
            </a:extLst>
          </p:cNvPr>
          <p:cNvSpPr/>
          <p:nvPr/>
        </p:nvSpPr>
        <p:spPr>
          <a:xfrm>
            <a:off x="9657347" y="3757864"/>
            <a:ext cx="1548063" cy="802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distributing the questionnaire to a pilot study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C5BEED-A56E-48C2-9186-36699CB9736A}"/>
              </a:ext>
            </a:extLst>
          </p:cNvPr>
          <p:cNvSpPr/>
          <p:nvPr/>
        </p:nvSpPr>
        <p:spPr>
          <a:xfrm>
            <a:off x="8193504" y="4559968"/>
            <a:ext cx="1548063" cy="802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ensuring validity and reliability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82E84-2E1A-4E69-A376-B14418692C3C}"/>
              </a:ext>
            </a:extLst>
          </p:cNvPr>
          <p:cNvSpPr/>
          <p:nvPr/>
        </p:nvSpPr>
        <p:spPr>
          <a:xfrm>
            <a:off x="6603331" y="3673642"/>
            <a:ext cx="1548063" cy="802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data analysis and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790E09-342B-44FA-AA92-907C8E227F5A}"/>
              </a:ext>
            </a:extLst>
          </p:cNvPr>
          <p:cNvSpPr/>
          <p:nvPr/>
        </p:nvSpPr>
        <p:spPr>
          <a:xfrm>
            <a:off x="8382000" y="2983826"/>
            <a:ext cx="1074821" cy="822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2F2F"/>
                </a:solidFill>
              </a:rPr>
              <a:t>FINALLY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conclusion and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0649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238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Algerian</vt:lpstr>
      <vt:lpstr>Arial</vt:lpstr>
      <vt:lpstr>Arial Rounded MT Bold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Atiq Ahammed</dc:creator>
  <cp:lastModifiedBy>Atiq Ahammed</cp:lastModifiedBy>
  <cp:revision>48</cp:revision>
  <dcterms:created xsi:type="dcterms:W3CDTF">2018-10-07T02:35:27Z</dcterms:created>
  <dcterms:modified xsi:type="dcterms:W3CDTF">2018-10-08T02:01:11Z</dcterms:modified>
</cp:coreProperties>
</file>