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7" r:id="rId3"/>
    <p:sldId id="268" r:id="rId4"/>
    <p:sldId id="260" r:id="rId5"/>
    <p:sldId id="262" r:id="rId6"/>
    <p:sldId id="266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E03"/>
    <a:srgbClr val="A5D6A7"/>
    <a:srgbClr val="B0BEC5"/>
    <a:srgbClr val="FFF59D"/>
    <a:srgbClr val="90CAF9"/>
    <a:srgbClr val="F48FB1"/>
    <a:srgbClr val="FFCC80"/>
    <a:srgbClr val="E30425"/>
    <a:srgbClr val="442C2E"/>
    <a:srgbClr val="09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9" d="100"/>
          <a:sy n="59" d="100"/>
        </p:scale>
        <p:origin x="43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C3AE2-11B6-4294-A847-386849C64755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7DB0A-958A-4C23-A36B-812C6BE50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86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7DB0A-958A-4C23-A36B-812C6BE50E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15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7DB0A-958A-4C23-A36B-812C6BE50E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39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3A6-9E8E-4941-BB94-5A31170A0B6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8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3A6-9E8E-4941-BB94-5A31170A0B6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01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3A6-9E8E-4941-BB94-5A31170A0B6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3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3A6-9E8E-4941-BB94-5A31170A0B6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5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3A6-9E8E-4941-BB94-5A31170A0B6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7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3A6-9E8E-4941-BB94-5A31170A0B6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1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3A6-9E8E-4941-BB94-5A31170A0B6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80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3A6-9E8E-4941-BB94-5A31170A0B6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84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3A6-9E8E-4941-BB94-5A31170A0B6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3A6-9E8E-4941-BB94-5A31170A0B6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70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3A6-9E8E-4941-BB94-5A31170A0B6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2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7D3A6-9E8E-4941-BB94-5A31170A0B6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4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027796"/>
            <a:ext cx="12192000" cy="2830204"/>
          </a:xfrm>
          <a:solidFill>
            <a:schemeClr val="tx1">
              <a:lumMod val="95000"/>
              <a:lumOff val="5000"/>
              <a:alpha val="84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  <a:latin typeface="Copperplate Gothic Bold" panose="020E0705020206020404" pitchFamily="34" charset="0"/>
              </a:rPr>
              <a:t>Social Networking Ethical Issues</a:t>
            </a:r>
            <a:r>
              <a:rPr lang="en-US" dirty="0">
                <a:latin typeface="Copperplate Gothic Bold" panose="020E0705020206020404" pitchFamily="34" charset="0"/>
              </a:rPr>
              <a:t/>
            </a:r>
            <a:br>
              <a:rPr lang="en-US" dirty="0">
                <a:latin typeface="Copperplate Gothic Bold" panose="020E0705020206020404" pitchFamily="34" charset="0"/>
              </a:rPr>
            </a:br>
            <a:r>
              <a:rPr lang="en-US" sz="2200" b="1" dirty="0">
                <a:solidFill>
                  <a:schemeClr val="bg1"/>
                </a:solidFill>
                <a:latin typeface="Segoe Print" panose="02000600000000000000" pitchFamily="2" charset="0"/>
              </a:rPr>
              <a:t>Presented by: Atiq Ahammed(BSSE0817)</a:t>
            </a:r>
            <a:br>
              <a:rPr lang="en-US" sz="2200" b="1" dirty="0">
                <a:solidFill>
                  <a:schemeClr val="bg1"/>
                </a:solidFill>
                <a:latin typeface="Segoe Print" panose="02000600000000000000" pitchFamily="2" charset="0"/>
              </a:rPr>
            </a:br>
            <a:r>
              <a:rPr lang="en-US" sz="2200" b="1" dirty="0">
                <a:solidFill>
                  <a:schemeClr val="bg1"/>
                </a:solidFill>
                <a:latin typeface="Segoe Print" panose="02000600000000000000" pitchFamily="2" charset="0"/>
              </a:rPr>
              <a:t>Presented to: </a:t>
            </a:r>
            <a:r>
              <a:rPr lang="en-US" sz="2200" b="1" dirty="0" err="1">
                <a:solidFill>
                  <a:schemeClr val="bg1"/>
                </a:solidFill>
                <a:latin typeface="Segoe Print" panose="02000600000000000000" pitchFamily="2" charset="0"/>
              </a:rPr>
              <a:t>Rezvi</a:t>
            </a:r>
            <a:r>
              <a:rPr lang="en-US" sz="2200" b="1" dirty="0">
                <a:solidFill>
                  <a:schemeClr val="bg1"/>
                </a:solidFill>
                <a:latin typeface="Segoe Print" panose="02000600000000000000" pitchFamily="2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Segoe Print" panose="02000600000000000000" pitchFamily="2" charset="0"/>
              </a:rPr>
              <a:t>Shahariar</a:t>
            </a:r>
            <a:r>
              <a:rPr lang="en-US" sz="2200" b="1" dirty="0">
                <a:solidFill>
                  <a:schemeClr val="bg1"/>
                </a:solidFill>
                <a:latin typeface="Segoe Print" panose="02000600000000000000" pitchFamily="2" charset="0"/>
              </a:rPr>
              <a:t> &amp; BSSE8th batch</a:t>
            </a:r>
            <a:endParaRPr lang="en-US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6162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194619"/>
          </a:xfrm>
          <a:prstGeom prst="rect">
            <a:avLst/>
          </a:prstGeom>
          <a:solidFill>
            <a:srgbClr val="FFDE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800" dirty="0" smtClean="0">
                <a:solidFill>
                  <a:schemeClr val="tx1"/>
                </a:solidFill>
                <a:latin typeface="Copperplate Gothic Bold" panose="020E0705020206020404" pitchFamily="34" charset="0"/>
              </a:rPr>
              <a:t>Facts                                                   Issues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29381" y="3440942"/>
            <a:ext cx="978308" cy="976058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1194619"/>
            <a:ext cx="12192000" cy="5663381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1183273"/>
            <a:ext cx="3764280" cy="568607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3057342"/>
            <a:ext cx="1747276" cy="1743258"/>
          </a:xfrm>
          <a:prstGeom prst="ellipse">
            <a:avLst/>
          </a:prstGeom>
          <a:solidFill>
            <a:srgbClr val="A5D6A7"/>
          </a:solidFill>
          <a:ln>
            <a:solidFill>
              <a:schemeClr val="bg1"/>
            </a:solidFill>
          </a:ln>
          <a:effectLst>
            <a:glow rad="63500">
              <a:srgbClr val="A5D6A7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2084" y="3288891"/>
            <a:ext cx="1283109" cy="1280160"/>
          </a:xfrm>
          <a:prstGeom prst="ellipse">
            <a:avLst/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4484" y="3452288"/>
            <a:ext cx="978308" cy="976058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18535" y="1691640"/>
            <a:ext cx="2672899" cy="868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>
                <a:effectLst>
                  <a:glow rad="101600">
                    <a:srgbClr val="A5D6A7">
                      <a:alpha val="40000"/>
                    </a:srgbClr>
                  </a:glow>
                </a:effectLst>
                <a:latin typeface="Arial Rounded MT Bold" panose="020F0704030504030204" pitchFamily="34" charset="0"/>
              </a:rPr>
              <a:t>Disloyal</a:t>
            </a:r>
          </a:p>
          <a:p>
            <a:r>
              <a:rPr lang="en-US" sz="1200" dirty="0" smtClean="0"/>
              <a:t>Not </a:t>
            </a:r>
            <a:r>
              <a:rPr lang="en-US" sz="1200" dirty="0"/>
              <a:t>everyone is going to be a good</a:t>
            </a:r>
          </a:p>
          <a:p>
            <a:r>
              <a:rPr lang="en-US" sz="1200" dirty="0"/>
              <a:t>“neighbor” and abide by the rules of the community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795675" y="5297622"/>
            <a:ext cx="2672899" cy="868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>
                <a:effectLst>
                  <a:glow rad="63500">
                    <a:srgbClr val="A5D6A7">
                      <a:alpha val="40000"/>
                    </a:srgbClr>
                  </a:glow>
                </a:effectLst>
                <a:latin typeface="Arial Rounded MT Bold" panose="020F0704030504030204" pitchFamily="34" charset="0"/>
              </a:rPr>
              <a:t>Crosses limit</a:t>
            </a:r>
          </a:p>
          <a:p>
            <a:r>
              <a:rPr lang="en-US" sz="1200" dirty="0"/>
              <a:t>Many will stretch or exceed the</a:t>
            </a:r>
          </a:p>
          <a:p>
            <a:r>
              <a:rPr lang="en-US" sz="1200" dirty="0"/>
              <a:t>bounds of generally accepted behavior</a:t>
            </a:r>
            <a:endParaRPr lang="en-US" sz="1200" dirty="0"/>
          </a:p>
        </p:txBody>
      </p:sp>
      <p:cxnSp>
        <p:nvCxnSpPr>
          <p:cNvPr id="19" name="Straight Connector 18"/>
          <p:cNvCxnSpPr>
            <a:stCxn id="10" idx="1"/>
          </p:cNvCxnSpPr>
          <p:nvPr/>
        </p:nvCxnSpPr>
        <p:spPr>
          <a:xfrm flipV="1">
            <a:off x="255883" y="1963918"/>
            <a:ext cx="661659" cy="134871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glow rad="63500">
              <a:srgbClr val="A5D6A7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0" idx="3"/>
          </p:cNvCxnSpPr>
          <p:nvPr/>
        </p:nvCxnSpPr>
        <p:spPr>
          <a:xfrm>
            <a:off x="255883" y="4545306"/>
            <a:ext cx="639663" cy="1117061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glow rad="63500">
              <a:srgbClr val="A5D6A7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olded Corner 31"/>
          <p:cNvSpPr/>
          <p:nvPr/>
        </p:nvSpPr>
        <p:spPr>
          <a:xfrm>
            <a:off x="8880127" y="4133213"/>
            <a:ext cx="2258716" cy="2527663"/>
          </a:xfrm>
          <a:prstGeom prst="foldedCorner">
            <a:avLst/>
          </a:prstGeom>
          <a:solidFill>
            <a:srgbClr val="FFF59D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olded Corner 32"/>
          <p:cNvSpPr/>
          <p:nvPr/>
        </p:nvSpPr>
        <p:spPr>
          <a:xfrm>
            <a:off x="8880127" y="1400084"/>
            <a:ext cx="2258716" cy="2527663"/>
          </a:xfrm>
          <a:prstGeom prst="foldedCorner">
            <a:avLst/>
          </a:prstGeom>
          <a:solidFill>
            <a:srgbClr val="B0BEC5">
              <a:alpha val="9176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olded Corner 33"/>
          <p:cNvSpPr/>
          <p:nvPr/>
        </p:nvSpPr>
        <p:spPr>
          <a:xfrm>
            <a:off x="5161331" y="4133213"/>
            <a:ext cx="2258716" cy="2527663"/>
          </a:xfrm>
          <a:prstGeom prst="foldedCorner">
            <a:avLst/>
          </a:prstGeom>
          <a:solidFill>
            <a:srgbClr val="A5D6A7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olded Corner 34"/>
          <p:cNvSpPr/>
          <p:nvPr/>
        </p:nvSpPr>
        <p:spPr>
          <a:xfrm>
            <a:off x="5161331" y="1400084"/>
            <a:ext cx="2258716" cy="2527663"/>
          </a:xfrm>
          <a:prstGeom prst="foldedCorner">
            <a:avLst/>
          </a:prstGeom>
          <a:solidFill>
            <a:srgbClr val="F48FB1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161331" y="1568766"/>
            <a:ext cx="2258715" cy="820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u="sng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Cyber bulling</a:t>
            </a:r>
            <a:endParaRPr lang="en-US" sz="2000" u="sng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880126" y="1568766"/>
            <a:ext cx="2258715" cy="820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u="sng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Cyberstalking</a:t>
            </a:r>
            <a:endParaRPr lang="en-US" sz="2000" u="sng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880125" y="4301894"/>
            <a:ext cx="2258715" cy="820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  <a:latin typeface="Bahnschrift SemiBold" panose="020B0502040204020203" pitchFamily="34" charset="0"/>
              </a:rPr>
              <a:t>Uploading of inappropriate </a:t>
            </a:r>
            <a:r>
              <a:rPr lang="en-US" u="sng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material</a:t>
            </a:r>
            <a:endParaRPr lang="en-US" u="sng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161328" y="4301894"/>
            <a:ext cx="2258715" cy="820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u="sng" dirty="0">
                <a:solidFill>
                  <a:schemeClr val="tx1"/>
                </a:solidFill>
                <a:latin typeface="Bahnschrift SemiBold" panose="020B0502040204020203" pitchFamily="34" charset="0"/>
              </a:rPr>
              <a:t>E</a:t>
            </a:r>
            <a:r>
              <a:rPr lang="en-US" sz="2000" u="sng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ncounters </a:t>
            </a:r>
            <a:r>
              <a:rPr lang="en-US" sz="2000" u="sng" dirty="0">
                <a:solidFill>
                  <a:schemeClr val="tx1"/>
                </a:solidFill>
                <a:latin typeface="Bahnschrift SemiBold" panose="020B0502040204020203" pitchFamily="34" charset="0"/>
              </a:rPr>
              <a:t>with</a:t>
            </a:r>
          </a:p>
          <a:p>
            <a:pPr algn="ctr"/>
            <a:r>
              <a:rPr lang="en-US" sz="2000" u="sng" dirty="0">
                <a:solidFill>
                  <a:schemeClr val="tx1"/>
                </a:solidFill>
                <a:latin typeface="Bahnschrift SemiBold" panose="020B0502040204020203" pitchFamily="34" charset="0"/>
              </a:rPr>
              <a:t>sexual predators</a:t>
            </a:r>
            <a:endParaRPr lang="en-US" sz="2000" u="sng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161329" y="2389238"/>
            <a:ext cx="2258714" cy="1063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</a:t>
            </a:r>
            <a:r>
              <a:rPr lang="en-US" sz="1400" dirty="0" smtClean="0">
                <a:solidFill>
                  <a:schemeClr val="tx1"/>
                </a:solidFill>
              </a:rPr>
              <a:t> form of bulling using electronic means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880121" y="2389238"/>
            <a:ext cx="2258714" cy="1063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 use of </a:t>
            </a:r>
            <a:r>
              <a:rPr lang="en-US" sz="1400" dirty="0" smtClean="0">
                <a:solidFill>
                  <a:schemeClr val="tx1"/>
                </a:solidFill>
              </a:rPr>
              <a:t>the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internet</a:t>
            </a:r>
            <a:r>
              <a:rPr lang="en-US" sz="1400" dirty="0">
                <a:solidFill>
                  <a:schemeClr val="tx1"/>
                </a:solidFill>
              </a:rPr>
              <a:t> or other electronic means to </a:t>
            </a:r>
            <a:r>
              <a:rPr lang="en-US" sz="1400" dirty="0" smtClean="0">
                <a:solidFill>
                  <a:schemeClr val="tx1"/>
                </a:solidFill>
              </a:rPr>
              <a:t>harass</a:t>
            </a:r>
            <a:r>
              <a:rPr lang="en-US" sz="1400" dirty="0">
                <a:solidFill>
                  <a:schemeClr val="tx1"/>
                </a:solidFill>
              </a:rPr>
              <a:t> an individual, group, or organization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880121" y="5131661"/>
            <a:ext cx="2258714" cy="1063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400" dirty="0" smtClean="0">
                <a:solidFill>
                  <a:schemeClr val="tx1"/>
                </a:solidFill>
              </a:rPr>
              <a:t>posting </a:t>
            </a:r>
            <a:r>
              <a:rPr lang="en-US" altLang="en-US" sz="1400" dirty="0">
                <a:solidFill>
                  <a:schemeClr val="tx1"/>
                </a:solidFill>
              </a:rPr>
              <a:t>mean, personal, or false information about the victim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161323" y="5131661"/>
            <a:ext cx="2258714" cy="1063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 person seen as </a:t>
            </a:r>
            <a:r>
              <a:rPr lang="en-US" sz="1400" dirty="0" smtClean="0">
                <a:solidFill>
                  <a:schemeClr val="tx1"/>
                </a:solidFill>
              </a:rPr>
              <a:t>trying </a:t>
            </a:r>
            <a:r>
              <a:rPr lang="en-US" sz="1400" dirty="0">
                <a:solidFill>
                  <a:schemeClr val="tx1"/>
                </a:solidFill>
              </a:rPr>
              <a:t>to obtain </a:t>
            </a:r>
            <a:r>
              <a:rPr lang="en-US" sz="1400" b="1" dirty="0">
                <a:solidFill>
                  <a:schemeClr val="tx1"/>
                </a:solidFill>
              </a:rPr>
              <a:t>sexual</a:t>
            </a:r>
            <a:r>
              <a:rPr lang="en-US" sz="1400" dirty="0">
                <a:solidFill>
                  <a:schemeClr val="tx1"/>
                </a:solidFill>
              </a:rPr>
              <a:t> contact with another person in a metaphorically "predatory" or abusive manner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62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-1012371" y="0"/>
            <a:ext cx="3347357" cy="6858000"/>
          </a:xfrm>
          <a:prstGeom prst="roundRect">
            <a:avLst/>
          </a:prstGeom>
          <a:solidFill>
            <a:srgbClr val="FFDE03"/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-1298121" y="2106386"/>
            <a:ext cx="4620986" cy="26452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Cyber </a:t>
            </a:r>
            <a:r>
              <a:rPr lang="en-US" sz="4000" dirty="0" smtClean="0">
                <a:solidFill>
                  <a:schemeClr val="tx1"/>
                </a:solidFill>
                <a:latin typeface="Copperplate Gothic Bold" panose="020E0705020206020404" pitchFamily="34" charset="0"/>
              </a:rPr>
              <a:t>bullying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69771" y="-16330"/>
            <a:ext cx="9122229" cy="6874329"/>
          </a:xfrm>
          <a:custGeom>
            <a:avLst/>
            <a:gdLst>
              <a:gd name="connsiteX0" fmla="*/ 0 w 9122229"/>
              <a:gd name="connsiteY0" fmla="*/ 0 h 6858000"/>
              <a:gd name="connsiteX1" fmla="*/ 9122229 w 9122229"/>
              <a:gd name="connsiteY1" fmla="*/ 0 h 6858000"/>
              <a:gd name="connsiteX2" fmla="*/ 9122229 w 9122229"/>
              <a:gd name="connsiteY2" fmla="*/ 6858000 h 6858000"/>
              <a:gd name="connsiteX3" fmla="*/ 0 w 9122229"/>
              <a:gd name="connsiteY3" fmla="*/ 6858000 h 6858000"/>
              <a:gd name="connsiteX4" fmla="*/ 0 w 9122229"/>
              <a:gd name="connsiteY4" fmla="*/ 0 h 6858000"/>
              <a:gd name="connsiteX0" fmla="*/ 3657600 w 9122229"/>
              <a:gd name="connsiteY0" fmla="*/ 0 h 6874329"/>
              <a:gd name="connsiteX1" fmla="*/ 9122229 w 9122229"/>
              <a:gd name="connsiteY1" fmla="*/ 16329 h 6874329"/>
              <a:gd name="connsiteX2" fmla="*/ 9122229 w 9122229"/>
              <a:gd name="connsiteY2" fmla="*/ 6874329 h 6874329"/>
              <a:gd name="connsiteX3" fmla="*/ 0 w 9122229"/>
              <a:gd name="connsiteY3" fmla="*/ 6874329 h 6874329"/>
              <a:gd name="connsiteX4" fmla="*/ 3657600 w 9122229"/>
              <a:gd name="connsiteY4" fmla="*/ 0 h 6874329"/>
              <a:gd name="connsiteX0" fmla="*/ 3657600 w 9122229"/>
              <a:gd name="connsiteY0" fmla="*/ 0 h 6874329"/>
              <a:gd name="connsiteX1" fmla="*/ 9122229 w 9122229"/>
              <a:gd name="connsiteY1" fmla="*/ 16329 h 6874329"/>
              <a:gd name="connsiteX2" fmla="*/ 9122229 w 9122229"/>
              <a:gd name="connsiteY2" fmla="*/ 6874329 h 6874329"/>
              <a:gd name="connsiteX3" fmla="*/ 0 w 9122229"/>
              <a:gd name="connsiteY3" fmla="*/ 6874329 h 6874329"/>
              <a:gd name="connsiteX4" fmla="*/ 3657600 w 9122229"/>
              <a:gd name="connsiteY4" fmla="*/ 0 h 6874329"/>
              <a:gd name="connsiteX0" fmla="*/ 3657600 w 9122229"/>
              <a:gd name="connsiteY0" fmla="*/ 0 h 6874329"/>
              <a:gd name="connsiteX1" fmla="*/ 9122229 w 9122229"/>
              <a:gd name="connsiteY1" fmla="*/ 16329 h 6874329"/>
              <a:gd name="connsiteX2" fmla="*/ 9122229 w 9122229"/>
              <a:gd name="connsiteY2" fmla="*/ 6874329 h 6874329"/>
              <a:gd name="connsiteX3" fmla="*/ 0 w 9122229"/>
              <a:gd name="connsiteY3" fmla="*/ 6874329 h 6874329"/>
              <a:gd name="connsiteX4" fmla="*/ 3657600 w 9122229"/>
              <a:gd name="connsiteY4" fmla="*/ 0 h 687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2229" h="6874329">
                <a:moveTo>
                  <a:pt x="3657600" y="0"/>
                </a:moveTo>
                <a:lnTo>
                  <a:pt x="9122229" y="16329"/>
                </a:lnTo>
                <a:lnTo>
                  <a:pt x="9122229" y="6874329"/>
                </a:lnTo>
                <a:lnTo>
                  <a:pt x="0" y="6874329"/>
                </a:lnTo>
                <a:cubicBezTo>
                  <a:pt x="1219200" y="4582886"/>
                  <a:pt x="-1725385" y="1915886"/>
                  <a:pt x="3657600" y="0"/>
                </a:cubicBezTo>
                <a:close/>
              </a:path>
            </a:pathLst>
          </a:cu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entagon 7"/>
          <p:cNvSpPr/>
          <p:nvPr/>
        </p:nvSpPr>
        <p:spPr>
          <a:xfrm flipH="1">
            <a:off x="3889465" y="4718333"/>
            <a:ext cx="7437120" cy="731520"/>
          </a:xfrm>
          <a:prstGeom prst="homePlate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" panose="020B0502040204020203" pitchFamily="34" charset="0"/>
              </a:rPr>
              <a:t>More common in Female</a:t>
            </a:r>
          </a:p>
        </p:txBody>
      </p:sp>
      <p:sp>
        <p:nvSpPr>
          <p:cNvPr id="9" name="Pentagon 8"/>
          <p:cNvSpPr/>
          <p:nvPr/>
        </p:nvSpPr>
        <p:spPr>
          <a:xfrm flipH="1">
            <a:off x="4067853" y="3920489"/>
            <a:ext cx="7239102" cy="731520"/>
          </a:xfrm>
          <a:prstGeom prst="homePlate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" panose="020B0502040204020203" pitchFamily="34" charset="0"/>
              </a:rPr>
              <a:t>Among 15 – 16 years olds</a:t>
            </a:r>
          </a:p>
        </p:txBody>
      </p:sp>
      <p:sp>
        <p:nvSpPr>
          <p:cNvPr id="10" name="Pentagon 9"/>
          <p:cNvSpPr/>
          <p:nvPr/>
        </p:nvSpPr>
        <p:spPr>
          <a:xfrm flipH="1">
            <a:off x="4209501" y="3129722"/>
            <a:ext cx="7097454" cy="731520"/>
          </a:xfrm>
          <a:prstGeom prst="homePlate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" panose="020B0502040204020203" pitchFamily="34" charset="0"/>
              </a:rPr>
              <a:t>Via Internet or phone call</a:t>
            </a:r>
          </a:p>
        </p:txBody>
      </p:sp>
      <p:sp>
        <p:nvSpPr>
          <p:cNvPr id="11" name="Pentagon 10"/>
          <p:cNvSpPr/>
          <p:nvPr/>
        </p:nvSpPr>
        <p:spPr>
          <a:xfrm flipH="1">
            <a:off x="3706582" y="2338955"/>
            <a:ext cx="7600373" cy="731520"/>
          </a:xfrm>
          <a:prstGeom prst="homePlat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" panose="020B0502040204020203" pitchFamily="34" charset="0"/>
              </a:rPr>
              <a:t>Threatening</a:t>
            </a:r>
          </a:p>
        </p:txBody>
      </p:sp>
      <p:sp>
        <p:nvSpPr>
          <p:cNvPr id="12" name="Pentagon 11"/>
          <p:cNvSpPr/>
          <p:nvPr/>
        </p:nvSpPr>
        <p:spPr>
          <a:xfrm flipH="1">
            <a:off x="3706582" y="1548188"/>
            <a:ext cx="7600374" cy="731520"/>
          </a:xfrm>
          <a:prstGeom prst="homePlat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" panose="020B0502040204020203" pitchFamily="34" charset="0"/>
              </a:rPr>
              <a:t>Humiliation</a:t>
            </a:r>
          </a:p>
        </p:txBody>
      </p:sp>
      <p:sp>
        <p:nvSpPr>
          <p:cNvPr id="13" name="Pentagon 12"/>
          <p:cNvSpPr/>
          <p:nvPr/>
        </p:nvSpPr>
        <p:spPr>
          <a:xfrm flipH="1">
            <a:off x="3706582" y="752747"/>
            <a:ext cx="7600374" cy="731520"/>
          </a:xfrm>
          <a:prstGeom prst="homePlat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" panose="020B0502040204020203" pitchFamily="34" charset="0"/>
              </a:rPr>
              <a:t>Harassment</a:t>
            </a:r>
          </a:p>
        </p:txBody>
      </p:sp>
      <p:sp>
        <p:nvSpPr>
          <p:cNvPr id="14" name="Pentagon 13"/>
          <p:cNvSpPr/>
          <p:nvPr/>
        </p:nvSpPr>
        <p:spPr>
          <a:xfrm flipH="1">
            <a:off x="3869835" y="5521984"/>
            <a:ext cx="7437120" cy="731520"/>
          </a:xfrm>
          <a:prstGeom prst="homePlate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" panose="020B0502040204020203" pitchFamily="34" charset="0"/>
              </a:rPr>
              <a:t>Last stage cause Suicide</a:t>
            </a:r>
          </a:p>
        </p:txBody>
      </p:sp>
      <p:sp>
        <p:nvSpPr>
          <p:cNvPr id="15" name="Diamond 14"/>
          <p:cNvSpPr/>
          <p:nvPr/>
        </p:nvSpPr>
        <p:spPr>
          <a:xfrm>
            <a:off x="11943767" y="824592"/>
            <a:ext cx="522514" cy="587829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iamond 15"/>
          <p:cNvSpPr/>
          <p:nvPr/>
        </p:nvSpPr>
        <p:spPr>
          <a:xfrm>
            <a:off x="11943767" y="1620033"/>
            <a:ext cx="522514" cy="587829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iamond 16"/>
          <p:cNvSpPr/>
          <p:nvPr/>
        </p:nvSpPr>
        <p:spPr>
          <a:xfrm>
            <a:off x="11954653" y="2410800"/>
            <a:ext cx="522514" cy="587829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iamond 17"/>
          <p:cNvSpPr/>
          <p:nvPr/>
        </p:nvSpPr>
        <p:spPr>
          <a:xfrm>
            <a:off x="11938324" y="3201567"/>
            <a:ext cx="522514" cy="587829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iamond 18"/>
          <p:cNvSpPr/>
          <p:nvPr/>
        </p:nvSpPr>
        <p:spPr>
          <a:xfrm>
            <a:off x="11938324" y="3992334"/>
            <a:ext cx="522514" cy="587829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iamond 19"/>
          <p:cNvSpPr/>
          <p:nvPr/>
        </p:nvSpPr>
        <p:spPr>
          <a:xfrm>
            <a:off x="11938324" y="4790178"/>
            <a:ext cx="522514" cy="587829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iamond 20"/>
          <p:cNvSpPr/>
          <p:nvPr/>
        </p:nvSpPr>
        <p:spPr>
          <a:xfrm>
            <a:off x="11930743" y="5593829"/>
            <a:ext cx="522514" cy="587829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23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CA679D-262B-48BD-8755-9DAEC4CB8B8C}"/>
              </a:ext>
            </a:extLst>
          </p:cNvPr>
          <p:cNvSpPr/>
          <p:nvPr/>
        </p:nvSpPr>
        <p:spPr>
          <a:xfrm>
            <a:off x="0" y="1032387"/>
            <a:ext cx="12191991" cy="5825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CA679D-262B-48BD-8755-9DAEC4CB8B8C}"/>
              </a:ext>
            </a:extLst>
          </p:cNvPr>
          <p:cNvSpPr/>
          <p:nvPr/>
        </p:nvSpPr>
        <p:spPr>
          <a:xfrm>
            <a:off x="-9" y="1032387"/>
            <a:ext cx="12191991" cy="5825613"/>
          </a:xfrm>
          <a:prstGeom prst="rect">
            <a:avLst/>
          </a:prstGeom>
          <a:blipFill dpi="0" rotWithShape="1">
            <a:blip r:embed="rId2">
              <a:alphaModFix amt="23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178659" y="3859159"/>
            <a:ext cx="2595716" cy="2595716"/>
          </a:xfrm>
          <a:prstGeom prst="ellipse">
            <a:avLst/>
          </a:prstGeom>
          <a:solidFill>
            <a:srgbClr val="5D1049"/>
          </a:solidFill>
          <a:ln>
            <a:noFill/>
          </a:ln>
          <a:effectLst>
            <a:glow rad="228600">
              <a:srgbClr val="5D1049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9304020" y="4039827"/>
            <a:ext cx="2344993" cy="2234379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Posting mean, personal, or false information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986378" y="3075035"/>
            <a:ext cx="980276" cy="874458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stCxn id="25" idx="0"/>
          </p:cNvCxnSpPr>
          <p:nvPr/>
        </p:nvCxnSpPr>
        <p:spPr>
          <a:xfrm flipH="1" flipV="1">
            <a:off x="10471355" y="0"/>
            <a:ext cx="5161" cy="30750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337873" y="2164324"/>
            <a:ext cx="2595716" cy="2595716"/>
          </a:xfrm>
          <a:prstGeom prst="ellipse">
            <a:avLst/>
          </a:prstGeom>
          <a:solidFill>
            <a:srgbClr val="B00020"/>
          </a:solidFill>
          <a:ln>
            <a:noFill/>
          </a:ln>
          <a:effectLst>
            <a:glow rad="228600">
              <a:srgbClr val="B0002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463234" y="2344992"/>
            <a:ext cx="2344993" cy="2234379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Stealing the victim’s password and modifying his or her profile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145592" y="1380200"/>
            <a:ext cx="980276" cy="874458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35" idx="0"/>
          </p:cNvCxnSpPr>
          <p:nvPr/>
        </p:nvCxnSpPr>
        <p:spPr>
          <a:xfrm flipV="1">
            <a:off x="7635730" y="-1122109"/>
            <a:ext cx="0" cy="25023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115962" y="2215944"/>
            <a:ext cx="2595716" cy="2595716"/>
          </a:xfrm>
          <a:prstGeom prst="ellipse">
            <a:avLst/>
          </a:prstGeom>
          <a:solidFill>
            <a:srgbClr val="442C2E"/>
          </a:solidFill>
          <a:ln>
            <a:noFill/>
          </a:ln>
          <a:effectLst>
            <a:glow rad="228600">
              <a:srgbClr val="442C2E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241323" y="2396612"/>
            <a:ext cx="2344993" cy="2234379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50" dirty="0">
                <a:solidFill>
                  <a:schemeClr val="tx1"/>
                </a:solidFill>
                <a:latin typeface="Arial Rounded MT Bold" panose="020F0704030504030204" pitchFamily="34" charset="0"/>
              </a:rPr>
              <a:t>Sending inappropriate messages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923681" y="1431820"/>
            <a:ext cx="980276" cy="874458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stCxn id="42" idx="0"/>
          </p:cNvCxnSpPr>
          <p:nvPr/>
        </p:nvCxnSpPr>
        <p:spPr>
          <a:xfrm flipV="1">
            <a:off x="4413819" y="-1070489"/>
            <a:ext cx="0" cy="25023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20733" y="3513803"/>
            <a:ext cx="2595716" cy="2595716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glow rad="228600">
              <a:srgbClr val="00206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46094" y="3694471"/>
            <a:ext cx="2344993" cy="2234379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Sending threatening messages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028452" y="2729679"/>
            <a:ext cx="980276" cy="874458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>
            <a:stCxn id="49" idx="0"/>
          </p:cNvCxnSpPr>
          <p:nvPr/>
        </p:nvCxnSpPr>
        <p:spPr>
          <a:xfrm flipV="1">
            <a:off x="1518590" y="227370"/>
            <a:ext cx="0" cy="25023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0" y="0"/>
            <a:ext cx="12192000" cy="1032387"/>
          </a:xfrm>
          <a:prstGeom prst="rect">
            <a:avLst/>
          </a:prstGeom>
          <a:solidFill>
            <a:srgbClr val="FFDE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Form of Cyber bullying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2415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Delay 12"/>
          <p:cNvSpPr/>
          <p:nvPr/>
        </p:nvSpPr>
        <p:spPr>
          <a:xfrm flipH="1">
            <a:off x="9468465" y="-13520"/>
            <a:ext cx="2723535" cy="6871519"/>
          </a:xfrm>
          <a:prstGeom prst="flowChartDelay">
            <a:avLst/>
          </a:prstGeom>
          <a:solidFill>
            <a:srgbClr val="FFDE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Process 14"/>
          <p:cNvSpPr/>
          <p:nvPr/>
        </p:nvSpPr>
        <p:spPr>
          <a:xfrm rot="5400000">
            <a:off x="7891616" y="2472813"/>
            <a:ext cx="5877232" cy="191237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Cyberstalking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0" name="Parallelogram 19"/>
          <p:cNvSpPr/>
          <p:nvPr/>
        </p:nvSpPr>
        <p:spPr>
          <a:xfrm>
            <a:off x="7859661" y="-3689"/>
            <a:ext cx="1943100" cy="6851855"/>
          </a:xfrm>
          <a:prstGeom prst="parallelogram">
            <a:avLst>
              <a:gd name="adj" fmla="val 69427"/>
            </a:avLst>
          </a:prstGeom>
          <a:solidFill>
            <a:srgbClr val="442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19BDE5-0310-4181-B2E2-1B0D2689F64D}"/>
              </a:ext>
            </a:extLst>
          </p:cNvPr>
          <p:cNvSpPr/>
          <p:nvPr/>
        </p:nvSpPr>
        <p:spPr>
          <a:xfrm>
            <a:off x="0" y="-38541"/>
            <a:ext cx="9223240" cy="6896541"/>
          </a:xfrm>
          <a:custGeom>
            <a:avLst/>
            <a:gdLst>
              <a:gd name="connsiteX0" fmla="*/ 0 w 7859661"/>
              <a:gd name="connsiteY0" fmla="*/ 0 h 6880498"/>
              <a:gd name="connsiteX1" fmla="*/ 7859661 w 7859661"/>
              <a:gd name="connsiteY1" fmla="*/ 0 h 6880498"/>
              <a:gd name="connsiteX2" fmla="*/ 7859661 w 7859661"/>
              <a:gd name="connsiteY2" fmla="*/ 6880498 h 6880498"/>
              <a:gd name="connsiteX3" fmla="*/ 0 w 7859661"/>
              <a:gd name="connsiteY3" fmla="*/ 6880498 h 6880498"/>
              <a:gd name="connsiteX4" fmla="*/ 0 w 7859661"/>
              <a:gd name="connsiteY4" fmla="*/ 0 h 6880498"/>
              <a:gd name="connsiteX0" fmla="*/ 0 w 9223240"/>
              <a:gd name="connsiteY0" fmla="*/ 16043 h 6896541"/>
              <a:gd name="connsiteX1" fmla="*/ 9223240 w 9223240"/>
              <a:gd name="connsiteY1" fmla="*/ 0 h 6896541"/>
              <a:gd name="connsiteX2" fmla="*/ 7859661 w 9223240"/>
              <a:gd name="connsiteY2" fmla="*/ 6896541 h 6896541"/>
              <a:gd name="connsiteX3" fmla="*/ 0 w 9223240"/>
              <a:gd name="connsiteY3" fmla="*/ 6896541 h 6896541"/>
              <a:gd name="connsiteX4" fmla="*/ 0 w 9223240"/>
              <a:gd name="connsiteY4" fmla="*/ 16043 h 6896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23240" h="6896541">
                <a:moveTo>
                  <a:pt x="0" y="16043"/>
                </a:moveTo>
                <a:lnTo>
                  <a:pt x="9223240" y="0"/>
                </a:lnTo>
                <a:lnTo>
                  <a:pt x="7859661" y="6896541"/>
                </a:lnTo>
                <a:lnTo>
                  <a:pt x="0" y="6896541"/>
                </a:lnTo>
                <a:lnTo>
                  <a:pt x="0" y="16043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1">
            <a:extLst>
              <a:ext uri="{FF2B5EF4-FFF2-40B4-BE49-F238E27FC236}">
                <a16:creationId xmlns:a16="http://schemas.microsoft.com/office/drawing/2014/main" id="{8419BDE5-0310-4181-B2E2-1B0D2689F64D}"/>
              </a:ext>
            </a:extLst>
          </p:cNvPr>
          <p:cNvSpPr/>
          <p:nvPr/>
        </p:nvSpPr>
        <p:spPr>
          <a:xfrm>
            <a:off x="0" y="-14017"/>
            <a:ext cx="9223240" cy="6896541"/>
          </a:xfrm>
          <a:custGeom>
            <a:avLst/>
            <a:gdLst>
              <a:gd name="connsiteX0" fmla="*/ 0 w 7859661"/>
              <a:gd name="connsiteY0" fmla="*/ 0 h 6880498"/>
              <a:gd name="connsiteX1" fmla="*/ 7859661 w 7859661"/>
              <a:gd name="connsiteY1" fmla="*/ 0 h 6880498"/>
              <a:gd name="connsiteX2" fmla="*/ 7859661 w 7859661"/>
              <a:gd name="connsiteY2" fmla="*/ 6880498 h 6880498"/>
              <a:gd name="connsiteX3" fmla="*/ 0 w 7859661"/>
              <a:gd name="connsiteY3" fmla="*/ 6880498 h 6880498"/>
              <a:gd name="connsiteX4" fmla="*/ 0 w 7859661"/>
              <a:gd name="connsiteY4" fmla="*/ 0 h 6880498"/>
              <a:gd name="connsiteX0" fmla="*/ 0 w 9223240"/>
              <a:gd name="connsiteY0" fmla="*/ 16043 h 6896541"/>
              <a:gd name="connsiteX1" fmla="*/ 9223240 w 9223240"/>
              <a:gd name="connsiteY1" fmla="*/ 0 h 6896541"/>
              <a:gd name="connsiteX2" fmla="*/ 7859661 w 9223240"/>
              <a:gd name="connsiteY2" fmla="*/ 6896541 h 6896541"/>
              <a:gd name="connsiteX3" fmla="*/ 0 w 9223240"/>
              <a:gd name="connsiteY3" fmla="*/ 6896541 h 6896541"/>
              <a:gd name="connsiteX4" fmla="*/ 0 w 9223240"/>
              <a:gd name="connsiteY4" fmla="*/ 16043 h 6896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23240" h="6896541">
                <a:moveTo>
                  <a:pt x="0" y="16043"/>
                </a:moveTo>
                <a:lnTo>
                  <a:pt x="9223240" y="0"/>
                </a:lnTo>
                <a:lnTo>
                  <a:pt x="7859661" y="6896541"/>
                </a:lnTo>
                <a:lnTo>
                  <a:pt x="0" y="6896541"/>
                </a:lnTo>
                <a:lnTo>
                  <a:pt x="0" y="16043"/>
                </a:lnTo>
                <a:close/>
              </a:path>
            </a:pathLst>
          </a:custGeom>
          <a:solidFill>
            <a:schemeClr val="tx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Parallelogram 22"/>
          <p:cNvSpPr/>
          <p:nvPr/>
        </p:nvSpPr>
        <p:spPr>
          <a:xfrm>
            <a:off x="-324465" y="1128249"/>
            <a:ext cx="9037688" cy="914400"/>
          </a:xfrm>
          <a:prstGeom prst="parallelogram">
            <a:avLst>
              <a:gd name="adj" fmla="val 20556"/>
            </a:avLst>
          </a:prstGeom>
          <a:solidFill>
            <a:srgbClr val="F48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>
                <a:solidFill>
                  <a:schemeClr val="tx1"/>
                </a:solidFill>
                <a:latin typeface="Arial Black" panose="020B0A04020102020204" pitchFamily="34" charset="0"/>
              </a:rPr>
              <a:t>Threatening behavior</a:t>
            </a:r>
            <a:r>
              <a:rPr lang="en-US" sz="2800" dirty="0">
                <a:latin typeface="Arial Black" panose="020B0A04020102020204" pitchFamily="34" charset="0"/>
              </a:rPr>
              <a:t>	 </a:t>
            </a:r>
          </a:p>
        </p:txBody>
      </p:sp>
      <p:sp>
        <p:nvSpPr>
          <p:cNvPr id="25" name="Parallelogram 24"/>
          <p:cNvSpPr/>
          <p:nvPr/>
        </p:nvSpPr>
        <p:spPr>
          <a:xfrm>
            <a:off x="-516194" y="4392559"/>
            <a:ext cx="8574651" cy="914400"/>
          </a:xfrm>
          <a:prstGeom prst="parallelogram">
            <a:avLst>
              <a:gd name="adj" fmla="val 20556"/>
            </a:avLst>
          </a:prstGeom>
          <a:solidFill>
            <a:srgbClr val="A5D6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>
                <a:solidFill>
                  <a:schemeClr val="tx1"/>
                </a:solidFill>
                <a:latin typeface="Arial Black" panose="020B0A04020102020204" pitchFamily="34" charset="0"/>
              </a:rPr>
              <a:t>Adult version of cyberbullying</a:t>
            </a:r>
            <a:r>
              <a:rPr lang="en-US" sz="2800" dirty="0">
                <a:latin typeface="Arial Black" panose="020B0A04020102020204" pitchFamily="34" charset="0"/>
              </a:rPr>
              <a:t>	 </a:t>
            </a:r>
          </a:p>
        </p:txBody>
      </p:sp>
      <p:sp>
        <p:nvSpPr>
          <p:cNvPr id="26" name="Parallelogram 25"/>
          <p:cNvSpPr/>
          <p:nvPr/>
        </p:nvSpPr>
        <p:spPr>
          <a:xfrm>
            <a:off x="-516194" y="2760404"/>
            <a:ext cx="8891434" cy="914400"/>
          </a:xfrm>
          <a:prstGeom prst="parallelogram">
            <a:avLst>
              <a:gd name="adj" fmla="val 20556"/>
            </a:avLst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>
                <a:solidFill>
                  <a:schemeClr val="tx1"/>
                </a:solidFill>
                <a:latin typeface="Arial Black" panose="020B0A04020102020204" pitchFamily="34" charset="0"/>
              </a:rPr>
              <a:t>Unwanted advantage</a:t>
            </a:r>
            <a:r>
              <a:rPr lang="en-US" sz="2800" dirty="0">
                <a:latin typeface="Arial Black" panose="020B0A04020102020204" pitchFamily="34" charset="0"/>
              </a:rPr>
              <a:t>	</a:t>
            </a:r>
          </a:p>
        </p:txBody>
      </p:sp>
      <p:sp>
        <p:nvSpPr>
          <p:cNvPr id="27" name="Flowchart: Preparation 26"/>
          <p:cNvSpPr/>
          <p:nvPr/>
        </p:nvSpPr>
        <p:spPr>
          <a:xfrm>
            <a:off x="7788377" y="900566"/>
            <a:ext cx="1371600" cy="1371600"/>
          </a:xfrm>
          <a:prstGeom prst="flowChartPreparation">
            <a:avLst/>
          </a:prstGeom>
          <a:solidFill>
            <a:srgbClr val="E30425"/>
          </a:solidFill>
          <a:ln>
            <a:noFill/>
          </a:ln>
          <a:effectLst>
            <a:outerShdw blurRad="50800" dist="1016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err="1">
                <a:latin typeface="Blackadder ITC" panose="04020505051007020D02" pitchFamily="82" charset="0"/>
              </a:rPr>
              <a:t>i</a:t>
            </a:r>
            <a:endParaRPr lang="en-US" sz="6000" b="1" dirty="0">
              <a:latin typeface="Blackadder ITC" panose="04020505051007020D02" pitchFamily="82" charset="0"/>
            </a:endParaRPr>
          </a:p>
        </p:txBody>
      </p:sp>
      <p:sp>
        <p:nvSpPr>
          <p:cNvPr id="28" name="Flowchart: Preparation 27"/>
          <p:cNvSpPr/>
          <p:nvPr/>
        </p:nvSpPr>
        <p:spPr>
          <a:xfrm>
            <a:off x="7138219" y="4163959"/>
            <a:ext cx="1371600" cy="1371600"/>
          </a:xfrm>
          <a:prstGeom prst="flowChartPreparation">
            <a:avLst/>
          </a:prstGeom>
          <a:solidFill>
            <a:srgbClr val="7030A0"/>
          </a:solidFill>
          <a:ln>
            <a:noFill/>
          </a:ln>
          <a:effectLst>
            <a:outerShdw blurRad="50800" dist="1016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Blackadder ITC" panose="04020505051007020D02" pitchFamily="82" charset="0"/>
              </a:rPr>
              <a:t>iii</a:t>
            </a:r>
          </a:p>
        </p:txBody>
      </p:sp>
      <p:sp>
        <p:nvSpPr>
          <p:cNvPr id="29" name="Flowchart: Preparation 28"/>
          <p:cNvSpPr/>
          <p:nvPr/>
        </p:nvSpPr>
        <p:spPr>
          <a:xfrm>
            <a:off x="7459611" y="2531804"/>
            <a:ext cx="1371600" cy="1371600"/>
          </a:xfrm>
          <a:prstGeom prst="flowChartPreparation">
            <a:avLst/>
          </a:prstGeom>
          <a:solidFill>
            <a:srgbClr val="92D050"/>
          </a:solidFill>
          <a:ln>
            <a:noFill/>
          </a:ln>
          <a:effectLst>
            <a:outerShdw blurRad="50800" dist="1016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Blackadder ITC" panose="04020505051007020D02" pitchFamily="82" charset="0"/>
              </a:rPr>
              <a:t>ii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-176981" y="-217543"/>
            <a:ext cx="1312606" cy="1345792"/>
            <a:chOff x="-10569" y="-281783"/>
            <a:chExt cx="2247165" cy="2315695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33" name="Flowchart: Preparation 32"/>
            <p:cNvSpPr/>
            <p:nvPr/>
          </p:nvSpPr>
          <p:spPr>
            <a:xfrm>
              <a:off x="1056231" y="723586"/>
              <a:ext cx="640080" cy="640080"/>
            </a:xfrm>
            <a:prstGeom prst="flowChartPrepa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lowchart: Preparation 37"/>
            <p:cNvSpPr/>
            <p:nvPr/>
          </p:nvSpPr>
          <p:spPr>
            <a:xfrm>
              <a:off x="1589631" y="388463"/>
              <a:ext cx="640080" cy="640080"/>
            </a:xfrm>
            <a:prstGeom prst="flowChartPrepa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-10569" y="-281783"/>
              <a:ext cx="2247165" cy="2315695"/>
              <a:chOff x="-10569" y="-281783"/>
              <a:chExt cx="2247165" cy="2315695"/>
            </a:xfrm>
            <a:grpFill/>
          </p:grpSpPr>
          <p:sp>
            <p:nvSpPr>
              <p:cNvPr id="30" name="Flowchart: Preparation 29"/>
              <p:cNvSpPr/>
              <p:nvPr/>
            </p:nvSpPr>
            <p:spPr>
              <a:xfrm>
                <a:off x="0" y="53829"/>
                <a:ext cx="640080" cy="640080"/>
              </a:xfrm>
              <a:prstGeom prst="flowChartPrepa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lowchart: Preparation 30"/>
              <p:cNvSpPr/>
              <p:nvPr/>
            </p:nvSpPr>
            <p:spPr>
              <a:xfrm>
                <a:off x="522831" y="403546"/>
                <a:ext cx="640080" cy="640080"/>
              </a:xfrm>
              <a:prstGeom prst="flowChartPrepa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lowchart: Preparation 31"/>
              <p:cNvSpPr/>
              <p:nvPr/>
            </p:nvSpPr>
            <p:spPr>
              <a:xfrm>
                <a:off x="-10569" y="723586"/>
                <a:ext cx="640080" cy="640080"/>
              </a:xfrm>
              <a:prstGeom prst="flowChartPrepa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lowchart: Preparation 33"/>
              <p:cNvSpPr/>
              <p:nvPr/>
            </p:nvSpPr>
            <p:spPr>
              <a:xfrm>
                <a:off x="1056231" y="68423"/>
                <a:ext cx="640080" cy="640080"/>
              </a:xfrm>
              <a:prstGeom prst="flowChartPrepa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lowchart: Preparation 34"/>
              <p:cNvSpPr/>
              <p:nvPr/>
            </p:nvSpPr>
            <p:spPr>
              <a:xfrm>
                <a:off x="522831" y="1073792"/>
                <a:ext cx="640080" cy="640080"/>
              </a:xfrm>
              <a:prstGeom prst="flowChartPrepa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lowchart: Preparation 35"/>
              <p:cNvSpPr/>
              <p:nvPr/>
            </p:nvSpPr>
            <p:spPr>
              <a:xfrm>
                <a:off x="522831" y="-266700"/>
                <a:ext cx="640080" cy="640080"/>
              </a:xfrm>
              <a:prstGeom prst="flowChartPrepa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lowchart: Preparation 36"/>
              <p:cNvSpPr/>
              <p:nvPr/>
            </p:nvSpPr>
            <p:spPr>
              <a:xfrm>
                <a:off x="1045662" y="1393832"/>
                <a:ext cx="640080" cy="640080"/>
              </a:xfrm>
              <a:prstGeom prst="flowChartPrepa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lowchart: Preparation 38"/>
              <p:cNvSpPr/>
              <p:nvPr/>
            </p:nvSpPr>
            <p:spPr>
              <a:xfrm>
                <a:off x="1579062" y="-281783"/>
                <a:ext cx="640080" cy="640080"/>
              </a:xfrm>
              <a:prstGeom prst="flowChartPrepa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lowchart: Preparation 39"/>
              <p:cNvSpPr/>
              <p:nvPr/>
            </p:nvSpPr>
            <p:spPr>
              <a:xfrm>
                <a:off x="1596516" y="1031481"/>
                <a:ext cx="640080" cy="640080"/>
              </a:xfrm>
              <a:prstGeom prst="flowChartPrepa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86380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F4D1B4-DD3F-4CE1-9A0E-CAC6E51D6A36}"/>
              </a:ext>
            </a:extLst>
          </p:cNvPr>
          <p:cNvSpPr/>
          <p:nvPr/>
        </p:nvSpPr>
        <p:spPr>
          <a:xfrm>
            <a:off x="0" y="5805714"/>
            <a:ext cx="12192000" cy="1052286"/>
          </a:xfrm>
          <a:prstGeom prst="rect">
            <a:avLst/>
          </a:prstGeom>
          <a:solidFill>
            <a:srgbClr val="FFDE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Uploading Inappropriate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Material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2CD576-AE41-45D1-827A-0BBD9699043B}"/>
              </a:ext>
            </a:extLst>
          </p:cNvPr>
          <p:cNvSpPr/>
          <p:nvPr/>
        </p:nvSpPr>
        <p:spPr>
          <a:xfrm>
            <a:off x="0" y="0"/>
            <a:ext cx="12192000" cy="58057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EBB815-2D5A-4F26-8230-E8F3CD20713D}"/>
              </a:ext>
            </a:extLst>
          </p:cNvPr>
          <p:cNvSpPr/>
          <p:nvPr/>
        </p:nvSpPr>
        <p:spPr>
          <a:xfrm>
            <a:off x="0" y="-1"/>
            <a:ext cx="12192000" cy="580571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C706A-547A-4311-9B6A-DAF00C53C3FA}"/>
              </a:ext>
            </a:extLst>
          </p:cNvPr>
          <p:cNvSpPr/>
          <p:nvPr/>
        </p:nvSpPr>
        <p:spPr>
          <a:xfrm>
            <a:off x="0" y="-4"/>
            <a:ext cx="12192000" cy="5805713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60356E-787F-4CF0-9B73-D02DEB655460}"/>
              </a:ext>
            </a:extLst>
          </p:cNvPr>
          <p:cNvSpPr/>
          <p:nvPr/>
        </p:nvSpPr>
        <p:spPr>
          <a:xfrm>
            <a:off x="4459224" y="0"/>
            <a:ext cx="3273552" cy="5805712"/>
          </a:xfrm>
          <a:prstGeom prst="rect">
            <a:avLst/>
          </a:prstGeom>
          <a:solidFill>
            <a:srgbClr val="FFCC8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A78075-D2AC-43EA-9533-5DE9E0F685DC}"/>
              </a:ext>
            </a:extLst>
          </p:cNvPr>
          <p:cNvSpPr/>
          <p:nvPr/>
        </p:nvSpPr>
        <p:spPr>
          <a:xfrm>
            <a:off x="8102660" y="0"/>
            <a:ext cx="3273552" cy="5805712"/>
          </a:xfrm>
          <a:prstGeom prst="rect">
            <a:avLst/>
          </a:prstGeom>
          <a:solidFill>
            <a:srgbClr val="F48FB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DAC0AB-1242-4A29-877C-30E55E442C5C}"/>
              </a:ext>
            </a:extLst>
          </p:cNvPr>
          <p:cNvSpPr/>
          <p:nvPr/>
        </p:nvSpPr>
        <p:spPr>
          <a:xfrm>
            <a:off x="852364" y="0"/>
            <a:ext cx="3273552" cy="5805712"/>
          </a:xfrm>
          <a:prstGeom prst="rect">
            <a:avLst/>
          </a:prstGeom>
          <a:solidFill>
            <a:srgbClr val="A5D6A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DA3C8F-7C35-4555-A58D-20D369FF3884}"/>
              </a:ext>
            </a:extLst>
          </p:cNvPr>
          <p:cNvSpPr/>
          <p:nvPr/>
        </p:nvSpPr>
        <p:spPr>
          <a:xfrm>
            <a:off x="852364" y="3551732"/>
            <a:ext cx="3273552" cy="2253977"/>
          </a:xfrm>
          <a:prstGeom prst="rect">
            <a:avLst/>
          </a:prstGeom>
          <a:solidFill>
            <a:srgbClr val="A5D6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Policies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against uploading videos depicting violence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15AFA1-78EC-4408-9BC8-9459AA4E7BF0}"/>
              </a:ext>
            </a:extLst>
          </p:cNvPr>
          <p:cNvSpPr/>
          <p:nvPr/>
        </p:nvSpPr>
        <p:spPr>
          <a:xfrm>
            <a:off x="4459224" y="3551732"/>
            <a:ext cx="3273552" cy="2253977"/>
          </a:xfrm>
          <a:prstGeom prst="rect">
            <a:avLst/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Deletion</a:t>
            </a:r>
            <a:r>
              <a:rPr lang="en-US" sz="3200" dirty="0"/>
              <a:t> </a:t>
            </a:r>
            <a:endParaRPr lang="en-US" sz="3200" b="1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w</a:t>
            </a:r>
            <a:r>
              <a:rPr lang="en-US" dirty="0" smtClean="0">
                <a:solidFill>
                  <a:schemeClr val="tx1"/>
                </a:solidFill>
              </a:rPr>
              <a:t>ebsite </a:t>
            </a:r>
            <a:r>
              <a:rPr lang="en-US" dirty="0">
                <a:solidFill>
                  <a:schemeClr val="tx1"/>
                </a:solidFill>
              </a:rPr>
              <a:t>has right to material and terminate user accounts that violate the site’s policies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06E3F0-3A03-4E9A-94F1-7A4BA95BE439}"/>
              </a:ext>
            </a:extLst>
          </p:cNvPr>
          <p:cNvSpPr/>
          <p:nvPr/>
        </p:nvSpPr>
        <p:spPr>
          <a:xfrm>
            <a:off x="8104184" y="3551732"/>
            <a:ext cx="3273552" cy="2253977"/>
          </a:xfrm>
          <a:prstGeom prst="rect">
            <a:avLst/>
          </a:prstGeom>
          <a:solidFill>
            <a:srgbClr val="F48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Limits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on content that is sexually explicit, hateful, or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violent, or that promotes illegal activity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383E64C-D418-4644-BC44-94363A002A41}"/>
              </a:ext>
            </a:extLst>
          </p:cNvPr>
          <p:cNvSpPr/>
          <p:nvPr/>
        </p:nvSpPr>
        <p:spPr>
          <a:xfrm>
            <a:off x="1519876" y="807678"/>
            <a:ext cx="1938528" cy="1936377"/>
          </a:xfrm>
          <a:prstGeom prst="ellipse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  <a:effectLst>
            <a:glow rad="139700">
              <a:srgbClr val="A5D6A7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B4815ED-97D2-4B6F-8A0B-D268DD47B342}"/>
              </a:ext>
            </a:extLst>
          </p:cNvPr>
          <p:cNvSpPr/>
          <p:nvPr/>
        </p:nvSpPr>
        <p:spPr>
          <a:xfrm>
            <a:off x="5126736" y="807678"/>
            <a:ext cx="1938528" cy="1936377"/>
          </a:xfrm>
          <a:prstGeom prst="ellipse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  <a:effectLst>
            <a:glow rad="139700">
              <a:srgbClr val="FFCC8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6AE483D-7808-4FE8-AE60-6A89FBBB8E1E}"/>
              </a:ext>
            </a:extLst>
          </p:cNvPr>
          <p:cNvSpPr/>
          <p:nvPr/>
        </p:nvSpPr>
        <p:spPr>
          <a:xfrm>
            <a:off x="8770172" y="807678"/>
            <a:ext cx="1938528" cy="1936377"/>
          </a:xfrm>
          <a:prstGeom prst="ellipse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  <a:effectLst>
            <a:glow rad="139700">
              <a:srgbClr val="F48FB1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7AE45F-8F27-4198-90F2-789B76E15A8B}"/>
              </a:ext>
            </a:extLst>
          </p:cNvPr>
          <p:cNvSpPr/>
          <p:nvPr/>
        </p:nvSpPr>
        <p:spPr>
          <a:xfrm>
            <a:off x="2043953" y="1277468"/>
            <a:ext cx="900953" cy="954741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445AD7B-B08C-496F-8526-EF657527FD9A}"/>
              </a:ext>
            </a:extLst>
          </p:cNvPr>
          <p:cNvSpPr/>
          <p:nvPr/>
        </p:nvSpPr>
        <p:spPr>
          <a:xfrm>
            <a:off x="5645523" y="1277467"/>
            <a:ext cx="900953" cy="954741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2718D6-667D-4199-A599-2948B99A8597}"/>
              </a:ext>
            </a:extLst>
          </p:cNvPr>
          <p:cNvSpPr/>
          <p:nvPr/>
        </p:nvSpPr>
        <p:spPr>
          <a:xfrm>
            <a:off x="9288959" y="1298495"/>
            <a:ext cx="900953" cy="954741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617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D80A90-0281-467C-9795-260AD8B9467C}"/>
              </a:ext>
            </a:extLst>
          </p:cNvPr>
          <p:cNvSpPr/>
          <p:nvPr/>
        </p:nvSpPr>
        <p:spPr>
          <a:xfrm>
            <a:off x="2758440" y="0"/>
            <a:ext cx="9448800" cy="68580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48C08D-C61D-47F5-87A4-FA024554C33E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FFDE03"/>
          </a:solidFill>
          <a:ln>
            <a:solidFill>
              <a:srgbClr val="F7F8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Prevention</a:t>
            </a:r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22EC10-580F-4E6A-AE85-A9C84DC71F9C}"/>
              </a:ext>
            </a:extLst>
          </p:cNvPr>
          <p:cNvSpPr/>
          <p:nvPr/>
        </p:nvSpPr>
        <p:spPr>
          <a:xfrm>
            <a:off x="2743200" y="0"/>
            <a:ext cx="5669280" cy="6858000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154A77-3049-4696-8BBE-B0ECBA4D25F7}"/>
              </a:ext>
            </a:extLst>
          </p:cNvPr>
          <p:cNvSpPr/>
          <p:nvPr/>
        </p:nvSpPr>
        <p:spPr>
          <a:xfrm>
            <a:off x="2952750" y="1951034"/>
            <a:ext cx="4503420" cy="133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Increasing consciousness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F33620-28C0-4310-870A-73C16C871CBC}"/>
              </a:ext>
            </a:extLst>
          </p:cNvPr>
          <p:cNvSpPr/>
          <p:nvPr/>
        </p:nvSpPr>
        <p:spPr>
          <a:xfrm>
            <a:off x="2979420" y="234596"/>
            <a:ext cx="4503420" cy="133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Increasing morality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EA9F2F-1EA2-4A42-892F-85573B2E530C}"/>
              </a:ext>
            </a:extLst>
          </p:cNvPr>
          <p:cNvSpPr/>
          <p:nvPr/>
        </p:nvSpPr>
        <p:spPr>
          <a:xfrm>
            <a:off x="2926080" y="3638550"/>
            <a:ext cx="4530090" cy="133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Awareness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8CB59-C7C6-409C-AE25-A9F6AE81B672}"/>
              </a:ext>
            </a:extLst>
          </p:cNvPr>
          <p:cNvSpPr/>
          <p:nvPr/>
        </p:nvSpPr>
        <p:spPr>
          <a:xfrm>
            <a:off x="2952750" y="5295900"/>
            <a:ext cx="4530090" cy="133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Hiding Confidential Information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31F0FC29-E698-4A23-BBAC-87CAA755FC99}"/>
              </a:ext>
            </a:extLst>
          </p:cNvPr>
          <p:cNvSpPr/>
          <p:nvPr/>
        </p:nvSpPr>
        <p:spPr>
          <a:xfrm>
            <a:off x="7863840" y="346710"/>
            <a:ext cx="1097280" cy="1097280"/>
          </a:xfrm>
          <a:prstGeom prst="diamond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89807D8F-FFD0-48D9-AE79-AFFF2F3DA8A7}"/>
              </a:ext>
            </a:extLst>
          </p:cNvPr>
          <p:cNvSpPr/>
          <p:nvPr/>
        </p:nvSpPr>
        <p:spPr>
          <a:xfrm>
            <a:off x="7863840" y="3756660"/>
            <a:ext cx="1097280" cy="1097280"/>
          </a:xfrm>
          <a:prstGeom prst="diamond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CED81893-D63A-4D79-91AC-982D35F1FB88}"/>
              </a:ext>
            </a:extLst>
          </p:cNvPr>
          <p:cNvSpPr/>
          <p:nvPr/>
        </p:nvSpPr>
        <p:spPr>
          <a:xfrm>
            <a:off x="7863840" y="5383530"/>
            <a:ext cx="1097280" cy="1097280"/>
          </a:xfrm>
          <a:prstGeom prst="diamond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52E865-DDA9-488B-82C0-4818B68755E0}"/>
              </a:ext>
            </a:extLst>
          </p:cNvPr>
          <p:cNvGrpSpPr/>
          <p:nvPr/>
        </p:nvGrpSpPr>
        <p:grpSpPr>
          <a:xfrm>
            <a:off x="7863840" y="2065972"/>
            <a:ext cx="1097280" cy="1097280"/>
            <a:chOff x="7863840" y="346710"/>
            <a:chExt cx="1097280" cy="1097280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688B0C8A-E163-41CF-8030-27C9E54322BB}"/>
                </a:ext>
              </a:extLst>
            </p:cNvPr>
            <p:cNvSpPr/>
            <p:nvPr/>
          </p:nvSpPr>
          <p:spPr>
            <a:xfrm>
              <a:off x="7863840" y="346710"/>
              <a:ext cx="1097280" cy="1097280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36ED6F2-E818-411C-A6D1-525F54DD7632}"/>
                </a:ext>
              </a:extLst>
            </p:cNvPr>
            <p:cNvSpPr/>
            <p:nvPr/>
          </p:nvSpPr>
          <p:spPr>
            <a:xfrm>
              <a:off x="8183880" y="670378"/>
              <a:ext cx="457200" cy="449943"/>
            </a:xfrm>
            <a:prstGeom prst="rect">
              <a:avLst/>
            </a:prstGeom>
            <a:blipFill dpi="0"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18516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63040" y="0"/>
            <a:ext cx="9265920" cy="364236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Delay 2"/>
          <p:cNvSpPr/>
          <p:nvPr/>
        </p:nvSpPr>
        <p:spPr>
          <a:xfrm rot="16200000">
            <a:off x="4625340" y="-708660"/>
            <a:ext cx="2941320" cy="12192000"/>
          </a:xfrm>
          <a:prstGeom prst="flowChartDelay">
            <a:avLst/>
          </a:prstGeom>
          <a:solidFill>
            <a:srgbClr val="FFDE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Process 3"/>
          <p:cNvSpPr/>
          <p:nvPr/>
        </p:nvSpPr>
        <p:spPr>
          <a:xfrm>
            <a:off x="3157383" y="4282440"/>
            <a:ext cx="5877232" cy="257556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Thank you for your patients</a:t>
            </a:r>
          </a:p>
        </p:txBody>
      </p:sp>
    </p:spTree>
    <p:extLst>
      <p:ext uri="{BB962C8B-B14F-4D97-AF65-F5344CB8AC3E}">
        <p14:creationId xmlns:p14="http://schemas.microsoft.com/office/powerpoint/2010/main" val="5240764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202</Words>
  <Application>Microsoft Office PowerPoint</Application>
  <PresentationFormat>Widescreen</PresentationFormat>
  <Paragraphs>56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Arial</vt:lpstr>
      <vt:lpstr>Arial Black</vt:lpstr>
      <vt:lpstr>Arial Rounded MT Bold</vt:lpstr>
      <vt:lpstr>Bahnschrift</vt:lpstr>
      <vt:lpstr>Bahnschrift SemiBold</vt:lpstr>
      <vt:lpstr>Blackadder ITC</vt:lpstr>
      <vt:lpstr>Bradley Hand ITC</vt:lpstr>
      <vt:lpstr>Calibri</vt:lpstr>
      <vt:lpstr>Calibri Light</vt:lpstr>
      <vt:lpstr>Consolas</vt:lpstr>
      <vt:lpstr>Copperplate Gothic Bold</vt:lpstr>
      <vt:lpstr>Segoe Print</vt:lpstr>
      <vt:lpstr>Office Theme</vt:lpstr>
      <vt:lpstr>Social Networking Ethical Issues Presented by: Atiq Ahammed(BSSE0817) Presented to: Rezvi Shahariar &amp; BSSE8th batch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Networking Ethical Issues</dc:title>
  <dc:creator>Atiq Ahammed</dc:creator>
  <cp:lastModifiedBy>Atiq Ahammed</cp:lastModifiedBy>
  <cp:revision>125</cp:revision>
  <dcterms:created xsi:type="dcterms:W3CDTF">2018-07-19T14:06:27Z</dcterms:created>
  <dcterms:modified xsi:type="dcterms:W3CDTF">2018-09-26T16:38:09Z</dcterms:modified>
</cp:coreProperties>
</file>