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64" r:id="rId7"/>
    <p:sldId id="262" r:id="rId8"/>
    <p:sldId id="266" r:id="rId9"/>
    <p:sldId id="267" r:id="rId10"/>
    <p:sldId id="269" r:id="rId11"/>
    <p:sldId id="271" r:id="rId12"/>
    <p:sldId id="270" r:id="rId13"/>
    <p:sldId id="265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64"/>
    <a:srgbClr val="0096A3"/>
    <a:srgbClr val="3FA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99F3-D98C-4C82-B558-659B47B9EC9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A6F8-5DA5-4F01-842C-4C1078D9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enable.com/documentation/reports/html/MySQL_CIS_Compliance_Scan_Exec.html" TargetMode="External"/><Relationship Id="rId2" Type="http://schemas.openxmlformats.org/officeDocument/2006/relationships/hyperlink" Target="https://benchmarks.cisecurity.org/en-us/?route=downloads.benchmark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tenable.com/documentation/reports/html/Windows_CIS_Compliance_Scan_Detailed.html" TargetMode="External"/><Relationship Id="rId5" Type="http://schemas.openxmlformats.org/officeDocument/2006/relationships/hyperlink" Target="https://static.tenable.com/documentation/reports/html/Windows_CIS_Compliance_Scan_Exec.html" TargetMode="External"/><Relationship Id="rId4" Type="http://schemas.openxmlformats.org/officeDocument/2006/relationships/hyperlink" Target="https://static.tenable.com/documentation/reports/html/MySQL_CIS_Compliance_Scan_Detailed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enable.com/documentation/reports/html/Linux_Patch_Audit_VulnsByHost_w_Remediations.html" TargetMode="External"/><Relationship Id="rId2" Type="http://schemas.openxmlformats.org/officeDocument/2006/relationships/hyperlink" Target="https://static.tenable.com/documentation/reports/html/Linux_Patch_Audit_HostSummary_Exec_w_Remediations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atic.tenable.com/documentation/reports/html/Windows_Patch_Audit_VulnsByHost_w_Remediations.html" TargetMode="External"/><Relationship Id="rId4" Type="http://schemas.openxmlformats.org/officeDocument/2006/relationships/hyperlink" Target="https://static.tenable.com/documentation/reports/html/Windows_Patch_Audit_HostsSummary_Exec_w_Remediation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enable.com/documentation/reports/html/Web_App_Scan_VulnsByPlugin.html" TargetMode="External"/><Relationship Id="rId2" Type="http://schemas.openxmlformats.org/officeDocument/2006/relationships/hyperlink" Target="https://static.tenable.com/documentation/reports/html/Web_App_Scan_HostsSummary_Exec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enable.com/documentation/reports/html/Vulns_By_Host.html" TargetMode="External"/><Relationship Id="rId2" Type="http://schemas.openxmlformats.org/officeDocument/2006/relationships/hyperlink" Target="https://static.tenable.com/documentation/reports/html/ExploitableVulnsByPlugin_w_remediations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atic.tenable.com/documentation/reports/html/Windows_2000_Network_Scan_w_Remediations.html" TargetMode="External"/><Relationship Id="rId4" Type="http://schemas.openxmlformats.org/officeDocument/2006/relationships/hyperlink" Target="https://static.tenable.com/documentation/reports/html/Host_Summary_Exec_Critical_High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enable.com/documentation/reports/html/Windows_Credentialed_Hosts_Exec.html" TargetMode="External"/><Relationship Id="rId2" Type="http://schemas.openxmlformats.org/officeDocument/2006/relationships/hyperlink" Target="https://static.tenable.com/documentation/reports/html/Linux_Credentialed_Hosts_Exec_w_Remediations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44245"/>
            <a:ext cx="12192000" cy="3657600"/>
            <a:chOff x="0" y="-44245"/>
            <a:chExt cx="12192000" cy="3657600"/>
          </a:xfrm>
        </p:grpSpPr>
        <p:sp>
          <p:nvSpPr>
            <p:cNvPr id="4" name="Rectangle 3"/>
            <p:cNvSpPr/>
            <p:nvPr/>
          </p:nvSpPr>
          <p:spPr>
            <a:xfrm>
              <a:off x="0" y="-44245"/>
              <a:ext cx="12192000" cy="36576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600" b="1" dirty="0" smtClean="0">
                  <a:solidFill>
                    <a:srgbClr val="3FAE4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Nessus</a:t>
              </a:r>
            </a:p>
            <a:p>
              <a:r>
                <a:rPr lang="en-US" sz="4000" dirty="0">
                  <a:solidFill>
                    <a:srgbClr val="3FAE4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4000" dirty="0" smtClean="0">
                  <a:solidFill>
                    <a:srgbClr val="3FAE4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ulnerability scanner</a:t>
              </a:r>
              <a:endParaRPr lang="en-US" sz="4000" dirty="0">
                <a:solidFill>
                  <a:srgbClr val="3FAE4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Hexagon 6"/>
            <p:cNvSpPr/>
            <p:nvPr/>
          </p:nvSpPr>
          <p:spPr>
            <a:xfrm rot="13331618">
              <a:off x="4457699" y="396240"/>
              <a:ext cx="1097281" cy="960120"/>
            </a:xfrm>
            <a:prstGeom prst="hexagon">
              <a:avLst/>
            </a:prstGeom>
            <a:solidFill>
              <a:srgbClr val="3FA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09160" y="533400"/>
              <a:ext cx="609600" cy="701040"/>
            </a:xfrm>
            <a:prstGeom prst="rect">
              <a:avLst/>
            </a:prstGeom>
            <a:solidFill>
              <a:srgbClr val="3FA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465320" y="1796845"/>
            <a:ext cx="8738419" cy="6400545"/>
          </a:xfrm>
          <a:prstGeom prst="ellipse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03262"/>
              </p:ext>
            </p:extLst>
          </p:nvPr>
        </p:nvGraphicFramePr>
        <p:xfrm>
          <a:off x="4770940" y="4505632"/>
          <a:ext cx="72898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1870849533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94205827"/>
                    </a:ext>
                  </a:extLst>
                </a:gridCol>
              </a:tblGrid>
              <a:tr h="35854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Presented to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Nadia </a:t>
                      </a:r>
                      <a:r>
                        <a:rPr lang="en-US" sz="2000" b="0" dirty="0" err="1" smtClean="0">
                          <a:solidFill>
                            <a:schemeClr val="bg1"/>
                          </a:solidFill>
                        </a:rPr>
                        <a:t>Nahar</a:t>
                      </a: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Lecturer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, Institute of information Technology, University of Dhaka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4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Presented by</a:t>
                      </a:r>
                    </a:p>
                    <a:p>
                      <a:pPr algn="r"/>
                      <a:r>
                        <a:rPr lang="en-US" sz="20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Abdullah Al </a:t>
                      </a:r>
                      <a:r>
                        <a:rPr lang="en-US" sz="20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Jubaer</a:t>
                      </a:r>
                      <a:r>
                        <a:rPr lang="en-US" sz="20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BSSE0812</a:t>
                      </a:r>
                    </a:p>
                    <a:p>
                      <a:pPr algn="r"/>
                      <a:r>
                        <a:rPr lang="en-US" sz="20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Atiq</a:t>
                      </a:r>
                      <a:r>
                        <a:rPr lang="en-US" sz="20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Ahammed BSSE0817</a:t>
                      </a:r>
                    </a:p>
                    <a:p>
                      <a:pPr algn="r"/>
                      <a:r>
                        <a:rPr lang="en-US" sz="20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M. </a:t>
                      </a:r>
                      <a:r>
                        <a:rPr lang="en-US" sz="2000" b="0" i="0" kern="120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Khayrul</a:t>
                      </a:r>
                      <a:r>
                        <a:rPr lang="en-US" sz="20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Islam BSSE0822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2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Audits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-2" y="2286000"/>
            <a:ext cx="11621729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CIS Compliance Audits: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from a single host using both Level 1 and Level 2 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CIS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MySQL </a:t>
            </a:r>
            <a:r>
              <a:rPr lang="en-US" sz="2400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</a:t>
            </a:r>
            <a:endParaRPr lang="en-US" sz="2400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Executive/management summary showing compliance test pass/fail/warning status</a:t>
            </a:r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By compliance status, detailed </a:t>
            </a:r>
            <a:r>
              <a:rPr lang="en-US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findings</a:t>
            </a:r>
            <a:endParaRPr lang="en-US" dirty="0" smtClean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CIS Compliance Audits: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from a single host using the Windows CIS audit (.audit)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Executive/management summary showing compliance test pass/fail/warning status</a:t>
            </a:r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By compliance status, detailed findings</a:t>
            </a:r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 Audits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-2" y="2286000"/>
            <a:ext cx="11621729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Host Local Patch Audit: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host scan for missing patches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Hosts summary, executive/management summary with suggested </a:t>
            </a:r>
            <a:r>
              <a:rPr lang="en-US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remediations</a:t>
            </a:r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Vulnerabilities by host, detailed findings with suggested </a:t>
            </a:r>
            <a:r>
              <a:rPr lang="en-US" dirty="0" err="1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remediations</a:t>
            </a:r>
            <a:endParaRPr lang="en-US" dirty="0" smtClean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Host Patch Audit: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host scan for missing patches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Hosts summary, executive/management summary with suggested </a:t>
            </a:r>
            <a:r>
              <a:rPr lang="en-US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remediations</a:t>
            </a:r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Vulnerabilities by host, detailed findings with suggested </a:t>
            </a:r>
            <a:r>
              <a:rPr lang="en-US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remediations</a:t>
            </a:r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b="1" dirty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-2" y="2286000"/>
            <a:ext cx="11621729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Fuzz Testing: </a:t>
            </a:r>
            <a:endParaRPr lang="en-US" sz="2400" b="1" dirty="0" smtClean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previously-unknown web application vulnerabilities using </a:t>
            </a:r>
            <a:r>
              <a:rPr lang="en-US" sz="2400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fuzzing techniques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fuzz testing a web </a:t>
            </a:r>
            <a:r>
              <a:rPr lang="en-US" sz="2400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Hosts 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summary, executive/management summary</a:t>
            </a:r>
            <a:endParaRPr lang="en-US" sz="2400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Vulnerabilities by plugin, detailed findings</a:t>
            </a:r>
            <a:endParaRPr lang="en-US" sz="2400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2330245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457200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2330245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 </a:t>
            </a:r>
            <a:endParaRPr lang="en-US" sz="9600" b="1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457200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2330245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9600" b="1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457200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Nessus</a:t>
            </a:r>
            <a:endParaRPr lang="en-US" sz="6000" b="1" dirty="0">
              <a:solidFill>
                <a:srgbClr val="0096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228600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3600" b="1" dirty="0">
                <a:solidFill>
                  <a:srgbClr val="3FA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 vulnerability</a:t>
            </a:r>
            <a:r>
              <a:rPr lang="en-US" sz="36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scanner developed by </a:t>
            </a:r>
            <a:r>
              <a:rPr lang="en-US" sz="3600" b="1" dirty="0">
                <a:solidFill>
                  <a:srgbClr val="3FA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Tenable</a:t>
            </a:r>
            <a:r>
              <a:rPr lang="en-US" sz="36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Security.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56555" y="4675240"/>
            <a:ext cx="5265173" cy="218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Nessus helps the security pros on the front lines quickly and easily identify and fix vulnerabilities - including software flaws, missing patches, malware, and misconfigurations - across a variety of operating systems, devices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840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endParaRPr lang="en-US" sz="6000" b="1" dirty="0">
              <a:solidFill>
                <a:srgbClr val="0096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228600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600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ake </a:t>
            </a:r>
            <a:r>
              <a:rPr lang="en-US" sz="36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an </a:t>
            </a:r>
            <a:r>
              <a:rPr lang="en-US" sz="3600" b="1" dirty="0">
                <a:solidFill>
                  <a:srgbClr val="3FA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n-US" sz="36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your business </a:t>
            </a:r>
            <a:r>
              <a:rPr lang="en-US" sz="3600" b="1" dirty="0">
                <a:solidFill>
                  <a:srgbClr val="3FA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457200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0"/>
            <a:ext cx="116217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96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algn="ctr"/>
            <a:r>
              <a:rPr lang="en-US" sz="66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6600" b="1" dirty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algn="ctr"/>
            <a:r>
              <a:rPr lang="en-US" sz="36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Nessus has the industry's lowest false positive rate with six-sigma accuracy.</a:t>
            </a:r>
          </a:p>
          <a:p>
            <a:pPr algn="ctr"/>
            <a:r>
              <a:rPr lang="en-US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*.32 defects per 1 million scans</a:t>
            </a:r>
          </a:p>
        </p:txBody>
      </p:sp>
    </p:spTree>
    <p:extLst>
      <p:ext uri="{BB962C8B-B14F-4D97-AF65-F5344CB8AC3E}">
        <p14:creationId xmlns:p14="http://schemas.microsoft.com/office/powerpoint/2010/main" val="40295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0"/>
            <a:ext cx="116217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96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algn="ctr"/>
            <a:r>
              <a:rPr lang="en-US" sz="66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Coverage</a:t>
            </a:r>
            <a:endParaRPr lang="en-US" sz="6600" b="1" dirty="0">
              <a:solidFill>
                <a:srgbClr val="0096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solidFill>
                  <a:srgbClr val="435464"/>
                </a:solidFill>
              </a:rPr>
              <a:t>Nessus has the deepest and broadest vulnerability coverage in the industry</a:t>
            </a:r>
            <a:r>
              <a:rPr lang="en-US" sz="3600" b="1" dirty="0" smtClean="0">
                <a:solidFill>
                  <a:srgbClr val="435464"/>
                </a:solidFill>
              </a:rPr>
              <a:t>.</a:t>
            </a:r>
          </a:p>
          <a:p>
            <a:pPr algn="ctr"/>
            <a:endParaRPr lang="en-US" sz="3600" b="1" dirty="0">
              <a:solidFill>
                <a:srgbClr val="435464"/>
              </a:solidFill>
            </a:endParaRPr>
          </a:p>
          <a:p>
            <a:pPr algn="ctr"/>
            <a:endParaRPr lang="en-US" sz="3600" b="1" dirty="0" smtClean="0">
              <a:solidFill>
                <a:srgbClr val="435464"/>
              </a:solidFill>
            </a:endParaRPr>
          </a:p>
          <a:p>
            <a:pPr algn="ctr"/>
            <a:endParaRPr lang="en-US" sz="3600" b="1" dirty="0">
              <a:solidFill>
                <a:srgbClr val="435464"/>
              </a:solidFill>
            </a:endParaRPr>
          </a:p>
          <a:p>
            <a:pPr algn="ctr"/>
            <a:endParaRPr lang="en-US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42046"/>
              </p:ext>
            </p:extLst>
          </p:nvPr>
        </p:nvGraphicFramePr>
        <p:xfrm>
          <a:off x="1746862" y="5085190"/>
          <a:ext cx="812799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5367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73462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14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kern="1200" dirty="0" smtClean="0">
                          <a:solidFill>
                            <a:srgbClr val="4354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45,000+</a:t>
                      </a: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4354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CVEs</a:t>
                      </a:r>
                      <a:endParaRPr lang="en-US" dirty="0">
                        <a:solidFill>
                          <a:srgbClr val="43546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kern="1200" dirty="0" smtClean="0">
                          <a:solidFill>
                            <a:srgbClr val="4354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100,000+</a:t>
                      </a: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4354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Plugins</a:t>
                      </a:r>
                      <a:endParaRPr lang="en-US" dirty="0">
                        <a:solidFill>
                          <a:srgbClr val="43546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kern="1200" dirty="0" smtClean="0">
                          <a:solidFill>
                            <a:srgbClr val="4354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100+</a:t>
                      </a: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4354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plugins</a:t>
                      </a:r>
                      <a:r>
                        <a:rPr lang="en-US" dirty="0" smtClean="0">
                          <a:solidFill>
                            <a:srgbClr val="4354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solidFill>
                            <a:srgbClr val="4354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rgbClr val="4354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released weekly</a:t>
                      </a:r>
                      <a:endParaRPr lang="en-US" dirty="0">
                        <a:solidFill>
                          <a:srgbClr val="43546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16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0"/>
            <a:ext cx="116217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96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algn="ctr"/>
            <a:r>
              <a:rPr lang="en-US" sz="66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Adoption</a:t>
            </a:r>
            <a:endParaRPr lang="en-US" sz="6600" b="1" dirty="0">
              <a:solidFill>
                <a:srgbClr val="0096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solidFill>
                  <a:srgbClr val="435464"/>
                </a:solidFill>
              </a:rPr>
              <a:t>Nessus is trusted by more than 24,000 organizations, with 2 million downloads worldwide.</a:t>
            </a:r>
          </a:p>
        </p:txBody>
      </p:sp>
    </p:spTree>
    <p:extLst>
      <p:ext uri="{BB962C8B-B14F-4D97-AF65-F5344CB8AC3E}">
        <p14:creationId xmlns:p14="http://schemas.microsoft.com/office/powerpoint/2010/main" val="6240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5400" b="1" dirty="0" smtClean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eports </a:t>
            </a:r>
            <a:r>
              <a:rPr lang="en-US" sz="5400" b="1" dirty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using the Nessus® vulnerability scanner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-2" y="2286000"/>
            <a:ext cx="11621729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Suggested </a:t>
            </a:r>
            <a:r>
              <a:rPr lang="en-US" sz="2400" b="1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Remediations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Nessus summarizes the actions to take that address the largest quantity of vulnerabilities on the network. For example, Nessus will recommend that “Taking the following actions across 2 hosts would resolve 42% of the vulnerabilities on the network” and proceed to list the details of those specific vulnerabilities.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Vulnerabilities Grouped by Plugin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Lists each vulnerability found during your scan and the affected hosts. Systems administrators will find it easy to read this report and fix the problems that have been identified.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Vulnerabilities Grouped by Host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Lists each host found during the scan and its associated vulnerabilities. Systems administrators will often use this report to address specific issues with certain hosts, follow-up scans, PCI scans, and targeted assessments.</a:t>
            </a:r>
          </a:p>
        </p:txBody>
      </p:sp>
    </p:spTree>
    <p:extLst>
      <p:ext uri="{BB962C8B-B14F-4D97-AF65-F5344CB8AC3E}">
        <p14:creationId xmlns:p14="http://schemas.microsoft.com/office/powerpoint/2010/main" val="16813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Network-based Scans (Uncredentialed)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-2" y="2286000"/>
            <a:ext cx="11621729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b="1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Exploitable Vulnerabilities:</a:t>
            </a: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result filtering, Nessus can generate a report that lists only vulnerabilities for which there is an associated exploit. The following reports are from network scans showing exploitable vulnerabilities grouped by plugin and by host: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By plugin, with suggested </a:t>
            </a:r>
            <a:r>
              <a:rPr lang="en-US" sz="2100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remediations</a:t>
            </a:r>
            <a:endParaRPr lang="en-US" sz="2100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By </a:t>
            </a:r>
            <a:r>
              <a:rPr lang="en-US" sz="2100" dirty="0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host</a:t>
            </a:r>
            <a:endParaRPr lang="en-US" sz="2100" dirty="0" smtClean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Hosts Summary, Executive/Management Summary</a:t>
            </a: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network scan showing host status and vulnerabilities sorted by severity with suggested </a:t>
            </a:r>
            <a:r>
              <a:rPr lang="en-US" sz="2100" dirty="0" err="1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remediations</a:t>
            </a:r>
            <a:endParaRPr lang="en-US" sz="2100" dirty="0" smtClean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Uncredentialed</a:t>
            </a: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Windows 2000 Network Scan, Vulnerabilities by Plugin</a:t>
            </a: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Uncredentialed</a:t>
            </a:r>
            <a:r>
              <a:rPr lang="en-US" sz="21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2000 network scan showing details of vulnerabilities by plugin with suggested </a:t>
            </a:r>
            <a:r>
              <a:rPr lang="en-US" sz="2100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remediations</a:t>
            </a:r>
            <a:endParaRPr lang="en-US" sz="2100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1729" y="0"/>
            <a:ext cx="570271" cy="6858000"/>
          </a:xfrm>
          <a:prstGeom prst="rect">
            <a:avLst/>
          </a:prstGeom>
          <a:solidFill>
            <a:srgbClr val="3FA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62172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solidFill>
                  <a:srgbClr val="0096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Credentialed Vulnerability Scans</a:t>
            </a:r>
          </a:p>
        </p:txBody>
      </p:sp>
      <p:sp>
        <p:nvSpPr>
          <p:cNvPr id="4" name="Rectangle 3"/>
          <p:cNvSpPr/>
          <p:nvPr/>
        </p:nvSpPr>
        <p:spPr>
          <a:xfrm>
            <a:off x="-2" y="2286000"/>
            <a:ext cx="11621729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Linux Hosts Summary, Executive/Management﻿ Summary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Linux host scan showing status and vulnerabilities sorted by severity with suggested </a:t>
            </a:r>
            <a:r>
              <a:rPr lang="en-US" sz="2400" dirty="0" err="1" smtClean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remediations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435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Credentialed Windows Hosts Summary, Executive/Management Summary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sz="2400" dirty="0">
                <a:solidFill>
                  <a:srgbClr val="435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credentialed Windows host scan showing vulnerabilities sorted by severity</a:t>
            </a:r>
          </a:p>
        </p:txBody>
      </p:sp>
    </p:spTree>
    <p:extLst>
      <p:ext uri="{BB962C8B-B14F-4D97-AF65-F5344CB8AC3E}">
        <p14:creationId xmlns:p14="http://schemas.microsoft.com/office/powerpoint/2010/main" val="11647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217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Atiq Ahammed</dc:creator>
  <cp:lastModifiedBy>Atiq Ahammed</cp:lastModifiedBy>
  <cp:revision>38</cp:revision>
  <dcterms:created xsi:type="dcterms:W3CDTF">2018-11-01T13:46:16Z</dcterms:created>
  <dcterms:modified xsi:type="dcterms:W3CDTF">2018-11-02T10:03:05Z</dcterms:modified>
</cp:coreProperties>
</file>