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417" r:id="rId2"/>
    <p:sldId id="418" r:id="rId3"/>
    <p:sldId id="396" r:id="rId4"/>
    <p:sldId id="419" r:id="rId5"/>
    <p:sldId id="420" r:id="rId6"/>
    <p:sldId id="422" r:id="rId7"/>
    <p:sldId id="421" r:id="rId8"/>
    <p:sldId id="423" r:id="rId9"/>
    <p:sldId id="424" r:id="rId10"/>
    <p:sldId id="425" r:id="rId11"/>
    <p:sldId id="426" r:id="rId12"/>
    <p:sldId id="427" r:id="rId13"/>
    <p:sldId id="434" r:id="rId14"/>
    <p:sldId id="435" r:id="rId15"/>
    <p:sldId id="436" r:id="rId16"/>
    <p:sldId id="428" r:id="rId17"/>
    <p:sldId id="437" r:id="rId18"/>
    <p:sldId id="429" r:id="rId19"/>
    <p:sldId id="438" r:id="rId20"/>
    <p:sldId id="439" r:id="rId21"/>
    <p:sldId id="441" r:id="rId22"/>
    <p:sldId id="430" r:id="rId23"/>
    <p:sldId id="442" r:id="rId24"/>
    <p:sldId id="431" r:id="rId25"/>
    <p:sldId id="443" r:id="rId26"/>
    <p:sldId id="398" r:id="rId27"/>
    <p:sldId id="444" r:id="rId28"/>
    <p:sldId id="445" r:id="rId29"/>
    <p:sldId id="446" r:id="rId30"/>
    <p:sldId id="447" r:id="rId31"/>
    <p:sldId id="448" r:id="rId32"/>
    <p:sldId id="449" r:id="rId33"/>
    <p:sldId id="450" r:id="rId34"/>
    <p:sldId id="451" r:id="rId35"/>
    <p:sldId id="45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150A25-71C6-4694-A7EB-18C009C15172}" type="datetimeFigureOut">
              <a:rPr lang="en-US" smtClean="0"/>
              <a:t>12/9/2019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B213C-4FEB-4D60-A4DF-BB8E88A8131A}" type="slidenum">
              <a:rPr lang="en-US" smtClean="0"/>
              <a:t>‹#›</a:t>
            </a:fld>
            <a:endParaRPr lang="en-US"/>
          </a:p>
        </p:txBody>
      </p:sp>
    </p:spTree>
    <p:extLst>
      <p:ext uri="{BB962C8B-B14F-4D97-AF65-F5344CB8AC3E}">
        <p14:creationId xmlns:p14="http://schemas.microsoft.com/office/powerpoint/2010/main" val="1048811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vita.had.co.nz/papers/tidy-data.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vita.had.co.nz/papers/tidy-data.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1334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Imputation</a:t>
            </a:r>
          </a:p>
          <a:p>
            <a:r>
              <a:rPr lang="en-US" dirty="0"/>
              <a:t>Imputation is a more preferable option rather than dropping because it preserves the data size. However, there is an important selection of what you impute to the missing values. I suggest beginning with considering a possible default value of missing values in the column. For example, if you have a column that only has 1 and NA, then it is likely that the NA rows correspond to 0. For another example, if you have a column that shows the “customer visit count in last month”, the missing values might be replaced with 0 as long as you think it is a sensible solution.</a:t>
            </a:r>
          </a:p>
          <a:p>
            <a:r>
              <a:rPr lang="en-US" dirty="0"/>
              <a:t>Another reason for the missing values is joining tables with different sizes and in this case, imputing 0 might be reasonable as well.</a:t>
            </a:r>
          </a:p>
          <a:p>
            <a:r>
              <a:rPr lang="en-US" dirty="0"/>
              <a:t>Except for the case of having a default value for missing values, I think the best imputation way is to use the medians of the columns. As the averages of the columns are sensitive to the outlier values, while medians are more solid in this respect.</a:t>
            </a:r>
          </a:p>
          <a:p>
            <a:endParaRPr lang="en-US" dirty="0"/>
          </a:p>
          <a:p>
            <a:r>
              <a:rPr lang="en-US" b="1" dirty="0"/>
              <a:t>Categorical Imputation</a:t>
            </a:r>
          </a:p>
          <a:p>
            <a:r>
              <a:rPr lang="en-US" sz="1200" b="0" i="0" kern="1200" dirty="0">
                <a:solidFill>
                  <a:schemeClr val="tx1"/>
                </a:solidFill>
                <a:effectLst/>
                <a:latin typeface="+mn-lt"/>
                <a:ea typeface="+mn-ea"/>
                <a:cs typeface="+mn-cs"/>
              </a:rPr>
              <a:t>Replacing the missing values with the </a:t>
            </a:r>
            <a:r>
              <a:rPr lang="en-US" sz="1200" b="1" i="0" kern="1200" dirty="0">
                <a:solidFill>
                  <a:schemeClr val="tx1"/>
                </a:solidFill>
                <a:effectLst/>
                <a:latin typeface="+mn-lt"/>
                <a:ea typeface="+mn-ea"/>
                <a:cs typeface="+mn-cs"/>
              </a:rPr>
              <a:t>maximum occurred value</a:t>
            </a:r>
            <a:r>
              <a:rPr lang="en-US" sz="1200" b="0" i="0" kern="1200" dirty="0">
                <a:solidFill>
                  <a:schemeClr val="tx1"/>
                </a:solidFill>
                <a:effectLst/>
                <a:latin typeface="+mn-lt"/>
                <a:ea typeface="+mn-ea"/>
                <a:cs typeface="+mn-cs"/>
              </a:rPr>
              <a:t> in a column is a good option for handling categorical columns. But if you think the values in the column are distributed uniformly and there is not a dominant value, imputing a category like “</a:t>
            </a:r>
            <a:r>
              <a:rPr lang="en-US" sz="1200" b="1" i="0" kern="1200" dirty="0">
                <a:solidFill>
                  <a:schemeClr val="tx1"/>
                </a:solidFill>
                <a:effectLst/>
                <a:latin typeface="+mn-lt"/>
                <a:ea typeface="+mn-ea"/>
                <a:cs typeface="+mn-cs"/>
              </a:rPr>
              <a:t>Other</a:t>
            </a:r>
            <a:r>
              <a:rPr lang="en-US" sz="1200" b="0" i="0" kern="1200" dirty="0">
                <a:solidFill>
                  <a:schemeClr val="tx1"/>
                </a:solidFill>
                <a:effectLst/>
                <a:latin typeface="+mn-lt"/>
                <a:ea typeface="+mn-ea"/>
                <a:cs typeface="+mn-cs"/>
              </a:rPr>
              <a:t>” might be more sensible, because in such a case, your imputation is likely to converge a random selection.</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4375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a value has a distance to the average higher than </a:t>
            </a:r>
            <a:r>
              <a:rPr lang="en-US" sz="1200" b="1" i="1" kern="1200" dirty="0">
                <a:solidFill>
                  <a:schemeClr val="tx1"/>
                </a:solidFill>
                <a:effectLst/>
                <a:latin typeface="+mn-lt"/>
                <a:ea typeface="+mn-ea"/>
                <a:cs typeface="+mn-cs"/>
              </a:rPr>
              <a:t>x * standard deviation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it can be assumed as an outlier. Then what </a:t>
            </a:r>
            <a:r>
              <a:rPr lang="en-US" sz="1200" b="1" i="0" kern="1200" dirty="0">
                <a:solidFill>
                  <a:schemeClr val="tx1"/>
                </a:solidFill>
                <a:effectLst/>
                <a:latin typeface="+mn-lt"/>
                <a:ea typeface="+mn-ea"/>
                <a:cs typeface="+mn-cs"/>
              </a:rPr>
              <a:t>x </a:t>
            </a:r>
            <a:r>
              <a:rPr lang="en-US" sz="1200" b="0" i="0" kern="1200" dirty="0">
                <a:solidFill>
                  <a:schemeClr val="tx1"/>
                </a:solidFill>
                <a:effectLst/>
                <a:latin typeface="+mn-lt"/>
                <a:ea typeface="+mn-ea"/>
                <a:cs typeface="+mn-cs"/>
              </a:rPr>
              <a:t>should be?</a:t>
            </a:r>
          </a:p>
          <a:p>
            <a:r>
              <a:rPr lang="en-US" sz="1200" b="0" i="0" kern="1200" dirty="0">
                <a:solidFill>
                  <a:schemeClr val="tx1"/>
                </a:solidFill>
                <a:effectLst/>
                <a:latin typeface="+mn-lt"/>
                <a:ea typeface="+mn-ea"/>
                <a:cs typeface="+mn-cs"/>
              </a:rPr>
              <a:t>There is no trivial solution for x, but usually, a value between 2 and 4 seems practical.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Another mathematical method to detect outliers is to use percentiles. You can assume a certain percent of the value from the top or the bottom as an outlier. The key point is here to set the percentage value once again, and this depends on the distribution of your data as mentioned earlier.</a:t>
            </a:r>
          </a:p>
          <a:p>
            <a:r>
              <a:rPr lang="en-US" sz="1200" b="0" i="0" kern="1200" dirty="0">
                <a:solidFill>
                  <a:schemeClr val="tx1"/>
                </a:solidFill>
                <a:effectLst/>
                <a:latin typeface="+mn-lt"/>
                <a:ea typeface="+mn-ea"/>
                <a:cs typeface="+mn-cs"/>
              </a:rPr>
              <a:t>Additionally, a common mistake is using the percentiles according to the range of the data. In other words, if your data ranges from 0 to 100, your top 5% is not the values between 96 and 100. Top 5% means here the values that are out of the 95th percentile of data.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Another option for handling outliers is to </a:t>
            </a:r>
            <a:r>
              <a:rPr lang="en-US" sz="1200" b="1" i="0" kern="1200" dirty="0">
                <a:solidFill>
                  <a:schemeClr val="tx1"/>
                </a:solidFill>
                <a:effectLst/>
                <a:latin typeface="+mn-lt"/>
                <a:ea typeface="+mn-ea"/>
                <a:cs typeface="+mn-cs"/>
              </a:rPr>
              <a:t>cap</a:t>
            </a:r>
            <a:r>
              <a:rPr lang="en-US" sz="1200" b="0" i="0" kern="1200" dirty="0">
                <a:solidFill>
                  <a:schemeClr val="tx1"/>
                </a:solidFill>
                <a:effectLst/>
                <a:latin typeface="+mn-lt"/>
                <a:ea typeface="+mn-ea"/>
                <a:cs typeface="+mn-cs"/>
              </a:rPr>
              <a:t> them instead of dropping. So you can keep your data size and at the end of the day, it might be better for the final model performance.</a:t>
            </a:r>
          </a:p>
          <a:p>
            <a:r>
              <a:rPr lang="en-US" sz="1200" b="0" i="0" kern="1200" dirty="0">
                <a:solidFill>
                  <a:schemeClr val="tx1"/>
                </a:solidFill>
                <a:effectLst/>
                <a:latin typeface="+mn-lt"/>
                <a:ea typeface="+mn-ea"/>
                <a:cs typeface="+mn-cs"/>
              </a:rPr>
              <a:t>On the other hand, capping can affect the distribution of the data, thus it better not to exaggerate it.</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0203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Imputation</a:t>
            </a:r>
          </a:p>
          <a:p>
            <a:r>
              <a:rPr lang="en-US" dirty="0"/>
              <a:t>Imputation is a more preferable option rather than dropping because it preserves the data size. However, there is an important selection of what you impute to the missing values. I suggest beginning with considering a possible default value of missing values in the column. For example, if you have a column that only has 1 and NA, then it is likely that the NA rows correspond to 0. For another example, if you have a column that shows the “customer visit count in last month”, the missing values might be replaced with 0 as long as you think it is a sensible solution.</a:t>
            </a:r>
          </a:p>
          <a:p>
            <a:r>
              <a:rPr lang="en-US" dirty="0"/>
              <a:t>Another reason for the missing values is joining tables with different sizes and in this case, imputing 0 might be reasonable as well.</a:t>
            </a:r>
          </a:p>
          <a:p>
            <a:r>
              <a:rPr lang="en-US" dirty="0"/>
              <a:t>Except for the case of having a default value for missing values, I think the best imputation way is to use the medians of the columns. As the averages of the columns are sensitive to the outlier values, while medians are more solid in this respect.</a:t>
            </a:r>
          </a:p>
          <a:p>
            <a:endParaRPr lang="en-US" dirty="0"/>
          </a:p>
          <a:p>
            <a:r>
              <a:rPr lang="en-US" b="1" dirty="0"/>
              <a:t>Categorical Imputation</a:t>
            </a:r>
          </a:p>
          <a:p>
            <a:r>
              <a:rPr lang="en-US" sz="1200" b="0" i="0" kern="1200" dirty="0">
                <a:solidFill>
                  <a:schemeClr val="tx1"/>
                </a:solidFill>
                <a:effectLst/>
                <a:latin typeface="+mn-lt"/>
                <a:ea typeface="+mn-ea"/>
                <a:cs typeface="+mn-cs"/>
              </a:rPr>
              <a:t>Replacing the missing values with the </a:t>
            </a:r>
            <a:r>
              <a:rPr lang="en-US" sz="1200" b="1" i="0" kern="1200" dirty="0">
                <a:solidFill>
                  <a:schemeClr val="tx1"/>
                </a:solidFill>
                <a:effectLst/>
                <a:latin typeface="+mn-lt"/>
                <a:ea typeface="+mn-ea"/>
                <a:cs typeface="+mn-cs"/>
              </a:rPr>
              <a:t>maximum occurred value</a:t>
            </a:r>
            <a:r>
              <a:rPr lang="en-US" sz="1200" b="0" i="0" kern="1200" dirty="0">
                <a:solidFill>
                  <a:schemeClr val="tx1"/>
                </a:solidFill>
                <a:effectLst/>
                <a:latin typeface="+mn-lt"/>
                <a:ea typeface="+mn-ea"/>
                <a:cs typeface="+mn-cs"/>
              </a:rPr>
              <a:t> in a column is a good option for handling categorical columns. But if you think the values in the column are distributed uniformly and there is not a dominant value, imputing a category like “</a:t>
            </a:r>
            <a:r>
              <a:rPr lang="en-US" sz="1200" b="1" i="0" kern="1200" dirty="0">
                <a:solidFill>
                  <a:schemeClr val="tx1"/>
                </a:solidFill>
                <a:effectLst/>
                <a:latin typeface="+mn-lt"/>
                <a:ea typeface="+mn-ea"/>
                <a:cs typeface="+mn-cs"/>
              </a:rPr>
              <a:t>Other</a:t>
            </a:r>
            <a:r>
              <a:rPr lang="en-US" sz="1200" b="0" i="0" kern="1200" dirty="0">
                <a:solidFill>
                  <a:schemeClr val="tx1"/>
                </a:solidFill>
                <a:effectLst/>
                <a:latin typeface="+mn-lt"/>
                <a:ea typeface="+mn-ea"/>
                <a:cs typeface="+mn-cs"/>
              </a:rPr>
              <a:t>” might be more sensible, because in such a case, your imputation is likely to converge a random selection.</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1513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motivation of binning is to make the model more robust and prevent overfitting, however, it has a cost to the performance. Every time you bin something, you sacrifice information and make your data more regularized. (Please see regularization in machine learning)</a:t>
            </a:r>
          </a:p>
          <a:p>
            <a:endParaRPr lang="en-US" dirty="0"/>
          </a:p>
          <a:p>
            <a:r>
              <a:rPr lang="en-US" dirty="0"/>
              <a:t>The trade-off between performance and overfitting is the key point of the binning process. In my opinion, for numerical columns, except for some obvious overfitting cases, binning might be redundant for some kind of algorithms, due to its effect on model performance.</a:t>
            </a:r>
          </a:p>
          <a:p>
            <a:endParaRPr lang="en-US" dirty="0"/>
          </a:p>
          <a:p>
            <a:r>
              <a:rPr lang="en-US" sz="1200" b="0" i="0" kern="1200" dirty="0">
                <a:solidFill>
                  <a:schemeClr val="tx1"/>
                </a:solidFill>
                <a:effectLst/>
                <a:latin typeface="+mn-lt"/>
                <a:ea typeface="+mn-ea"/>
                <a:cs typeface="+mn-cs"/>
              </a:rPr>
              <a:t>However, for categorical columns, the labels with low frequencies probably affect the robustness of statistical models negatively. Thus, assigning a general category to these less frequent values helps to keep the robustness of the model. For example, if your data size is </a:t>
            </a:r>
            <a:r>
              <a:rPr lang="en-US" sz="1200" b="1" i="0" kern="1200" dirty="0">
                <a:solidFill>
                  <a:schemeClr val="tx1"/>
                </a:solidFill>
                <a:effectLst/>
                <a:latin typeface="+mn-lt"/>
                <a:ea typeface="+mn-ea"/>
                <a:cs typeface="+mn-cs"/>
              </a:rPr>
              <a:t>100,000 </a:t>
            </a:r>
            <a:r>
              <a:rPr lang="en-US" sz="1200" b="0" i="0" kern="1200" dirty="0">
                <a:solidFill>
                  <a:schemeClr val="tx1"/>
                </a:solidFill>
                <a:effectLst/>
                <a:latin typeface="+mn-lt"/>
                <a:ea typeface="+mn-ea"/>
                <a:cs typeface="+mn-cs"/>
              </a:rPr>
              <a:t>rows, it might be a good option to unite the labels with a count less than </a:t>
            </a:r>
            <a:r>
              <a:rPr lang="en-US" sz="1200" b="1" i="0" kern="1200" dirty="0">
                <a:solidFill>
                  <a:schemeClr val="tx1"/>
                </a:solidFill>
                <a:effectLst/>
                <a:latin typeface="+mn-lt"/>
                <a:ea typeface="+mn-ea"/>
                <a:cs typeface="+mn-cs"/>
              </a:rPr>
              <a:t>100</a:t>
            </a:r>
            <a:r>
              <a:rPr lang="en-US" sz="1200" b="0" i="0" kern="1200" dirty="0">
                <a:solidFill>
                  <a:schemeClr val="tx1"/>
                </a:solidFill>
                <a:effectLst/>
                <a:latin typeface="+mn-lt"/>
                <a:ea typeface="+mn-ea"/>
                <a:cs typeface="+mn-cs"/>
              </a:rPr>
              <a:t> to a new category like </a:t>
            </a:r>
            <a:r>
              <a:rPr lang="en-US" sz="1200" b="1" i="0" kern="1200" dirty="0">
                <a:solidFill>
                  <a:schemeClr val="tx1"/>
                </a:solidFill>
                <a:effectLst/>
                <a:latin typeface="+mn-lt"/>
                <a:ea typeface="+mn-ea"/>
                <a:cs typeface="+mn-cs"/>
              </a:rPr>
              <a:t>“Other”</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5317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motivation of binning is to make the model more robust and prevent overfitting, however, it has a cost to the performance. Every time you bin something, you sacrifice information and make your data more regularized. (Please see regularization in machine learning)</a:t>
            </a:r>
          </a:p>
          <a:p>
            <a:endParaRPr lang="en-US" dirty="0"/>
          </a:p>
          <a:p>
            <a:r>
              <a:rPr lang="en-US" dirty="0"/>
              <a:t>The trade-off between performance and overfitting is the key point of the binning process. In my opinion, for numerical columns, except for some obvious overfitting cases, binning might be redundant for some kind of algorithms, due to its effect on model performance.</a:t>
            </a:r>
          </a:p>
          <a:p>
            <a:endParaRPr lang="en-US" dirty="0"/>
          </a:p>
          <a:p>
            <a:r>
              <a:rPr lang="en-US" sz="1200" b="0" i="0" kern="1200" dirty="0">
                <a:solidFill>
                  <a:schemeClr val="tx1"/>
                </a:solidFill>
                <a:effectLst/>
                <a:latin typeface="+mn-lt"/>
                <a:ea typeface="+mn-ea"/>
                <a:cs typeface="+mn-cs"/>
              </a:rPr>
              <a:t>However, for categorical columns, the labels with low frequencies probably affect the robustness of statistical models negatively. Thus, assigning a general category to these less frequent values helps to keep the robustness of the model. For example, if your data size is </a:t>
            </a:r>
            <a:r>
              <a:rPr lang="en-US" sz="1200" b="1" i="0" kern="1200" dirty="0">
                <a:solidFill>
                  <a:schemeClr val="tx1"/>
                </a:solidFill>
                <a:effectLst/>
                <a:latin typeface="+mn-lt"/>
                <a:ea typeface="+mn-ea"/>
                <a:cs typeface="+mn-cs"/>
              </a:rPr>
              <a:t>100,000 </a:t>
            </a:r>
            <a:r>
              <a:rPr lang="en-US" sz="1200" b="0" i="0" kern="1200" dirty="0">
                <a:solidFill>
                  <a:schemeClr val="tx1"/>
                </a:solidFill>
                <a:effectLst/>
                <a:latin typeface="+mn-lt"/>
                <a:ea typeface="+mn-ea"/>
                <a:cs typeface="+mn-cs"/>
              </a:rPr>
              <a:t>rows, it might be a good option to unite the labels with a count less than </a:t>
            </a:r>
            <a:r>
              <a:rPr lang="en-US" sz="1200" b="1" i="0" kern="1200" dirty="0">
                <a:solidFill>
                  <a:schemeClr val="tx1"/>
                </a:solidFill>
                <a:effectLst/>
                <a:latin typeface="+mn-lt"/>
                <a:ea typeface="+mn-ea"/>
                <a:cs typeface="+mn-cs"/>
              </a:rPr>
              <a:t>100</a:t>
            </a:r>
            <a:r>
              <a:rPr lang="en-US" sz="1200" b="0" i="0" kern="1200" dirty="0">
                <a:solidFill>
                  <a:schemeClr val="tx1"/>
                </a:solidFill>
                <a:effectLst/>
                <a:latin typeface="+mn-lt"/>
                <a:ea typeface="+mn-ea"/>
                <a:cs typeface="+mn-cs"/>
              </a:rPr>
              <a:t> to a new category like </a:t>
            </a:r>
            <a:r>
              <a:rPr lang="en-US" sz="1200" b="1" i="0" kern="1200" dirty="0">
                <a:solidFill>
                  <a:schemeClr val="tx1"/>
                </a:solidFill>
                <a:effectLst/>
                <a:latin typeface="+mn-lt"/>
                <a:ea typeface="+mn-ea"/>
                <a:cs typeface="+mn-cs"/>
              </a:rPr>
              <a:t>“Other”</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3225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buFont typeface="Courier New" panose="02070309020205020404" pitchFamily="49" charset="0"/>
              <a:buChar char="o"/>
            </a:pPr>
            <a:r>
              <a:rPr lang="en-US" b="1" dirty="0">
                <a:latin typeface="Rockwell" panose="02060603020205020403" pitchFamily="18" charset="0"/>
              </a:rPr>
              <a:t>Log Transform </a:t>
            </a:r>
          </a:p>
          <a:p>
            <a:pPr lvl="1" algn="just">
              <a:buFont typeface="Courier New" panose="02070309020205020404" pitchFamily="49" charset="0"/>
              <a:buChar char="o"/>
            </a:pPr>
            <a:r>
              <a:rPr lang="en-US" dirty="0">
                <a:latin typeface="Rockwell" panose="02060603020205020403" pitchFamily="18" charset="0"/>
              </a:rPr>
              <a:t> For instance, the difference between ages 15 and 20 is not equal to the ages 65 and 70. In terms of years, yes, they are identical, but for all other aspects, 5 years of difference in young ages mean a higher magnitude difference. This type of data comes from a multiplicative process and log transform normalizes the magnitude differences like that.</a:t>
            </a:r>
          </a:p>
          <a:p>
            <a:pPr lvl="1" algn="just">
              <a:buFont typeface="Courier New" panose="02070309020205020404" pitchFamily="49" charset="0"/>
              <a:buChar char="o"/>
            </a:pPr>
            <a:r>
              <a:rPr lang="en-US" dirty="0">
                <a:latin typeface="Rockwell" panose="02060603020205020403" pitchFamily="18" charset="0"/>
              </a:rPr>
              <a:t> </a:t>
            </a:r>
            <a:r>
              <a:rPr lang="en-US" b="1" dirty="0">
                <a:latin typeface="Rockwell" panose="02060603020205020403" pitchFamily="18" charset="0"/>
              </a:rPr>
              <a:t>A critical note: </a:t>
            </a:r>
            <a:r>
              <a:rPr lang="en-US" dirty="0">
                <a:latin typeface="Rockwell" panose="02060603020205020403" pitchFamily="18" charset="0"/>
              </a:rPr>
              <a:t>The data you apply log transform must have only positive values, otherwise you receive an error. Also, you can add 1 to your data before transform it. Thus, you ensure the output of the transformation to be positive.</a:t>
            </a:r>
          </a:p>
          <a:p>
            <a:pPr lvl="1" algn="just">
              <a:buFont typeface="Courier New" panose="02070309020205020404" pitchFamily="49" charset="0"/>
              <a:buChar char="o"/>
            </a:pPr>
            <a:r>
              <a:rPr lang="en-US" dirty="0">
                <a:latin typeface="Rockwell" panose="02060603020205020403" pitchFamily="18" charset="0"/>
              </a:rPr>
              <a:t> </a:t>
            </a:r>
          </a:p>
          <a:p>
            <a:pPr lvl="1" algn="just">
              <a:buFont typeface="Courier New" panose="02070309020205020404" pitchFamily="49" charset="0"/>
              <a:buChar char="o"/>
            </a:pPr>
            <a:endParaRPr lang="en-US" dirty="0">
              <a:latin typeface="Rockwell" panose="02060603020205020403" pitchFamily="18"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129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method changes your categorical data, which is challenging to understand for algorithms, to a numerical format and enables you to group your categorical data without losing any information. (For details please see the last part of </a:t>
            </a:r>
            <a:r>
              <a:rPr lang="en-US" sz="1200" b="1" i="0" kern="1200" dirty="0">
                <a:solidFill>
                  <a:schemeClr val="tx1"/>
                </a:solidFill>
                <a:effectLst/>
                <a:latin typeface="+mn-lt"/>
                <a:ea typeface="+mn-ea"/>
                <a:cs typeface="+mn-cs"/>
              </a:rPr>
              <a:t>Categorical Column Grouping</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Why One-Hot?: </a:t>
            </a:r>
            <a:r>
              <a:rPr lang="en-US" sz="1200" b="0" i="0" kern="1200" dirty="0">
                <a:solidFill>
                  <a:schemeClr val="tx1"/>
                </a:solidFill>
                <a:effectLst/>
                <a:latin typeface="+mn-lt"/>
                <a:ea typeface="+mn-ea"/>
                <a:cs typeface="+mn-cs"/>
              </a:rPr>
              <a:t>If you have </a:t>
            </a:r>
            <a:r>
              <a:rPr lang="en-US" sz="1200" b="1" i="0" kern="1200" dirty="0">
                <a:solidFill>
                  <a:schemeClr val="tx1"/>
                </a:solidFill>
                <a:effectLst/>
                <a:latin typeface="+mn-lt"/>
                <a:ea typeface="+mn-ea"/>
                <a:cs typeface="+mn-cs"/>
              </a:rPr>
              <a:t>N</a:t>
            </a:r>
            <a:r>
              <a:rPr lang="en-US" sz="1200" b="0" i="0" kern="1200" dirty="0">
                <a:solidFill>
                  <a:schemeClr val="tx1"/>
                </a:solidFill>
                <a:effectLst/>
                <a:latin typeface="+mn-lt"/>
                <a:ea typeface="+mn-ea"/>
                <a:cs typeface="+mn-cs"/>
              </a:rPr>
              <a:t> distinct values in the column, it is enough to map them to</a:t>
            </a:r>
            <a:r>
              <a:rPr lang="en-US" sz="1200" b="1" i="0" kern="1200" dirty="0">
                <a:solidFill>
                  <a:schemeClr val="tx1"/>
                </a:solidFill>
                <a:effectLst/>
                <a:latin typeface="+mn-lt"/>
                <a:ea typeface="+mn-ea"/>
                <a:cs typeface="+mn-cs"/>
              </a:rPr>
              <a:t> N-1</a:t>
            </a:r>
            <a:r>
              <a:rPr lang="en-US" sz="1200" b="0" i="0" kern="1200" dirty="0">
                <a:solidFill>
                  <a:schemeClr val="tx1"/>
                </a:solidFill>
                <a:effectLst/>
                <a:latin typeface="+mn-lt"/>
                <a:ea typeface="+mn-ea"/>
                <a:cs typeface="+mn-cs"/>
              </a:rPr>
              <a:t> binary columns, because the missing value can be deducted from other columns. If all the columns in our hand are equal to </a:t>
            </a:r>
            <a:r>
              <a:rPr lang="en-US" sz="1200" b="1" i="0" kern="1200" dirty="0">
                <a:solidFill>
                  <a:schemeClr val="tx1"/>
                </a:solidFill>
                <a:effectLst/>
                <a:latin typeface="+mn-lt"/>
                <a:ea typeface="+mn-ea"/>
                <a:cs typeface="+mn-cs"/>
              </a:rPr>
              <a:t>0</a:t>
            </a:r>
            <a:r>
              <a:rPr lang="en-US" sz="1200" b="0" i="0" kern="1200" dirty="0">
                <a:solidFill>
                  <a:schemeClr val="tx1"/>
                </a:solidFill>
                <a:effectLst/>
                <a:latin typeface="+mn-lt"/>
                <a:ea typeface="+mn-ea"/>
                <a:cs typeface="+mn-cs"/>
              </a:rPr>
              <a:t>, the missing value must be equal to </a:t>
            </a:r>
            <a:r>
              <a:rPr lang="en-US" sz="1200" b="1" i="0" kern="12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This is the reason why it is called as </a:t>
            </a:r>
            <a:r>
              <a:rPr lang="en-US" sz="1200" b="1" i="0" kern="1200" dirty="0">
                <a:solidFill>
                  <a:schemeClr val="tx1"/>
                </a:solidFill>
                <a:effectLst/>
                <a:latin typeface="+mn-lt"/>
                <a:ea typeface="+mn-ea"/>
                <a:cs typeface="+mn-cs"/>
              </a:rPr>
              <a:t>one-hot encoding</a:t>
            </a:r>
            <a:r>
              <a:rPr lang="en-US" sz="1200" b="0" i="0" kern="1200" dirty="0">
                <a:solidFill>
                  <a:schemeClr val="tx1"/>
                </a:solidFill>
                <a:effectLst/>
                <a:latin typeface="+mn-lt"/>
                <a:ea typeface="+mn-ea"/>
                <a:cs typeface="+mn-cs"/>
              </a:rPr>
              <a:t>. However, I will give an example using the </a:t>
            </a:r>
            <a:r>
              <a:rPr lang="en-US" sz="1200" b="1" i="0" kern="1200" dirty="0" err="1">
                <a:solidFill>
                  <a:schemeClr val="tx1"/>
                </a:solidFill>
                <a:effectLst/>
                <a:latin typeface="+mn-lt"/>
                <a:ea typeface="+mn-ea"/>
                <a:cs typeface="+mn-cs"/>
              </a:rPr>
              <a:t>get_dummies</a:t>
            </a:r>
            <a:r>
              <a:rPr lang="en-US" sz="1200" b="0" i="0" kern="1200" dirty="0">
                <a:solidFill>
                  <a:schemeClr val="tx1"/>
                </a:solidFill>
                <a:effectLst/>
                <a:latin typeface="+mn-lt"/>
                <a:ea typeface="+mn-ea"/>
                <a:cs typeface="+mn-cs"/>
              </a:rPr>
              <a:t> function of Pandas. This function maps all values in a column to multiple columns.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5510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method changes your categorical data, which is challenging to understand for algorithms, to a numerical format and enables you to group your categorical data without losing any information. (For details please see the last part of </a:t>
            </a:r>
            <a:r>
              <a:rPr lang="en-US" sz="1200" b="1" i="0" kern="1200" dirty="0">
                <a:solidFill>
                  <a:schemeClr val="tx1"/>
                </a:solidFill>
                <a:effectLst/>
                <a:latin typeface="+mn-lt"/>
                <a:ea typeface="+mn-ea"/>
                <a:cs typeface="+mn-cs"/>
              </a:rPr>
              <a:t>Categorical Column Grouping</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Why One-Hot?: </a:t>
            </a:r>
            <a:r>
              <a:rPr lang="en-US" sz="1200" b="0" i="0" kern="1200" dirty="0">
                <a:solidFill>
                  <a:schemeClr val="tx1"/>
                </a:solidFill>
                <a:effectLst/>
                <a:latin typeface="+mn-lt"/>
                <a:ea typeface="+mn-ea"/>
                <a:cs typeface="+mn-cs"/>
              </a:rPr>
              <a:t>If you have </a:t>
            </a:r>
            <a:r>
              <a:rPr lang="en-US" sz="1200" b="1" i="0" kern="1200" dirty="0">
                <a:solidFill>
                  <a:schemeClr val="tx1"/>
                </a:solidFill>
                <a:effectLst/>
                <a:latin typeface="+mn-lt"/>
                <a:ea typeface="+mn-ea"/>
                <a:cs typeface="+mn-cs"/>
              </a:rPr>
              <a:t>N</a:t>
            </a:r>
            <a:r>
              <a:rPr lang="en-US" sz="1200" b="0" i="0" kern="1200" dirty="0">
                <a:solidFill>
                  <a:schemeClr val="tx1"/>
                </a:solidFill>
                <a:effectLst/>
                <a:latin typeface="+mn-lt"/>
                <a:ea typeface="+mn-ea"/>
                <a:cs typeface="+mn-cs"/>
              </a:rPr>
              <a:t> distinct values in the column, it is enough to map them to</a:t>
            </a:r>
            <a:r>
              <a:rPr lang="en-US" sz="1200" b="1" i="0" kern="1200" dirty="0">
                <a:solidFill>
                  <a:schemeClr val="tx1"/>
                </a:solidFill>
                <a:effectLst/>
                <a:latin typeface="+mn-lt"/>
                <a:ea typeface="+mn-ea"/>
                <a:cs typeface="+mn-cs"/>
              </a:rPr>
              <a:t> N-1</a:t>
            </a:r>
            <a:r>
              <a:rPr lang="en-US" sz="1200" b="0" i="0" kern="1200" dirty="0">
                <a:solidFill>
                  <a:schemeClr val="tx1"/>
                </a:solidFill>
                <a:effectLst/>
                <a:latin typeface="+mn-lt"/>
                <a:ea typeface="+mn-ea"/>
                <a:cs typeface="+mn-cs"/>
              </a:rPr>
              <a:t> binary columns, because the missing value can be deducted from other columns. If all the columns in our hand are equal to </a:t>
            </a:r>
            <a:r>
              <a:rPr lang="en-US" sz="1200" b="1" i="0" kern="1200" dirty="0">
                <a:solidFill>
                  <a:schemeClr val="tx1"/>
                </a:solidFill>
                <a:effectLst/>
                <a:latin typeface="+mn-lt"/>
                <a:ea typeface="+mn-ea"/>
                <a:cs typeface="+mn-cs"/>
              </a:rPr>
              <a:t>0</a:t>
            </a:r>
            <a:r>
              <a:rPr lang="en-US" sz="1200" b="0" i="0" kern="1200" dirty="0">
                <a:solidFill>
                  <a:schemeClr val="tx1"/>
                </a:solidFill>
                <a:effectLst/>
                <a:latin typeface="+mn-lt"/>
                <a:ea typeface="+mn-ea"/>
                <a:cs typeface="+mn-cs"/>
              </a:rPr>
              <a:t>, the missing value must be equal to </a:t>
            </a:r>
            <a:r>
              <a:rPr lang="en-US" sz="1200" b="1" i="0" kern="12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This is the reason why it is called as </a:t>
            </a:r>
            <a:r>
              <a:rPr lang="en-US" sz="1200" b="1" i="0" kern="1200" dirty="0">
                <a:solidFill>
                  <a:schemeClr val="tx1"/>
                </a:solidFill>
                <a:effectLst/>
                <a:latin typeface="+mn-lt"/>
                <a:ea typeface="+mn-ea"/>
                <a:cs typeface="+mn-cs"/>
              </a:rPr>
              <a:t>one-hot encoding</a:t>
            </a:r>
            <a:r>
              <a:rPr lang="en-US" sz="1200" b="0" i="0" kern="1200" dirty="0">
                <a:solidFill>
                  <a:schemeClr val="tx1"/>
                </a:solidFill>
                <a:effectLst/>
                <a:latin typeface="+mn-lt"/>
                <a:ea typeface="+mn-ea"/>
                <a:cs typeface="+mn-cs"/>
              </a:rPr>
              <a:t>. However, I will give an example using the </a:t>
            </a:r>
            <a:r>
              <a:rPr lang="en-US" sz="1200" b="1" i="0" kern="1200" dirty="0" err="1">
                <a:solidFill>
                  <a:schemeClr val="tx1"/>
                </a:solidFill>
                <a:effectLst/>
                <a:latin typeface="+mn-lt"/>
                <a:ea typeface="+mn-ea"/>
                <a:cs typeface="+mn-cs"/>
              </a:rPr>
              <a:t>get_dummies</a:t>
            </a:r>
            <a:r>
              <a:rPr lang="en-US" sz="1200" b="0" i="0" kern="1200" dirty="0">
                <a:solidFill>
                  <a:schemeClr val="tx1"/>
                </a:solidFill>
                <a:effectLst/>
                <a:latin typeface="+mn-lt"/>
                <a:ea typeface="+mn-ea"/>
                <a:cs typeface="+mn-cs"/>
              </a:rPr>
              <a:t> function of Pandas. This function maps all values in a column to multiple columns.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1126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Tidy Data: </a:t>
            </a:r>
            <a:r>
              <a:rPr lang="en-US" sz="1200" b="0" i="0" kern="1200" dirty="0">
                <a:solidFill>
                  <a:schemeClr val="tx1"/>
                </a:solidFill>
                <a:effectLst/>
                <a:latin typeface="+mn-lt"/>
                <a:ea typeface="+mn-ea"/>
                <a:cs typeface="+mn-cs"/>
              </a:rPr>
              <a:t>In most machine learning algorithms, every instance is represented by a row in the training dataset, where every column show a different feature of the instance. This kind of data called </a:t>
            </a:r>
            <a:r>
              <a:rPr lang="en-US" sz="1200" b="1" i="0" kern="1200" dirty="0">
                <a:solidFill>
                  <a:schemeClr val="tx1"/>
                </a:solidFill>
                <a:effectLst/>
                <a:latin typeface="+mn-lt"/>
                <a:ea typeface="+mn-ea"/>
                <a:cs typeface="+mn-cs"/>
              </a:rPr>
              <a:t>“Tidy”</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Datasets such as transactions rarely fit the definition of tidy data above, because of the multiple rows of an instance. In such a case, we group the data by the instances and then every instance is represented by only one row.</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key point of group by operations is to decide the aggregation functions of the features. For numerical features, average and sum functions are usually convenient options, whereas for categorical features it more complicated.</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99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Highest Frequency</a:t>
            </a:r>
          </a:p>
          <a:p>
            <a:r>
              <a:rPr lang="en-US" sz="1200" b="0" i="0" kern="1200" dirty="0">
                <a:solidFill>
                  <a:schemeClr val="tx1"/>
                </a:solidFill>
                <a:effectLst/>
                <a:latin typeface="+mn-lt"/>
                <a:ea typeface="+mn-ea"/>
                <a:cs typeface="+mn-cs"/>
              </a:rPr>
              <a:t>The first option is to select the label with the </a:t>
            </a:r>
            <a:r>
              <a:rPr lang="en-US" sz="1200" b="1" i="0" kern="1200" dirty="0">
                <a:solidFill>
                  <a:schemeClr val="tx1"/>
                </a:solidFill>
                <a:effectLst/>
                <a:latin typeface="+mn-lt"/>
                <a:ea typeface="+mn-ea"/>
                <a:cs typeface="+mn-cs"/>
              </a:rPr>
              <a:t>highest frequency</a:t>
            </a:r>
            <a:r>
              <a:rPr lang="en-US" sz="1200" b="0" i="0" kern="1200" dirty="0">
                <a:solidFill>
                  <a:schemeClr val="tx1"/>
                </a:solidFill>
                <a:effectLst/>
                <a:latin typeface="+mn-lt"/>
                <a:ea typeface="+mn-ea"/>
                <a:cs typeface="+mn-cs"/>
              </a:rPr>
              <a:t>. In other words, this is the </a:t>
            </a:r>
            <a:r>
              <a:rPr lang="en-US" sz="1200" b="1" i="0" kern="1200" dirty="0">
                <a:solidFill>
                  <a:schemeClr val="tx1"/>
                </a:solidFill>
                <a:effectLst/>
                <a:latin typeface="+mn-lt"/>
                <a:ea typeface="+mn-ea"/>
                <a:cs typeface="+mn-cs"/>
              </a:rPr>
              <a:t>max</a:t>
            </a:r>
            <a:r>
              <a:rPr lang="en-US" sz="1200" b="0" i="0" kern="1200" dirty="0">
                <a:solidFill>
                  <a:schemeClr val="tx1"/>
                </a:solidFill>
                <a:effectLst/>
                <a:latin typeface="+mn-lt"/>
                <a:ea typeface="+mn-ea"/>
                <a:cs typeface="+mn-cs"/>
              </a:rPr>
              <a:t> operation for categorical columns, but ordinary max functions generally do not return this value, you need to use a lambda function for this purpose.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#Pivot table</a:t>
            </a:r>
          </a:p>
          <a:p>
            <a:r>
              <a:rPr lang="en-US" sz="1200" b="0" i="0" kern="1200" dirty="0">
                <a:solidFill>
                  <a:schemeClr val="tx1"/>
                </a:solidFill>
                <a:effectLst/>
                <a:latin typeface="+mn-lt"/>
                <a:ea typeface="+mn-ea"/>
                <a:cs typeface="+mn-cs"/>
              </a:rPr>
              <a:t>Second option is to make a </a:t>
            </a:r>
            <a:r>
              <a:rPr lang="en-US" sz="1200" b="1" i="0" kern="1200" dirty="0">
                <a:solidFill>
                  <a:schemeClr val="tx1"/>
                </a:solidFill>
                <a:effectLst/>
                <a:latin typeface="+mn-lt"/>
                <a:ea typeface="+mn-ea"/>
                <a:cs typeface="+mn-cs"/>
              </a:rPr>
              <a:t>pivot table</a:t>
            </a:r>
            <a:r>
              <a:rPr lang="en-US" sz="1200" b="0" i="0" kern="1200" dirty="0">
                <a:solidFill>
                  <a:schemeClr val="tx1"/>
                </a:solidFill>
                <a:effectLst/>
                <a:latin typeface="+mn-lt"/>
                <a:ea typeface="+mn-ea"/>
                <a:cs typeface="+mn-cs"/>
              </a:rPr>
              <a:t>. This approach resembles the encoding method in the preceding step with a difference. Instead of binary notation, it can be defined as aggregated functions for the values between grouped and encoded columns. This would be a good option if you aim to go beyond binary flag columns and merge multiple features into aggregated features, which are more informative.</a:t>
            </a:r>
          </a:p>
          <a:p>
            <a:br>
              <a:rPr lang="en-US" dirty="0"/>
            </a:b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7339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of features is also important. If there are not enough informative</a:t>
            </a:r>
          </a:p>
          <a:p>
            <a:r>
              <a:rPr lang="en-US" dirty="0"/>
              <a:t>features, then the model will be unable to perform the ultimate task. If there are</a:t>
            </a:r>
          </a:p>
          <a:p>
            <a:r>
              <a:rPr lang="en-US" dirty="0"/>
              <a:t>too many features, or if most of them are irrelevant, then the model will be more</a:t>
            </a:r>
          </a:p>
          <a:p>
            <a:r>
              <a:rPr lang="en-US" dirty="0"/>
              <a:t>expensive and tricky to train. Something might go awry in the training process</a:t>
            </a:r>
          </a:p>
          <a:p>
            <a:r>
              <a:rPr lang="en-US" dirty="0"/>
              <a:t>that impacts the model’s performance.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96594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Second option is to make a </a:t>
            </a:r>
            <a:r>
              <a:rPr lang="en-US" sz="1200" b="1" i="0" kern="1200" dirty="0">
                <a:solidFill>
                  <a:schemeClr val="tx1"/>
                </a:solidFill>
                <a:effectLst/>
                <a:latin typeface="+mn-lt"/>
                <a:ea typeface="+mn-ea"/>
                <a:cs typeface="+mn-cs"/>
              </a:rPr>
              <a:t>pivot table</a:t>
            </a:r>
            <a:r>
              <a:rPr lang="en-US" sz="1200" b="0" i="0" kern="1200" dirty="0">
                <a:solidFill>
                  <a:schemeClr val="tx1"/>
                </a:solidFill>
                <a:effectLst/>
                <a:latin typeface="+mn-lt"/>
                <a:ea typeface="+mn-ea"/>
                <a:cs typeface="+mn-cs"/>
              </a:rPr>
              <a:t>. This approach resembles the encoding method in the preceding step with a difference. Instead of binary notation, it can be defined as aggregated functions for the values between grouped and encoded columns. This would be a good option if you aim to go beyond binary flag columns and merge multiple features into aggregated features, which are more informative.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1961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40247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Splitting features is a good way to make them useful in terms of machine learning. Most of the time the dataset contains string columns that violates </a:t>
            </a:r>
            <a:r>
              <a:rPr lang="en-US" sz="1200" b="0" i="0" u="none" strike="noStrike" kern="1200" dirty="0">
                <a:solidFill>
                  <a:schemeClr val="tx1"/>
                </a:solidFill>
                <a:effectLst/>
                <a:latin typeface="+mn-lt"/>
                <a:ea typeface="+mn-ea"/>
                <a:cs typeface="+mn-cs"/>
                <a:hlinkClick r:id="rId3"/>
              </a:rPr>
              <a:t>tidy data</a:t>
            </a:r>
            <a:r>
              <a:rPr lang="en-US" sz="1200" b="0" i="0" kern="1200" dirty="0">
                <a:solidFill>
                  <a:schemeClr val="tx1"/>
                </a:solidFill>
                <a:effectLst/>
                <a:latin typeface="+mn-lt"/>
                <a:ea typeface="+mn-ea"/>
                <a:cs typeface="+mn-cs"/>
              </a:rPr>
              <a:t> principles. By extracting the utilizable parts of a column into new features:</a:t>
            </a:r>
          </a:p>
          <a:p>
            <a:r>
              <a:rPr lang="en-US" sz="1200" b="0" i="0" kern="1200" dirty="0">
                <a:solidFill>
                  <a:schemeClr val="tx1"/>
                </a:solidFill>
                <a:effectLst/>
                <a:latin typeface="+mn-lt"/>
                <a:ea typeface="+mn-ea"/>
                <a:cs typeface="+mn-cs"/>
              </a:rPr>
              <a:t>We enable machine learning algorithms to comprehend them.</a:t>
            </a:r>
          </a:p>
          <a:p>
            <a:r>
              <a:rPr lang="en-US" sz="1200" b="0" i="0" kern="1200" dirty="0">
                <a:solidFill>
                  <a:schemeClr val="tx1"/>
                </a:solidFill>
                <a:effectLst/>
                <a:latin typeface="+mn-lt"/>
                <a:ea typeface="+mn-ea"/>
                <a:cs typeface="+mn-cs"/>
              </a:rPr>
              <a:t>Make possible to bin and group them.</a:t>
            </a:r>
          </a:p>
          <a:p>
            <a:r>
              <a:rPr lang="en-US" sz="1200" b="0" i="0" kern="1200" dirty="0">
                <a:solidFill>
                  <a:schemeClr val="tx1"/>
                </a:solidFill>
                <a:effectLst/>
                <a:latin typeface="+mn-lt"/>
                <a:ea typeface="+mn-ea"/>
                <a:cs typeface="+mn-cs"/>
              </a:rPr>
              <a:t>Improve model performance by uncovering potential information.</a:t>
            </a:r>
          </a:p>
          <a:p>
            <a:r>
              <a:rPr lang="en-US" sz="1200" b="1" i="0" kern="1200" dirty="0">
                <a:solidFill>
                  <a:schemeClr val="tx1"/>
                </a:solidFill>
                <a:effectLst/>
                <a:latin typeface="+mn-lt"/>
                <a:ea typeface="+mn-ea"/>
                <a:cs typeface="+mn-cs"/>
              </a:rPr>
              <a:t>Split</a:t>
            </a:r>
            <a:r>
              <a:rPr lang="en-US" sz="1200" b="0" i="0" kern="1200" dirty="0">
                <a:solidFill>
                  <a:schemeClr val="tx1"/>
                </a:solidFill>
                <a:effectLst/>
                <a:latin typeface="+mn-lt"/>
                <a:ea typeface="+mn-ea"/>
                <a:cs typeface="+mn-cs"/>
              </a:rPr>
              <a:t> function is a good option, however, there is no one way of splitting features. It depends on the characteristics of the column, how to split it. Let’s introduce it with two examples. First, a simple split function for an ordinary name column:</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56312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Splitting features is a good way to make them useful in terms of machine learning. Most of the time the dataset contains string columns that violates </a:t>
            </a:r>
            <a:r>
              <a:rPr lang="en-US" sz="1200" b="0" i="0" u="none" strike="noStrike" kern="1200" dirty="0">
                <a:solidFill>
                  <a:schemeClr val="tx1"/>
                </a:solidFill>
                <a:effectLst/>
                <a:latin typeface="+mn-lt"/>
                <a:ea typeface="+mn-ea"/>
                <a:cs typeface="+mn-cs"/>
                <a:hlinkClick r:id="rId3"/>
              </a:rPr>
              <a:t>tidy data</a:t>
            </a:r>
            <a:r>
              <a:rPr lang="en-US" sz="1200" b="0" i="0" kern="1200" dirty="0">
                <a:solidFill>
                  <a:schemeClr val="tx1"/>
                </a:solidFill>
                <a:effectLst/>
                <a:latin typeface="+mn-lt"/>
                <a:ea typeface="+mn-ea"/>
                <a:cs typeface="+mn-cs"/>
              </a:rPr>
              <a:t> principles. By extracting the utilizable parts of a column into new features:</a:t>
            </a:r>
          </a:p>
          <a:p>
            <a:r>
              <a:rPr lang="en-US" sz="1200" b="0" i="0" kern="1200" dirty="0">
                <a:solidFill>
                  <a:schemeClr val="tx1"/>
                </a:solidFill>
                <a:effectLst/>
                <a:latin typeface="+mn-lt"/>
                <a:ea typeface="+mn-ea"/>
                <a:cs typeface="+mn-cs"/>
              </a:rPr>
              <a:t>We enable machine learning algorithms to comprehend them.</a:t>
            </a:r>
          </a:p>
          <a:p>
            <a:r>
              <a:rPr lang="en-US" sz="1200" b="0" i="0" kern="1200" dirty="0">
                <a:solidFill>
                  <a:schemeClr val="tx1"/>
                </a:solidFill>
                <a:effectLst/>
                <a:latin typeface="+mn-lt"/>
                <a:ea typeface="+mn-ea"/>
                <a:cs typeface="+mn-cs"/>
              </a:rPr>
              <a:t>Make possible to bin and group them.</a:t>
            </a:r>
          </a:p>
          <a:p>
            <a:r>
              <a:rPr lang="en-US" sz="1200" b="0" i="0" kern="1200" dirty="0">
                <a:solidFill>
                  <a:schemeClr val="tx1"/>
                </a:solidFill>
                <a:effectLst/>
                <a:latin typeface="+mn-lt"/>
                <a:ea typeface="+mn-ea"/>
                <a:cs typeface="+mn-cs"/>
              </a:rPr>
              <a:t>Improve model performance by uncovering potential information.</a:t>
            </a:r>
          </a:p>
          <a:p>
            <a:r>
              <a:rPr lang="en-US" sz="1200" b="1" i="0" kern="1200" dirty="0">
                <a:solidFill>
                  <a:schemeClr val="tx1"/>
                </a:solidFill>
                <a:effectLst/>
                <a:latin typeface="+mn-lt"/>
                <a:ea typeface="+mn-ea"/>
                <a:cs typeface="+mn-cs"/>
              </a:rPr>
              <a:t>Split</a:t>
            </a:r>
            <a:r>
              <a:rPr lang="en-US" sz="1200" b="0" i="0" kern="1200" dirty="0">
                <a:solidFill>
                  <a:schemeClr val="tx1"/>
                </a:solidFill>
                <a:effectLst/>
                <a:latin typeface="+mn-lt"/>
                <a:ea typeface="+mn-ea"/>
                <a:cs typeface="+mn-cs"/>
              </a:rPr>
              <a:t> function is a good option, however, there is no one way of splitting features. It depends on the characteristics of the column, how to split it. Let’s introduce it with two examples. First, a simple split function for an ordinary name column:</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7584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Extracting Date</a:t>
            </a:r>
          </a:p>
          <a:p>
            <a:r>
              <a:rPr lang="en-US" sz="1200" b="0" i="0" kern="1200" dirty="0">
                <a:solidFill>
                  <a:schemeClr val="tx1"/>
                </a:solidFill>
                <a:effectLst/>
                <a:latin typeface="+mn-lt"/>
                <a:ea typeface="+mn-ea"/>
                <a:cs typeface="+mn-cs"/>
              </a:rPr>
              <a:t>Though date columns usually provide valuable information about the model target, they are neglected as an input or used nonsensically for the machine learning algorithms. It might be the reason for this, that dates can be present in numerous formats, which make it hard to understand by algorithms, even they are simplified to a format like </a:t>
            </a:r>
            <a:r>
              <a:rPr lang="en-US" sz="1200" b="1" i="0" kern="1200" dirty="0">
                <a:solidFill>
                  <a:schemeClr val="tx1"/>
                </a:solidFill>
                <a:effectLst/>
                <a:latin typeface="+mn-lt"/>
                <a:ea typeface="+mn-ea"/>
                <a:cs typeface="+mn-cs"/>
              </a:rPr>
              <a:t>"01–01–2017"</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Building an ordinal relationship between the values is very challenging for a machine learning algorithm if you leave the date columns without manipulation. Here, I suggest three types of preprocessing for dates:</a:t>
            </a:r>
          </a:p>
          <a:p>
            <a:r>
              <a:rPr lang="en-US" sz="1200" b="0" i="0" kern="1200" dirty="0">
                <a:solidFill>
                  <a:schemeClr val="tx1"/>
                </a:solidFill>
                <a:effectLst/>
                <a:latin typeface="+mn-lt"/>
                <a:ea typeface="+mn-ea"/>
                <a:cs typeface="+mn-cs"/>
              </a:rPr>
              <a:t>Extracting the parts of the date into different columns: Year, month, day, etc.</a:t>
            </a:r>
          </a:p>
          <a:p>
            <a:r>
              <a:rPr lang="en-US" sz="1200" b="0" i="0" kern="1200" dirty="0">
                <a:solidFill>
                  <a:schemeClr val="tx1"/>
                </a:solidFill>
                <a:effectLst/>
                <a:latin typeface="+mn-lt"/>
                <a:ea typeface="+mn-ea"/>
                <a:cs typeface="+mn-cs"/>
              </a:rPr>
              <a:t>Extracting the time period between the current date and columns in terms of years, months, days, etc.</a:t>
            </a:r>
          </a:p>
          <a:p>
            <a:r>
              <a:rPr lang="en-US" sz="1200" b="0" i="0" kern="1200" dirty="0">
                <a:solidFill>
                  <a:schemeClr val="tx1"/>
                </a:solidFill>
                <a:effectLst/>
                <a:latin typeface="+mn-lt"/>
                <a:ea typeface="+mn-ea"/>
                <a:cs typeface="+mn-cs"/>
              </a:rPr>
              <a:t>Extracting some specific features from the date: Name of the weekday, Weekend or not, holiday or not, etc.</a:t>
            </a:r>
          </a:p>
          <a:p>
            <a:r>
              <a:rPr lang="en-US" sz="1200" b="0" i="0" kern="1200" dirty="0">
                <a:solidFill>
                  <a:schemeClr val="tx1"/>
                </a:solidFill>
                <a:effectLst/>
                <a:latin typeface="+mn-lt"/>
                <a:ea typeface="+mn-ea"/>
                <a:cs typeface="+mn-cs"/>
              </a:rPr>
              <a:t>If you transform the date column into the extracted columns like above, the information of them become disclosed and machine learning algorithms can easily understand them.</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267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Extracting Date</a:t>
            </a:r>
          </a:p>
          <a:p>
            <a:r>
              <a:rPr lang="en-US" sz="1200" b="0" i="0" kern="1200" dirty="0">
                <a:solidFill>
                  <a:schemeClr val="tx1"/>
                </a:solidFill>
                <a:effectLst/>
                <a:latin typeface="+mn-lt"/>
                <a:ea typeface="+mn-ea"/>
                <a:cs typeface="+mn-cs"/>
              </a:rPr>
              <a:t>Though date columns usually provide valuable information about the model target, they are neglected as an input or used nonsensically for the machine learning algorithms. It might be the reason for this, that dates can be present in numerous formats, which make it hard to understand by algorithms, even they are simplified to a format like </a:t>
            </a:r>
            <a:r>
              <a:rPr lang="en-US" sz="1200" b="1" i="0" kern="1200" dirty="0">
                <a:solidFill>
                  <a:schemeClr val="tx1"/>
                </a:solidFill>
                <a:effectLst/>
                <a:latin typeface="+mn-lt"/>
                <a:ea typeface="+mn-ea"/>
                <a:cs typeface="+mn-cs"/>
              </a:rPr>
              <a:t>"01–01–2017"</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Building an ordinal relationship between the values is very challenging for a machine learning algorithm if you leave the date columns without manipulation. Here, I suggest three types of preprocessing for dates:</a:t>
            </a:r>
          </a:p>
          <a:p>
            <a:r>
              <a:rPr lang="en-US" sz="1200" b="0" i="0" kern="1200" dirty="0">
                <a:solidFill>
                  <a:schemeClr val="tx1"/>
                </a:solidFill>
                <a:effectLst/>
                <a:latin typeface="+mn-lt"/>
                <a:ea typeface="+mn-ea"/>
                <a:cs typeface="+mn-cs"/>
              </a:rPr>
              <a:t>Extracting the parts of the date into different columns: Year, month, day, etc.</a:t>
            </a:r>
          </a:p>
          <a:p>
            <a:r>
              <a:rPr lang="en-US" sz="1200" b="0" i="0" kern="1200" dirty="0">
                <a:solidFill>
                  <a:schemeClr val="tx1"/>
                </a:solidFill>
                <a:effectLst/>
                <a:latin typeface="+mn-lt"/>
                <a:ea typeface="+mn-ea"/>
                <a:cs typeface="+mn-cs"/>
              </a:rPr>
              <a:t>Extracting the time period between the current date and columns in terms of years, months, days, etc.</a:t>
            </a:r>
          </a:p>
          <a:p>
            <a:r>
              <a:rPr lang="en-US" sz="1200" b="0" i="0" kern="1200" dirty="0">
                <a:solidFill>
                  <a:schemeClr val="tx1"/>
                </a:solidFill>
                <a:effectLst/>
                <a:latin typeface="+mn-lt"/>
                <a:ea typeface="+mn-ea"/>
                <a:cs typeface="+mn-cs"/>
              </a:rPr>
              <a:t>Extracting some specific features from the date: Name of the weekday, Weekend or not, holiday or not, etc.</a:t>
            </a:r>
          </a:p>
          <a:p>
            <a:r>
              <a:rPr lang="en-US" sz="1200" b="0" i="0" kern="1200" dirty="0">
                <a:solidFill>
                  <a:schemeClr val="tx1"/>
                </a:solidFill>
                <a:effectLst/>
                <a:latin typeface="+mn-lt"/>
                <a:ea typeface="+mn-ea"/>
                <a:cs typeface="+mn-cs"/>
              </a:rPr>
              <a:t>If you transform the date column into the extracted columns like above, the information of them become disclosed and machine learning algorithms can easily understand them.</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38327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51431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left alone, these algorithms only take in the magnitude of features neglecting the units. The results would vary greatly between different units, 5kg and 5000gms. The features with high magnitudes will weigh in a lot more in the distance calculations than features with low magnitudes.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a:t>
            </a:r>
            <a:r>
              <a:rPr lang="en-US" sz="1200" b="0" i="0" kern="1200" dirty="0" err="1">
                <a:solidFill>
                  <a:schemeClr val="tx1"/>
                </a:solidFill>
                <a:effectLst/>
                <a:latin typeface="+mn-lt"/>
                <a:ea typeface="+mn-ea"/>
                <a:cs typeface="+mn-cs"/>
              </a:rPr>
              <a:t>supress</a:t>
            </a:r>
            <a:r>
              <a:rPr lang="en-US" sz="1200" b="0" i="0" kern="1200" dirty="0">
                <a:solidFill>
                  <a:schemeClr val="tx1"/>
                </a:solidFill>
                <a:effectLst/>
                <a:latin typeface="+mn-lt"/>
                <a:ea typeface="+mn-ea"/>
                <a:cs typeface="+mn-cs"/>
              </a:rPr>
              <a:t> this effect, we need to bring all features to the same level of magnitudes. This can be </a:t>
            </a:r>
            <a:r>
              <a:rPr lang="en-US" sz="1200" b="0" i="0" kern="1200" dirty="0" err="1">
                <a:solidFill>
                  <a:schemeClr val="tx1"/>
                </a:solidFill>
                <a:effectLst/>
                <a:latin typeface="+mn-lt"/>
                <a:ea typeface="+mn-ea"/>
                <a:cs typeface="+mn-cs"/>
              </a:rPr>
              <a:t>acheived</a:t>
            </a:r>
            <a:r>
              <a:rPr lang="en-US" sz="1200" b="0" i="0" kern="1200" dirty="0">
                <a:solidFill>
                  <a:schemeClr val="tx1"/>
                </a:solidFill>
                <a:effectLst/>
                <a:latin typeface="+mn-lt"/>
                <a:ea typeface="+mn-ea"/>
                <a:cs typeface="+mn-cs"/>
              </a:rPr>
              <a:t> by scaling.</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80162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Scaling vs. Normalization: What’s the difference?</a:t>
            </a:r>
          </a:p>
          <a:p>
            <a:r>
              <a:rPr lang="en-US" sz="1200" b="0" i="0" kern="1200" dirty="0">
                <a:solidFill>
                  <a:schemeClr val="tx1"/>
                </a:solidFill>
                <a:effectLst/>
                <a:latin typeface="+mn-lt"/>
                <a:ea typeface="+mn-ea"/>
                <a:cs typeface="+mn-cs"/>
              </a:rPr>
              <a:t>One of the reasons that it’s easy to get confused between scaling and normalization is because the terms are sometimes used interchangeably and, to make it even more confusing, they are very similar! In both cases, you’re transforming the values of numeric variables so that the transformed data points have specific helpful properties. The difference is that, in scaling, you’re changing the range of your data while in normalization you’re changing the shape of the distribution of your data. Let’s talk a little more in-depth about each of these options.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25881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612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4094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73237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22300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46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5150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99871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2438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Features and models sit between raw data and the desired insights (see Figure 1-</a:t>
            </a:r>
          </a:p>
          <a:p>
            <a:r>
              <a:rPr lang="en-US" dirty="0"/>
              <a:t>2). In a machine learning workflow, we pick not only the model, but also the</a:t>
            </a:r>
          </a:p>
          <a:p>
            <a:r>
              <a:rPr lang="en-US" dirty="0"/>
              <a:t>features. This is a double-jointed lever, and the choice of one affects the other.</a:t>
            </a:r>
          </a:p>
          <a:p>
            <a:r>
              <a:rPr lang="en-US" dirty="0"/>
              <a:t>Good features make the subsequent modeling step easy and the resulting model</a:t>
            </a:r>
          </a:p>
          <a:p>
            <a:r>
              <a:rPr lang="en-US" dirty="0"/>
              <a:t>more capable of completing the desired task. Bad features may require a much</a:t>
            </a:r>
          </a:p>
          <a:p>
            <a:r>
              <a:rPr lang="en-US" dirty="0"/>
              <a:t>more complicated model to achieve the same level of performance. In the rest of</a:t>
            </a:r>
          </a:p>
          <a:p>
            <a:r>
              <a:rPr lang="en-US" dirty="0"/>
              <a:t>this book, we will cover different kinds of features and discuss their pros and</a:t>
            </a:r>
          </a:p>
          <a:p>
            <a:r>
              <a:rPr lang="en-US" dirty="0"/>
              <a:t>cons for different types of data and models. Without further ado, let’s get started!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265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9134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2120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0074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3183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Missing values are one of the most common problems you can encounter when you try to prepare your data for machine learning. The reason for the missing values might be human errors, interruptions in the data flow, privacy concerns, and so on. Whatever is the reason, missing values affect the performance of the machine learning models.</a:t>
            </a:r>
          </a:p>
          <a:p>
            <a:r>
              <a:rPr lang="en-US" sz="1200" b="0" i="0" kern="1200" dirty="0">
                <a:solidFill>
                  <a:schemeClr val="tx1"/>
                </a:solidFill>
                <a:effectLst/>
                <a:latin typeface="+mn-lt"/>
                <a:ea typeface="+mn-ea"/>
                <a:cs typeface="+mn-cs"/>
              </a:rPr>
              <a:t>Some machine learning platforms automatically drop the rows which include missing values in the model training phase and it decreases the model performance because of the reduced training size. On the other hand, most of the algorithms do not accept datasets with missing values and gives an error.</a:t>
            </a:r>
          </a:p>
          <a:p>
            <a:endParaRPr lang="en-US" dirty="0"/>
          </a:p>
          <a:p>
            <a:r>
              <a:rPr lang="en-US" sz="1200" b="0" i="0" kern="1200" dirty="0">
                <a:solidFill>
                  <a:schemeClr val="tx1"/>
                </a:solidFill>
                <a:effectLst/>
                <a:latin typeface="+mn-lt"/>
                <a:ea typeface="+mn-ea"/>
                <a:cs typeface="+mn-cs"/>
              </a:rPr>
              <a:t>The most simple solution to the missing values is to drop the rows or the entire column. There is not an optimum threshold for dropping but you can use </a:t>
            </a:r>
            <a:r>
              <a:rPr lang="en-US" sz="1200" b="1" i="0" kern="1200" dirty="0">
                <a:solidFill>
                  <a:schemeClr val="tx1"/>
                </a:solidFill>
                <a:effectLst/>
                <a:latin typeface="+mn-lt"/>
                <a:ea typeface="+mn-ea"/>
                <a:cs typeface="+mn-cs"/>
              </a:rPr>
              <a:t>70%</a:t>
            </a:r>
            <a:r>
              <a:rPr lang="en-US" sz="1200" b="0" i="0" kern="1200" dirty="0">
                <a:solidFill>
                  <a:schemeClr val="tx1"/>
                </a:solidFill>
                <a:effectLst/>
                <a:latin typeface="+mn-lt"/>
                <a:ea typeface="+mn-ea"/>
                <a:cs typeface="+mn-cs"/>
              </a:rPr>
              <a:t> as an example value and try to drop the rows and columns which have missing values with higher than this threshold.</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B71805-3D4D-41C4-9328-C4E719711C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1966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1F102-26B7-4C43-8C95-BED3BEC828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76D4AF-AB29-4FE9-B91A-6EBED50E73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1385F3-ABE2-4E7B-A7AC-70D20B7412DC}"/>
              </a:ext>
            </a:extLst>
          </p:cNvPr>
          <p:cNvSpPr>
            <a:spLocks noGrp="1"/>
          </p:cNvSpPr>
          <p:nvPr>
            <p:ph type="dt" sz="half" idx="10"/>
          </p:nvPr>
        </p:nvSpPr>
        <p:spPr/>
        <p:txBody>
          <a:bodyPr/>
          <a:lstStyle/>
          <a:p>
            <a:fld id="{AC6A223B-9CB3-448F-9CAA-C0637999CA79}" type="datetimeFigureOut">
              <a:rPr lang="en-US" smtClean="0"/>
              <a:t>12/9/2019</a:t>
            </a:fld>
            <a:endParaRPr lang="en-US"/>
          </a:p>
        </p:txBody>
      </p:sp>
      <p:sp>
        <p:nvSpPr>
          <p:cNvPr id="5" name="Footer Placeholder 4">
            <a:extLst>
              <a:ext uri="{FF2B5EF4-FFF2-40B4-BE49-F238E27FC236}">
                <a16:creationId xmlns:a16="http://schemas.microsoft.com/office/drawing/2014/main" id="{A6B66199-D83C-413E-80A3-9CCDEC40C6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0933B0-D89F-4148-9890-DE717E76C485}"/>
              </a:ext>
            </a:extLst>
          </p:cNvPr>
          <p:cNvSpPr>
            <a:spLocks noGrp="1"/>
          </p:cNvSpPr>
          <p:nvPr>
            <p:ph type="sldNum" sz="quarter" idx="12"/>
          </p:nvPr>
        </p:nvSpPr>
        <p:spPr/>
        <p:txBody>
          <a:bodyPr/>
          <a:lstStyle/>
          <a:p>
            <a:fld id="{6E5502BD-7BE8-4B87-AD1B-0B9277FE04D9}" type="slidenum">
              <a:rPr lang="en-US" smtClean="0"/>
              <a:t>‹#›</a:t>
            </a:fld>
            <a:endParaRPr lang="en-US"/>
          </a:p>
        </p:txBody>
      </p:sp>
    </p:spTree>
    <p:extLst>
      <p:ext uri="{BB962C8B-B14F-4D97-AF65-F5344CB8AC3E}">
        <p14:creationId xmlns:p14="http://schemas.microsoft.com/office/powerpoint/2010/main" val="3437856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D598D-D971-48FC-A676-D19D93FF62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41911E-18E0-40FA-922F-B67CCF1BE9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2E9168-A860-4524-ABB9-098FB75CD258}"/>
              </a:ext>
            </a:extLst>
          </p:cNvPr>
          <p:cNvSpPr>
            <a:spLocks noGrp="1"/>
          </p:cNvSpPr>
          <p:nvPr>
            <p:ph type="dt" sz="half" idx="10"/>
          </p:nvPr>
        </p:nvSpPr>
        <p:spPr/>
        <p:txBody>
          <a:bodyPr/>
          <a:lstStyle/>
          <a:p>
            <a:fld id="{AC6A223B-9CB3-448F-9CAA-C0637999CA79}" type="datetimeFigureOut">
              <a:rPr lang="en-US" smtClean="0"/>
              <a:t>12/9/2019</a:t>
            </a:fld>
            <a:endParaRPr lang="en-US"/>
          </a:p>
        </p:txBody>
      </p:sp>
      <p:sp>
        <p:nvSpPr>
          <p:cNvPr id="5" name="Footer Placeholder 4">
            <a:extLst>
              <a:ext uri="{FF2B5EF4-FFF2-40B4-BE49-F238E27FC236}">
                <a16:creationId xmlns:a16="http://schemas.microsoft.com/office/drawing/2014/main" id="{50D43BF8-E0F3-4C18-A422-02857C66F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2AE24A-FECF-4CFB-8758-449ACBBE6022}"/>
              </a:ext>
            </a:extLst>
          </p:cNvPr>
          <p:cNvSpPr>
            <a:spLocks noGrp="1"/>
          </p:cNvSpPr>
          <p:nvPr>
            <p:ph type="sldNum" sz="quarter" idx="12"/>
          </p:nvPr>
        </p:nvSpPr>
        <p:spPr/>
        <p:txBody>
          <a:bodyPr/>
          <a:lstStyle/>
          <a:p>
            <a:fld id="{6E5502BD-7BE8-4B87-AD1B-0B9277FE04D9}" type="slidenum">
              <a:rPr lang="en-US" smtClean="0"/>
              <a:t>‹#›</a:t>
            </a:fld>
            <a:endParaRPr lang="en-US"/>
          </a:p>
        </p:txBody>
      </p:sp>
    </p:spTree>
    <p:extLst>
      <p:ext uri="{BB962C8B-B14F-4D97-AF65-F5344CB8AC3E}">
        <p14:creationId xmlns:p14="http://schemas.microsoft.com/office/powerpoint/2010/main" val="238388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53EF5C-0371-4230-8F00-E3DB422A97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BEDB3D-4480-4939-8059-F81162BD03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B982F-8065-44D2-AE09-75530752ECEE}"/>
              </a:ext>
            </a:extLst>
          </p:cNvPr>
          <p:cNvSpPr>
            <a:spLocks noGrp="1"/>
          </p:cNvSpPr>
          <p:nvPr>
            <p:ph type="dt" sz="half" idx="10"/>
          </p:nvPr>
        </p:nvSpPr>
        <p:spPr/>
        <p:txBody>
          <a:bodyPr/>
          <a:lstStyle/>
          <a:p>
            <a:fld id="{AC6A223B-9CB3-448F-9CAA-C0637999CA79}" type="datetimeFigureOut">
              <a:rPr lang="en-US" smtClean="0"/>
              <a:t>12/9/2019</a:t>
            </a:fld>
            <a:endParaRPr lang="en-US"/>
          </a:p>
        </p:txBody>
      </p:sp>
      <p:sp>
        <p:nvSpPr>
          <p:cNvPr id="5" name="Footer Placeholder 4">
            <a:extLst>
              <a:ext uri="{FF2B5EF4-FFF2-40B4-BE49-F238E27FC236}">
                <a16:creationId xmlns:a16="http://schemas.microsoft.com/office/drawing/2014/main" id="{34D794D2-6BD5-49C7-A61F-BC499811D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FA3F8-3122-470B-BC6B-366EAF8C8600}"/>
              </a:ext>
            </a:extLst>
          </p:cNvPr>
          <p:cNvSpPr>
            <a:spLocks noGrp="1"/>
          </p:cNvSpPr>
          <p:nvPr>
            <p:ph type="sldNum" sz="quarter" idx="12"/>
          </p:nvPr>
        </p:nvSpPr>
        <p:spPr/>
        <p:txBody>
          <a:bodyPr/>
          <a:lstStyle/>
          <a:p>
            <a:fld id="{6E5502BD-7BE8-4B87-AD1B-0B9277FE04D9}" type="slidenum">
              <a:rPr lang="en-US" smtClean="0"/>
              <a:t>‹#›</a:t>
            </a:fld>
            <a:endParaRPr lang="en-US"/>
          </a:p>
        </p:txBody>
      </p:sp>
    </p:spTree>
    <p:extLst>
      <p:ext uri="{BB962C8B-B14F-4D97-AF65-F5344CB8AC3E}">
        <p14:creationId xmlns:p14="http://schemas.microsoft.com/office/powerpoint/2010/main" val="155092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B3741-585B-4D46-A1B4-46123E1FE4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FD9084-6994-4471-8D89-1ED06BDD51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C69D50-FB88-43DC-BD73-8E253582E6EA}"/>
              </a:ext>
            </a:extLst>
          </p:cNvPr>
          <p:cNvSpPr>
            <a:spLocks noGrp="1"/>
          </p:cNvSpPr>
          <p:nvPr>
            <p:ph type="dt" sz="half" idx="10"/>
          </p:nvPr>
        </p:nvSpPr>
        <p:spPr/>
        <p:txBody>
          <a:bodyPr/>
          <a:lstStyle/>
          <a:p>
            <a:fld id="{AC6A223B-9CB3-448F-9CAA-C0637999CA79}" type="datetimeFigureOut">
              <a:rPr lang="en-US" smtClean="0"/>
              <a:t>12/9/2019</a:t>
            </a:fld>
            <a:endParaRPr lang="en-US"/>
          </a:p>
        </p:txBody>
      </p:sp>
      <p:sp>
        <p:nvSpPr>
          <p:cNvPr id="5" name="Footer Placeholder 4">
            <a:extLst>
              <a:ext uri="{FF2B5EF4-FFF2-40B4-BE49-F238E27FC236}">
                <a16:creationId xmlns:a16="http://schemas.microsoft.com/office/drawing/2014/main" id="{32E9C591-0CB1-4990-AC52-79C113C29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C2523-C349-49FB-83BB-5B47F97FB987}"/>
              </a:ext>
            </a:extLst>
          </p:cNvPr>
          <p:cNvSpPr>
            <a:spLocks noGrp="1"/>
          </p:cNvSpPr>
          <p:nvPr>
            <p:ph type="sldNum" sz="quarter" idx="12"/>
          </p:nvPr>
        </p:nvSpPr>
        <p:spPr/>
        <p:txBody>
          <a:bodyPr/>
          <a:lstStyle/>
          <a:p>
            <a:fld id="{6E5502BD-7BE8-4B87-AD1B-0B9277FE04D9}" type="slidenum">
              <a:rPr lang="en-US" smtClean="0"/>
              <a:t>‹#›</a:t>
            </a:fld>
            <a:endParaRPr lang="en-US"/>
          </a:p>
        </p:txBody>
      </p:sp>
    </p:spTree>
    <p:extLst>
      <p:ext uri="{BB962C8B-B14F-4D97-AF65-F5344CB8AC3E}">
        <p14:creationId xmlns:p14="http://schemas.microsoft.com/office/powerpoint/2010/main" val="242115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0389-A984-4CA8-98A2-CFC9E71BE2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C5D4DF-A76F-4A93-84C5-8D857C497B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D64C9C-DB75-4711-BE48-B91797DE6B9A}"/>
              </a:ext>
            </a:extLst>
          </p:cNvPr>
          <p:cNvSpPr>
            <a:spLocks noGrp="1"/>
          </p:cNvSpPr>
          <p:nvPr>
            <p:ph type="dt" sz="half" idx="10"/>
          </p:nvPr>
        </p:nvSpPr>
        <p:spPr/>
        <p:txBody>
          <a:bodyPr/>
          <a:lstStyle/>
          <a:p>
            <a:fld id="{AC6A223B-9CB3-448F-9CAA-C0637999CA79}" type="datetimeFigureOut">
              <a:rPr lang="en-US" smtClean="0"/>
              <a:t>12/9/2019</a:t>
            </a:fld>
            <a:endParaRPr lang="en-US"/>
          </a:p>
        </p:txBody>
      </p:sp>
      <p:sp>
        <p:nvSpPr>
          <p:cNvPr id="5" name="Footer Placeholder 4">
            <a:extLst>
              <a:ext uri="{FF2B5EF4-FFF2-40B4-BE49-F238E27FC236}">
                <a16:creationId xmlns:a16="http://schemas.microsoft.com/office/drawing/2014/main" id="{68D7D7A4-CA6D-4CD6-9E17-13AF69A084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846573-D29E-4C49-9772-12CBF51D7F32}"/>
              </a:ext>
            </a:extLst>
          </p:cNvPr>
          <p:cNvSpPr>
            <a:spLocks noGrp="1"/>
          </p:cNvSpPr>
          <p:nvPr>
            <p:ph type="sldNum" sz="quarter" idx="12"/>
          </p:nvPr>
        </p:nvSpPr>
        <p:spPr/>
        <p:txBody>
          <a:bodyPr/>
          <a:lstStyle/>
          <a:p>
            <a:fld id="{6E5502BD-7BE8-4B87-AD1B-0B9277FE04D9}" type="slidenum">
              <a:rPr lang="en-US" smtClean="0"/>
              <a:t>‹#›</a:t>
            </a:fld>
            <a:endParaRPr lang="en-US"/>
          </a:p>
        </p:txBody>
      </p:sp>
    </p:spTree>
    <p:extLst>
      <p:ext uri="{BB962C8B-B14F-4D97-AF65-F5344CB8AC3E}">
        <p14:creationId xmlns:p14="http://schemas.microsoft.com/office/powerpoint/2010/main" val="1246308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613B-C80E-4CF8-BC2D-E4542B166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027963-AAC2-4234-8E2D-80B94A149F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8A966E-F337-4037-B548-889F2C365D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206B04-2C60-4FC5-8CD4-7A4E7B665057}"/>
              </a:ext>
            </a:extLst>
          </p:cNvPr>
          <p:cNvSpPr>
            <a:spLocks noGrp="1"/>
          </p:cNvSpPr>
          <p:nvPr>
            <p:ph type="dt" sz="half" idx="10"/>
          </p:nvPr>
        </p:nvSpPr>
        <p:spPr/>
        <p:txBody>
          <a:bodyPr/>
          <a:lstStyle/>
          <a:p>
            <a:fld id="{AC6A223B-9CB3-448F-9CAA-C0637999CA79}" type="datetimeFigureOut">
              <a:rPr lang="en-US" smtClean="0"/>
              <a:t>12/9/2019</a:t>
            </a:fld>
            <a:endParaRPr lang="en-US"/>
          </a:p>
        </p:txBody>
      </p:sp>
      <p:sp>
        <p:nvSpPr>
          <p:cNvPr id="6" name="Footer Placeholder 5">
            <a:extLst>
              <a:ext uri="{FF2B5EF4-FFF2-40B4-BE49-F238E27FC236}">
                <a16:creationId xmlns:a16="http://schemas.microsoft.com/office/drawing/2014/main" id="{09BFC0A2-4B78-45E8-9129-27FF8141D5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933699-21ED-49BA-BDC9-A978E1B16735}"/>
              </a:ext>
            </a:extLst>
          </p:cNvPr>
          <p:cNvSpPr>
            <a:spLocks noGrp="1"/>
          </p:cNvSpPr>
          <p:nvPr>
            <p:ph type="sldNum" sz="quarter" idx="12"/>
          </p:nvPr>
        </p:nvSpPr>
        <p:spPr/>
        <p:txBody>
          <a:bodyPr/>
          <a:lstStyle/>
          <a:p>
            <a:fld id="{6E5502BD-7BE8-4B87-AD1B-0B9277FE04D9}" type="slidenum">
              <a:rPr lang="en-US" smtClean="0"/>
              <a:t>‹#›</a:t>
            </a:fld>
            <a:endParaRPr lang="en-US"/>
          </a:p>
        </p:txBody>
      </p:sp>
    </p:spTree>
    <p:extLst>
      <p:ext uri="{BB962C8B-B14F-4D97-AF65-F5344CB8AC3E}">
        <p14:creationId xmlns:p14="http://schemas.microsoft.com/office/powerpoint/2010/main" val="351053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B7C3-BCFB-4FC6-8A4C-7E19CC7195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21E8B2-C817-48B2-B56B-968D17A45F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1C8BCF-C897-4C7A-A753-73738C89B2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0038B5-FC6A-411B-AA15-1573A11680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CD4A02-AFD7-4A65-BFDC-695AC89403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7D7283-F641-4B7E-844F-9A4623D1D8C9}"/>
              </a:ext>
            </a:extLst>
          </p:cNvPr>
          <p:cNvSpPr>
            <a:spLocks noGrp="1"/>
          </p:cNvSpPr>
          <p:nvPr>
            <p:ph type="dt" sz="half" idx="10"/>
          </p:nvPr>
        </p:nvSpPr>
        <p:spPr/>
        <p:txBody>
          <a:bodyPr/>
          <a:lstStyle/>
          <a:p>
            <a:fld id="{AC6A223B-9CB3-448F-9CAA-C0637999CA79}" type="datetimeFigureOut">
              <a:rPr lang="en-US" smtClean="0"/>
              <a:t>12/9/2019</a:t>
            </a:fld>
            <a:endParaRPr lang="en-US"/>
          </a:p>
        </p:txBody>
      </p:sp>
      <p:sp>
        <p:nvSpPr>
          <p:cNvPr id="8" name="Footer Placeholder 7">
            <a:extLst>
              <a:ext uri="{FF2B5EF4-FFF2-40B4-BE49-F238E27FC236}">
                <a16:creationId xmlns:a16="http://schemas.microsoft.com/office/drawing/2014/main" id="{1F4B17C5-D3F3-45AF-90B8-3E1F456E80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2CA36C-C037-4C61-8950-745AF5E6D151}"/>
              </a:ext>
            </a:extLst>
          </p:cNvPr>
          <p:cNvSpPr>
            <a:spLocks noGrp="1"/>
          </p:cNvSpPr>
          <p:nvPr>
            <p:ph type="sldNum" sz="quarter" idx="12"/>
          </p:nvPr>
        </p:nvSpPr>
        <p:spPr/>
        <p:txBody>
          <a:bodyPr/>
          <a:lstStyle/>
          <a:p>
            <a:fld id="{6E5502BD-7BE8-4B87-AD1B-0B9277FE04D9}" type="slidenum">
              <a:rPr lang="en-US" smtClean="0"/>
              <a:t>‹#›</a:t>
            </a:fld>
            <a:endParaRPr lang="en-US"/>
          </a:p>
        </p:txBody>
      </p:sp>
    </p:spTree>
    <p:extLst>
      <p:ext uri="{BB962C8B-B14F-4D97-AF65-F5344CB8AC3E}">
        <p14:creationId xmlns:p14="http://schemas.microsoft.com/office/powerpoint/2010/main" val="674264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F654-5364-4A97-8629-5F00D84E32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07DBA5-C603-4059-B692-DAE2EE58FBA0}"/>
              </a:ext>
            </a:extLst>
          </p:cNvPr>
          <p:cNvSpPr>
            <a:spLocks noGrp="1"/>
          </p:cNvSpPr>
          <p:nvPr>
            <p:ph type="dt" sz="half" idx="10"/>
          </p:nvPr>
        </p:nvSpPr>
        <p:spPr/>
        <p:txBody>
          <a:bodyPr/>
          <a:lstStyle/>
          <a:p>
            <a:fld id="{AC6A223B-9CB3-448F-9CAA-C0637999CA79}" type="datetimeFigureOut">
              <a:rPr lang="en-US" smtClean="0"/>
              <a:t>12/9/2019</a:t>
            </a:fld>
            <a:endParaRPr lang="en-US"/>
          </a:p>
        </p:txBody>
      </p:sp>
      <p:sp>
        <p:nvSpPr>
          <p:cNvPr id="4" name="Footer Placeholder 3">
            <a:extLst>
              <a:ext uri="{FF2B5EF4-FFF2-40B4-BE49-F238E27FC236}">
                <a16:creationId xmlns:a16="http://schemas.microsoft.com/office/drawing/2014/main" id="{583D713F-A93F-491D-82A3-38C4F6E7D1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2F313A-ABFE-441C-B3F6-8747B66DA0EB}"/>
              </a:ext>
            </a:extLst>
          </p:cNvPr>
          <p:cNvSpPr>
            <a:spLocks noGrp="1"/>
          </p:cNvSpPr>
          <p:nvPr>
            <p:ph type="sldNum" sz="quarter" idx="12"/>
          </p:nvPr>
        </p:nvSpPr>
        <p:spPr/>
        <p:txBody>
          <a:bodyPr/>
          <a:lstStyle/>
          <a:p>
            <a:fld id="{6E5502BD-7BE8-4B87-AD1B-0B9277FE04D9}" type="slidenum">
              <a:rPr lang="en-US" smtClean="0"/>
              <a:t>‹#›</a:t>
            </a:fld>
            <a:endParaRPr lang="en-US"/>
          </a:p>
        </p:txBody>
      </p:sp>
    </p:spTree>
    <p:extLst>
      <p:ext uri="{BB962C8B-B14F-4D97-AF65-F5344CB8AC3E}">
        <p14:creationId xmlns:p14="http://schemas.microsoft.com/office/powerpoint/2010/main" val="1789748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78F77E-9F11-413B-B988-ED8AF234C6A0}"/>
              </a:ext>
            </a:extLst>
          </p:cNvPr>
          <p:cNvSpPr>
            <a:spLocks noGrp="1"/>
          </p:cNvSpPr>
          <p:nvPr>
            <p:ph type="dt" sz="half" idx="10"/>
          </p:nvPr>
        </p:nvSpPr>
        <p:spPr/>
        <p:txBody>
          <a:bodyPr/>
          <a:lstStyle/>
          <a:p>
            <a:fld id="{AC6A223B-9CB3-448F-9CAA-C0637999CA79}" type="datetimeFigureOut">
              <a:rPr lang="en-US" smtClean="0"/>
              <a:t>12/9/2019</a:t>
            </a:fld>
            <a:endParaRPr lang="en-US"/>
          </a:p>
        </p:txBody>
      </p:sp>
      <p:sp>
        <p:nvSpPr>
          <p:cNvPr id="3" name="Footer Placeholder 2">
            <a:extLst>
              <a:ext uri="{FF2B5EF4-FFF2-40B4-BE49-F238E27FC236}">
                <a16:creationId xmlns:a16="http://schemas.microsoft.com/office/drawing/2014/main" id="{761DBD96-C44B-45A9-9A8C-78E2A1EEE6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9A1E66-D76B-4E14-945A-4C0324235E16}"/>
              </a:ext>
            </a:extLst>
          </p:cNvPr>
          <p:cNvSpPr>
            <a:spLocks noGrp="1"/>
          </p:cNvSpPr>
          <p:nvPr>
            <p:ph type="sldNum" sz="quarter" idx="12"/>
          </p:nvPr>
        </p:nvSpPr>
        <p:spPr/>
        <p:txBody>
          <a:bodyPr/>
          <a:lstStyle/>
          <a:p>
            <a:fld id="{6E5502BD-7BE8-4B87-AD1B-0B9277FE04D9}" type="slidenum">
              <a:rPr lang="en-US" smtClean="0"/>
              <a:t>‹#›</a:t>
            </a:fld>
            <a:endParaRPr lang="en-US"/>
          </a:p>
        </p:txBody>
      </p:sp>
    </p:spTree>
    <p:extLst>
      <p:ext uri="{BB962C8B-B14F-4D97-AF65-F5344CB8AC3E}">
        <p14:creationId xmlns:p14="http://schemas.microsoft.com/office/powerpoint/2010/main" val="668340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420CD-5560-4850-8967-923098C351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454C47-96DD-49A7-82CF-B13798C41F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8245CD-E912-47C4-9016-894AAE2478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D642B3-1EF3-475D-9861-61542C17BF85}"/>
              </a:ext>
            </a:extLst>
          </p:cNvPr>
          <p:cNvSpPr>
            <a:spLocks noGrp="1"/>
          </p:cNvSpPr>
          <p:nvPr>
            <p:ph type="dt" sz="half" idx="10"/>
          </p:nvPr>
        </p:nvSpPr>
        <p:spPr/>
        <p:txBody>
          <a:bodyPr/>
          <a:lstStyle/>
          <a:p>
            <a:fld id="{AC6A223B-9CB3-448F-9CAA-C0637999CA79}" type="datetimeFigureOut">
              <a:rPr lang="en-US" smtClean="0"/>
              <a:t>12/9/2019</a:t>
            </a:fld>
            <a:endParaRPr lang="en-US"/>
          </a:p>
        </p:txBody>
      </p:sp>
      <p:sp>
        <p:nvSpPr>
          <p:cNvPr id="6" name="Footer Placeholder 5">
            <a:extLst>
              <a:ext uri="{FF2B5EF4-FFF2-40B4-BE49-F238E27FC236}">
                <a16:creationId xmlns:a16="http://schemas.microsoft.com/office/drawing/2014/main" id="{C05F11ED-916F-4BF6-9A2C-43AA88469A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C5E741-F612-4D0B-84DC-3D83885C46A0}"/>
              </a:ext>
            </a:extLst>
          </p:cNvPr>
          <p:cNvSpPr>
            <a:spLocks noGrp="1"/>
          </p:cNvSpPr>
          <p:nvPr>
            <p:ph type="sldNum" sz="quarter" idx="12"/>
          </p:nvPr>
        </p:nvSpPr>
        <p:spPr/>
        <p:txBody>
          <a:bodyPr/>
          <a:lstStyle/>
          <a:p>
            <a:fld id="{6E5502BD-7BE8-4B87-AD1B-0B9277FE04D9}" type="slidenum">
              <a:rPr lang="en-US" smtClean="0"/>
              <a:t>‹#›</a:t>
            </a:fld>
            <a:endParaRPr lang="en-US"/>
          </a:p>
        </p:txBody>
      </p:sp>
    </p:spTree>
    <p:extLst>
      <p:ext uri="{BB962C8B-B14F-4D97-AF65-F5344CB8AC3E}">
        <p14:creationId xmlns:p14="http://schemas.microsoft.com/office/powerpoint/2010/main" val="966630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2E996-0F37-49A1-9011-41A8B13DBC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FBD0C8-560B-424E-BD93-C8D6158CF7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8AF099-14DA-41B8-B9CE-06D83E5046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2A6F0C-A5AD-4F02-99C7-1057B60D7F6C}"/>
              </a:ext>
            </a:extLst>
          </p:cNvPr>
          <p:cNvSpPr>
            <a:spLocks noGrp="1"/>
          </p:cNvSpPr>
          <p:nvPr>
            <p:ph type="dt" sz="half" idx="10"/>
          </p:nvPr>
        </p:nvSpPr>
        <p:spPr/>
        <p:txBody>
          <a:bodyPr/>
          <a:lstStyle/>
          <a:p>
            <a:fld id="{AC6A223B-9CB3-448F-9CAA-C0637999CA79}" type="datetimeFigureOut">
              <a:rPr lang="en-US" smtClean="0"/>
              <a:t>12/9/2019</a:t>
            </a:fld>
            <a:endParaRPr lang="en-US"/>
          </a:p>
        </p:txBody>
      </p:sp>
      <p:sp>
        <p:nvSpPr>
          <p:cNvPr id="6" name="Footer Placeholder 5">
            <a:extLst>
              <a:ext uri="{FF2B5EF4-FFF2-40B4-BE49-F238E27FC236}">
                <a16:creationId xmlns:a16="http://schemas.microsoft.com/office/drawing/2014/main" id="{C8893244-83ED-41B4-874F-1DF441455C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C17786-EB07-4EEA-AB61-F80B1C91DFCA}"/>
              </a:ext>
            </a:extLst>
          </p:cNvPr>
          <p:cNvSpPr>
            <a:spLocks noGrp="1"/>
          </p:cNvSpPr>
          <p:nvPr>
            <p:ph type="sldNum" sz="quarter" idx="12"/>
          </p:nvPr>
        </p:nvSpPr>
        <p:spPr/>
        <p:txBody>
          <a:bodyPr/>
          <a:lstStyle/>
          <a:p>
            <a:fld id="{6E5502BD-7BE8-4B87-AD1B-0B9277FE04D9}" type="slidenum">
              <a:rPr lang="en-US" smtClean="0"/>
              <a:t>‹#›</a:t>
            </a:fld>
            <a:endParaRPr lang="en-US"/>
          </a:p>
        </p:txBody>
      </p:sp>
    </p:spTree>
    <p:extLst>
      <p:ext uri="{BB962C8B-B14F-4D97-AF65-F5344CB8AC3E}">
        <p14:creationId xmlns:p14="http://schemas.microsoft.com/office/powerpoint/2010/main" val="248920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4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F0DD01-B412-4F2A-970A-3C333C6D7B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5772E9-8D08-4FD8-98CB-2D2FA1047A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DADC8-C259-4C6D-B528-B52FABA1DB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A223B-9CB3-448F-9CAA-C0637999CA79}" type="datetimeFigureOut">
              <a:rPr lang="en-US" smtClean="0"/>
              <a:t>12/9/2019</a:t>
            </a:fld>
            <a:endParaRPr lang="en-US"/>
          </a:p>
        </p:txBody>
      </p:sp>
      <p:sp>
        <p:nvSpPr>
          <p:cNvPr id="5" name="Footer Placeholder 4">
            <a:extLst>
              <a:ext uri="{FF2B5EF4-FFF2-40B4-BE49-F238E27FC236}">
                <a16:creationId xmlns:a16="http://schemas.microsoft.com/office/drawing/2014/main" id="{708DAF56-8DE3-4AF1-8071-E3FBB4FC4C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7B880E-081B-419B-A942-FB11C0563A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5502BD-7BE8-4B87-AD1B-0B9277FE04D9}" type="slidenum">
              <a:rPr lang="en-US" smtClean="0"/>
              <a:t>‹#›</a:t>
            </a:fld>
            <a:endParaRPr lang="en-US"/>
          </a:p>
        </p:txBody>
      </p:sp>
    </p:spTree>
    <p:extLst>
      <p:ext uri="{BB962C8B-B14F-4D97-AF65-F5344CB8AC3E}">
        <p14:creationId xmlns:p14="http://schemas.microsoft.com/office/powerpoint/2010/main" val="19936299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Data Preparation</a:t>
            </a:r>
          </a:p>
        </p:txBody>
      </p:sp>
      <p:sp>
        <p:nvSpPr>
          <p:cNvPr id="3" name="Content Placeholder 2">
            <a:extLst>
              <a:ext uri="{FF2B5EF4-FFF2-40B4-BE49-F238E27FC236}">
                <a16:creationId xmlns:a16="http://schemas.microsoft.com/office/drawing/2014/main" id="{E1233591-AD45-4175-B52F-086A4ECDCB98}"/>
              </a:ext>
            </a:extLst>
          </p:cNvPr>
          <p:cNvSpPr>
            <a:spLocks noGrp="1"/>
          </p:cNvSpPr>
          <p:nvPr>
            <p:ph idx="1"/>
          </p:nvPr>
        </p:nvSpPr>
        <p:spPr>
          <a:xfrm>
            <a:off x="838200" y="1825625"/>
            <a:ext cx="10515600" cy="4351338"/>
          </a:xfrm>
        </p:spPr>
        <p:txBody>
          <a:bodyPr>
            <a:normAutofit/>
          </a:bodyPr>
          <a:lstStyle/>
          <a:p>
            <a:pPr algn="just">
              <a:buFont typeface="Courier New" panose="02070309020205020404" pitchFamily="49" charset="0"/>
              <a:buChar char="o"/>
            </a:pPr>
            <a:r>
              <a:rPr lang="en-US" dirty="0">
                <a:latin typeface="Rockwell" panose="02060603020205020403" pitchFamily="18" charset="0"/>
              </a:rPr>
              <a:t>Machine Learning at its most basic is the practice of using algorithms to parse data, learn from it, and then make a determination or prediction about something in the world.” – </a:t>
            </a:r>
            <a:r>
              <a:rPr lang="en-US" i="1" dirty="0">
                <a:latin typeface="Rockwell" panose="02060603020205020403" pitchFamily="18" charset="0"/>
              </a:rPr>
              <a:t>Nvidia</a:t>
            </a:r>
            <a:r>
              <a:rPr lang="en-US" dirty="0">
                <a:latin typeface="Rockwell" panose="02060603020205020403" pitchFamily="18" charset="0"/>
              </a:rPr>
              <a:t> </a:t>
            </a:r>
          </a:p>
          <a:p>
            <a:pPr algn="just">
              <a:buFont typeface="Courier New" panose="02070309020205020404" pitchFamily="49" charset="0"/>
              <a:buChar char="o"/>
            </a:pPr>
            <a:r>
              <a:rPr lang="en-US" dirty="0">
                <a:latin typeface="Rockwell" panose="02060603020205020403" pitchFamily="18" charset="0"/>
              </a:rPr>
              <a:t>“Machine learning is the science of getting computers to act without being explicitly programmed.” – </a:t>
            </a:r>
            <a:r>
              <a:rPr lang="en-US" i="1" dirty="0">
                <a:latin typeface="Rockwell" panose="02060603020205020403" pitchFamily="18" charset="0"/>
              </a:rPr>
              <a:t>Stanford</a:t>
            </a:r>
          </a:p>
          <a:p>
            <a:pPr algn="just">
              <a:buFont typeface="Courier New" panose="02070309020205020404" pitchFamily="49" charset="0"/>
              <a:buChar char="o"/>
            </a:pPr>
            <a:r>
              <a:rPr lang="en-US" dirty="0">
                <a:latin typeface="Rockwell" panose="02060603020205020403" pitchFamily="18" charset="0"/>
              </a:rPr>
              <a:t>“Machine learning is based on algorithms that can learn from data without relying on rules-based programming.”- </a:t>
            </a:r>
            <a:r>
              <a:rPr lang="en-US" i="1" dirty="0">
                <a:latin typeface="Rockwell" panose="02060603020205020403" pitchFamily="18" charset="0"/>
              </a:rPr>
              <a:t>McKinsey &amp; Co</a:t>
            </a:r>
            <a:r>
              <a:rPr lang="en-US" dirty="0">
                <a:latin typeface="Rockwell" panose="02060603020205020403" pitchFamily="18" charset="0"/>
              </a:rPr>
              <a:t>.</a:t>
            </a:r>
          </a:p>
        </p:txBody>
      </p:sp>
    </p:spTree>
    <p:extLst>
      <p:ext uri="{BB962C8B-B14F-4D97-AF65-F5344CB8AC3E}">
        <p14:creationId xmlns:p14="http://schemas.microsoft.com/office/powerpoint/2010/main" val="832956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Imputation</a:t>
            </a:r>
          </a:p>
        </p:txBody>
      </p:sp>
      <p:sp>
        <p:nvSpPr>
          <p:cNvPr id="3" name="Content Placeholder 2">
            <a:extLst>
              <a:ext uri="{FF2B5EF4-FFF2-40B4-BE49-F238E27FC236}">
                <a16:creationId xmlns:a16="http://schemas.microsoft.com/office/drawing/2014/main" id="{E1233591-AD45-4175-B52F-086A4ECDCB98}"/>
              </a:ext>
            </a:extLst>
          </p:cNvPr>
          <p:cNvSpPr>
            <a:spLocks noGrp="1"/>
          </p:cNvSpPr>
          <p:nvPr>
            <p:ph idx="1"/>
          </p:nvPr>
        </p:nvSpPr>
        <p:spPr>
          <a:xfrm>
            <a:off x="838200" y="1825625"/>
            <a:ext cx="10515600" cy="4351338"/>
          </a:xfrm>
        </p:spPr>
        <p:txBody>
          <a:bodyPr>
            <a:normAutofit/>
          </a:bodyPr>
          <a:lstStyle/>
          <a:p>
            <a:pPr algn="just">
              <a:buFont typeface="Wingdings" panose="05000000000000000000" pitchFamily="2" charset="2"/>
              <a:buChar char="q"/>
            </a:pPr>
            <a:r>
              <a:rPr lang="en-US" dirty="0">
                <a:latin typeface="Rockwell" panose="02060603020205020403" pitchFamily="18" charset="0"/>
              </a:rPr>
              <a:t> Imputation is a more preferable option rather than dropping because it preserves the data size.</a:t>
            </a:r>
          </a:p>
          <a:p>
            <a:pPr marL="0" indent="0" algn="just">
              <a:buNone/>
            </a:pPr>
            <a:endParaRPr lang="en-US" dirty="0">
              <a:latin typeface="Rockwell" panose="02060603020205020403" pitchFamily="18" charset="0"/>
            </a:endParaRPr>
          </a:p>
          <a:p>
            <a:pPr algn="just">
              <a:buFont typeface="Wingdings" panose="05000000000000000000" pitchFamily="2" charset="2"/>
              <a:buChar char="q"/>
            </a:pPr>
            <a:r>
              <a:rPr lang="en-US" dirty="0">
                <a:latin typeface="Rockwell" panose="02060603020205020403" pitchFamily="18" charset="0"/>
              </a:rPr>
              <a:t> Applying imputation</a:t>
            </a:r>
          </a:p>
          <a:p>
            <a:pPr lvl="1" algn="just">
              <a:buFont typeface="Courier New" panose="02070309020205020404" pitchFamily="49" charset="0"/>
              <a:buChar char="o"/>
            </a:pPr>
            <a:r>
              <a:rPr lang="en-US" dirty="0">
                <a:latin typeface="Rockwell" panose="02060603020205020403" pitchFamily="18" charset="0"/>
              </a:rPr>
              <a:t> Numerical Imputation: Considering a possible default value of missing values in the column.  </a:t>
            </a:r>
          </a:p>
          <a:p>
            <a:pPr lvl="1" algn="just">
              <a:buFont typeface="Courier New" panose="02070309020205020404" pitchFamily="49" charset="0"/>
              <a:buChar char="o"/>
            </a:pPr>
            <a:r>
              <a:rPr lang="en-US" dirty="0">
                <a:latin typeface="Rockwell" panose="02060603020205020403" pitchFamily="18" charset="0"/>
              </a:rPr>
              <a:t> Categorical Imputation:  Replacing the missing values with the maximum occurred value in a column is a good option for handling categorical columns.</a:t>
            </a:r>
          </a:p>
        </p:txBody>
      </p:sp>
    </p:spTree>
    <p:extLst>
      <p:ext uri="{BB962C8B-B14F-4D97-AF65-F5344CB8AC3E}">
        <p14:creationId xmlns:p14="http://schemas.microsoft.com/office/powerpoint/2010/main" val="2971552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Handling Outliers</a:t>
            </a:r>
          </a:p>
        </p:txBody>
      </p:sp>
      <p:sp>
        <p:nvSpPr>
          <p:cNvPr id="3" name="Content Placeholder 2">
            <a:extLst>
              <a:ext uri="{FF2B5EF4-FFF2-40B4-BE49-F238E27FC236}">
                <a16:creationId xmlns:a16="http://schemas.microsoft.com/office/drawing/2014/main" id="{E1233591-AD45-4175-B52F-086A4ECDCB98}"/>
              </a:ext>
            </a:extLst>
          </p:cNvPr>
          <p:cNvSpPr>
            <a:spLocks noGrp="1"/>
          </p:cNvSpPr>
          <p:nvPr>
            <p:ph idx="1"/>
          </p:nvPr>
        </p:nvSpPr>
        <p:spPr>
          <a:xfrm>
            <a:off x="838200" y="1825625"/>
            <a:ext cx="10515600" cy="4351338"/>
          </a:xfrm>
        </p:spPr>
        <p:txBody>
          <a:bodyPr>
            <a:normAutofit/>
          </a:bodyPr>
          <a:lstStyle/>
          <a:p>
            <a:pPr algn="just">
              <a:buFont typeface="Wingdings" panose="05000000000000000000" pitchFamily="2" charset="2"/>
              <a:buChar char="q"/>
            </a:pPr>
            <a:r>
              <a:rPr lang="en-US" dirty="0">
                <a:latin typeface="Rockwell" panose="02060603020205020403" pitchFamily="18" charset="0"/>
              </a:rPr>
              <a:t> Statistical methodologies are open to making mistakes, whereas visualizing the outliers gives a chance to take a decision with high precision.</a:t>
            </a:r>
          </a:p>
          <a:p>
            <a:pPr algn="just">
              <a:buFont typeface="Wingdings" panose="05000000000000000000" pitchFamily="2" charset="2"/>
              <a:buChar char="q"/>
            </a:pPr>
            <a:endParaRPr lang="en-US" dirty="0">
              <a:latin typeface="Rockwell" panose="02060603020205020403" pitchFamily="18" charset="0"/>
            </a:endParaRPr>
          </a:p>
          <a:p>
            <a:pPr algn="just">
              <a:buFont typeface="Wingdings" panose="05000000000000000000" pitchFamily="2" charset="2"/>
              <a:buChar char="q"/>
            </a:pPr>
            <a:r>
              <a:rPr lang="en-US" dirty="0">
                <a:latin typeface="Rockwell" panose="02060603020205020403" pitchFamily="18" charset="0"/>
              </a:rPr>
              <a:t> Techniques to handle outliers: </a:t>
            </a:r>
          </a:p>
          <a:p>
            <a:pPr lvl="1" algn="just">
              <a:buFont typeface="Courier New" panose="02070309020205020404" pitchFamily="49" charset="0"/>
              <a:buChar char="o"/>
            </a:pPr>
            <a:r>
              <a:rPr lang="en-US" dirty="0">
                <a:latin typeface="Rockwell" panose="02060603020205020403" pitchFamily="18" charset="0"/>
              </a:rPr>
              <a:t> Outlier Detection with Standard Deviation</a:t>
            </a:r>
          </a:p>
          <a:p>
            <a:pPr lvl="1" algn="just">
              <a:buFont typeface="Courier New" panose="02070309020205020404" pitchFamily="49" charset="0"/>
              <a:buChar char="o"/>
            </a:pPr>
            <a:r>
              <a:rPr lang="en-US" dirty="0">
                <a:latin typeface="Rockwell" panose="02060603020205020403" pitchFamily="18" charset="0"/>
              </a:rPr>
              <a:t> Outlier Detection with Percentiles</a:t>
            </a:r>
          </a:p>
          <a:p>
            <a:pPr algn="just">
              <a:buFont typeface="Wingdings" panose="05000000000000000000" pitchFamily="2" charset="2"/>
              <a:buChar char="q"/>
            </a:pPr>
            <a:endParaRPr lang="en-US" dirty="0">
              <a:latin typeface="Rockwell" panose="02060603020205020403" pitchFamily="18" charset="0"/>
            </a:endParaRPr>
          </a:p>
          <a:p>
            <a:pPr algn="just">
              <a:buFont typeface="Wingdings" panose="05000000000000000000" pitchFamily="2" charset="2"/>
              <a:buChar char="q"/>
            </a:pPr>
            <a:r>
              <a:rPr lang="en-US" dirty="0">
                <a:latin typeface="Rockwell" panose="02060603020205020403" pitchFamily="18" charset="0"/>
              </a:rPr>
              <a:t> An Outlier Dilemma: Drop or Cap</a:t>
            </a:r>
          </a:p>
        </p:txBody>
      </p:sp>
    </p:spTree>
    <p:extLst>
      <p:ext uri="{BB962C8B-B14F-4D97-AF65-F5344CB8AC3E}">
        <p14:creationId xmlns:p14="http://schemas.microsoft.com/office/powerpoint/2010/main" val="16622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Binning </a:t>
            </a:r>
          </a:p>
        </p:txBody>
      </p:sp>
      <p:sp>
        <p:nvSpPr>
          <p:cNvPr id="3" name="Content Placeholder 2">
            <a:extLst>
              <a:ext uri="{FF2B5EF4-FFF2-40B4-BE49-F238E27FC236}">
                <a16:creationId xmlns:a16="http://schemas.microsoft.com/office/drawing/2014/main" id="{E1233591-AD45-4175-B52F-086A4ECDCB98}"/>
              </a:ext>
            </a:extLst>
          </p:cNvPr>
          <p:cNvSpPr>
            <a:spLocks noGrp="1"/>
          </p:cNvSpPr>
          <p:nvPr>
            <p:ph idx="1"/>
          </p:nvPr>
        </p:nvSpPr>
        <p:spPr>
          <a:xfrm>
            <a:off x="838200" y="1825625"/>
            <a:ext cx="10515600" cy="4351338"/>
          </a:xfrm>
        </p:spPr>
        <p:txBody>
          <a:bodyPr>
            <a:normAutofit/>
          </a:bodyPr>
          <a:lstStyle/>
          <a:p>
            <a:pPr algn="just">
              <a:buFont typeface="Wingdings" panose="05000000000000000000" pitchFamily="2" charset="2"/>
              <a:buChar char="q"/>
            </a:pPr>
            <a:r>
              <a:rPr lang="en-US" dirty="0">
                <a:latin typeface="Rockwell" panose="02060603020205020403" pitchFamily="18" charset="0"/>
              </a:rPr>
              <a:t> Binning works on both numerical and categorical data. </a:t>
            </a:r>
          </a:p>
          <a:p>
            <a:pPr marL="0" indent="0" algn="just">
              <a:buNone/>
            </a:pPr>
            <a:endParaRPr lang="en-US" dirty="0">
              <a:latin typeface="Rockwell" panose="02060603020205020403" pitchFamily="18" charset="0"/>
            </a:endParaRPr>
          </a:p>
          <a:p>
            <a:pPr algn="just">
              <a:buFont typeface="Wingdings" panose="05000000000000000000" pitchFamily="2" charset="2"/>
              <a:buChar char="q"/>
            </a:pPr>
            <a:r>
              <a:rPr lang="en-US" dirty="0">
                <a:latin typeface="Rockwell" panose="02060603020205020403" pitchFamily="18" charset="0"/>
              </a:rPr>
              <a:t> Example:</a:t>
            </a:r>
          </a:p>
          <a:p>
            <a:pPr marL="0" indent="0" algn="just">
              <a:buNone/>
            </a:pPr>
            <a:r>
              <a:rPr lang="en-US" dirty="0">
                <a:latin typeface="Rockwell" panose="02060603020205020403" pitchFamily="18" charset="0"/>
              </a:rPr>
              <a:t>		#Numerical Binning</a:t>
            </a:r>
            <a:endParaRPr lang="en-US" sz="2800" dirty="0">
              <a:latin typeface="Rockwell" panose="02060603020205020403" pitchFamily="18" charset="0"/>
            </a:endParaRPr>
          </a:p>
          <a:p>
            <a:pPr marL="3657600" lvl="8" indent="0" algn="just">
              <a:buNone/>
            </a:pPr>
            <a:r>
              <a:rPr lang="en-US" sz="2800" dirty="0">
                <a:latin typeface="Rockwell" panose="02060603020205020403" pitchFamily="18" charset="0"/>
              </a:rPr>
              <a:t>Value      Bin       </a:t>
            </a:r>
          </a:p>
          <a:p>
            <a:pPr marL="3657600" lvl="8" indent="0" algn="just">
              <a:buNone/>
            </a:pPr>
            <a:r>
              <a:rPr lang="en-US" sz="2800" dirty="0">
                <a:latin typeface="Rockwell" panose="02060603020205020403" pitchFamily="18" charset="0"/>
              </a:rPr>
              <a:t>0-30   -&gt;  Low       </a:t>
            </a:r>
          </a:p>
          <a:p>
            <a:pPr marL="3657600" lvl="8" indent="0" algn="just">
              <a:buNone/>
            </a:pPr>
            <a:r>
              <a:rPr lang="en-US" sz="2800" dirty="0">
                <a:latin typeface="Rockwell" panose="02060603020205020403" pitchFamily="18" charset="0"/>
              </a:rPr>
              <a:t>31-70  -&gt;  Mid       </a:t>
            </a:r>
          </a:p>
          <a:p>
            <a:pPr marL="3657600" lvl="8" indent="0" algn="just">
              <a:buNone/>
            </a:pPr>
            <a:r>
              <a:rPr lang="en-US" sz="2800" dirty="0">
                <a:latin typeface="Rockwell" panose="02060603020205020403" pitchFamily="18" charset="0"/>
              </a:rPr>
              <a:t>71-100 -&gt;  High</a:t>
            </a:r>
          </a:p>
        </p:txBody>
      </p:sp>
    </p:spTree>
    <p:extLst>
      <p:ext uri="{BB962C8B-B14F-4D97-AF65-F5344CB8AC3E}">
        <p14:creationId xmlns:p14="http://schemas.microsoft.com/office/powerpoint/2010/main" val="136789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Binning </a:t>
            </a:r>
          </a:p>
        </p:txBody>
      </p:sp>
      <p:sp>
        <p:nvSpPr>
          <p:cNvPr id="3" name="Content Placeholder 2">
            <a:extLst>
              <a:ext uri="{FF2B5EF4-FFF2-40B4-BE49-F238E27FC236}">
                <a16:creationId xmlns:a16="http://schemas.microsoft.com/office/drawing/2014/main" id="{E1233591-AD45-4175-B52F-086A4ECDCB98}"/>
              </a:ext>
            </a:extLst>
          </p:cNvPr>
          <p:cNvSpPr>
            <a:spLocks noGrp="1"/>
          </p:cNvSpPr>
          <p:nvPr>
            <p:ph idx="1"/>
          </p:nvPr>
        </p:nvSpPr>
        <p:spPr>
          <a:xfrm>
            <a:off x="838200" y="1825625"/>
            <a:ext cx="10515600" cy="4351338"/>
          </a:xfrm>
        </p:spPr>
        <p:txBody>
          <a:bodyPr>
            <a:normAutofit fontScale="92500"/>
          </a:bodyPr>
          <a:lstStyle/>
          <a:p>
            <a:pPr marL="0" indent="0" algn="just">
              <a:buNone/>
            </a:pPr>
            <a:r>
              <a:rPr lang="en-US" dirty="0">
                <a:latin typeface="Rockwell" panose="02060603020205020403" pitchFamily="18" charset="0"/>
              </a:rPr>
              <a:t>#Categorical Binning Example</a:t>
            </a:r>
          </a:p>
          <a:p>
            <a:pPr marL="0" indent="0">
              <a:buNone/>
            </a:pPr>
            <a:r>
              <a:rPr lang="en-US" dirty="0">
                <a:latin typeface="Rockwell" panose="02060603020205020403" pitchFamily="18" charset="0"/>
              </a:rPr>
              <a:t>Value      Bin       </a:t>
            </a:r>
          </a:p>
          <a:p>
            <a:pPr marL="0" indent="0">
              <a:buNone/>
            </a:pPr>
            <a:r>
              <a:rPr lang="en-US" dirty="0">
                <a:latin typeface="Rockwell" panose="02060603020205020403" pitchFamily="18" charset="0"/>
              </a:rPr>
              <a:t>Spain  -&gt;  Europe      </a:t>
            </a:r>
          </a:p>
          <a:p>
            <a:pPr marL="0" indent="0">
              <a:buNone/>
            </a:pPr>
            <a:r>
              <a:rPr lang="en-US" dirty="0">
                <a:latin typeface="Rockwell" panose="02060603020205020403" pitchFamily="18" charset="0"/>
              </a:rPr>
              <a:t>Italy    -&gt;  Europe       </a:t>
            </a:r>
          </a:p>
          <a:p>
            <a:pPr marL="0" indent="0">
              <a:buNone/>
            </a:pPr>
            <a:r>
              <a:rPr lang="en-US" dirty="0">
                <a:latin typeface="Rockwell" panose="02060603020205020403" pitchFamily="18" charset="0"/>
              </a:rPr>
              <a:t>Chile  -&gt;  South America</a:t>
            </a:r>
          </a:p>
          <a:p>
            <a:pPr marL="0" indent="0">
              <a:buNone/>
            </a:pPr>
            <a:r>
              <a:rPr lang="en-US" dirty="0">
                <a:latin typeface="Rockwell" panose="02060603020205020403" pitchFamily="18" charset="0"/>
              </a:rPr>
              <a:t>Brazil  -&gt;  South America</a:t>
            </a:r>
          </a:p>
          <a:p>
            <a:pPr marL="0" indent="0">
              <a:buNone/>
            </a:pPr>
            <a:endParaRPr lang="en-US" dirty="0">
              <a:latin typeface="Rockwell" panose="02060603020205020403" pitchFamily="18" charset="0"/>
            </a:endParaRPr>
          </a:p>
          <a:p>
            <a:pPr marL="0" indent="0">
              <a:buNone/>
            </a:pPr>
            <a:r>
              <a:rPr lang="en-US" dirty="0">
                <a:latin typeface="Rockwell" panose="02060603020205020403" pitchFamily="18" charset="0"/>
              </a:rPr>
              <a:t># The main motivation of binning is to make the model more robust and prevent overfitting, however, it has a cost to the performance. </a:t>
            </a:r>
          </a:p>
        </p:txBody>
      </p:sp>
    </p:spTree>
    <p:extLst>
      <p:ext uri="{BB962C8B-B14F-4D97-AF65-F5344CB8AC3E}">
        <p14:creationId xmlns:p14="http://schemas.microsoft.com/office/powerpoint/2010/main" val="2946544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Binning Trade-off </a:t>
            </a:r>
          </a:p>
        </p:txBody>
      </p:sp>
      <p:sp>
        <p:nvSpPr>
          <p:cNvPr id="3" name="Content Placeholder 2">
            <a:extLst>
              <a:ext uri="{FF2B5EF4-FFF2-40B4-BE49-F238E27FC236}">
                <a16:creationId xmlns:a16="http://schemas.microsoft.com/office/drawing/2014/main" id="{E1233591-AD45-4175-B52F-086A4ECDCB98}"/>
              </a:ext>
            </a:extLst>
          </p:cNvPr>
          <p:cNvSpPr>
            <a:spLocks noGrp="1"/>
          </p:cNvSpPr>
          <p:nvPr>
            <p:ph idx="1"/>
          </p:nvPr>
        </p:nvSpPr>
        <p:spPr>
          <a:xfrm>
            <a:off x="838200" y="1825625"/>
            <a:ext cx="10515600" cy="4351338"/>
          </a:xfrm>
        </p:spPr>
        <p:txBody>
          <a:bodyPr>
            <a:normAutofit/>
          </a:bodyPr>
          <a:lstStyle/>
          <a:p>
            <a:pPr marL="0" indent="0" algn="just">
              <a:buNone/>
            </a:pPr>
            <a:r>
              <a:rPr lang="en-US" dirty="0">
                <a:latin typeface="Rockwell" panose="02060603020205020403" pitchFamily="18" charset="0"/>
              </a:rPr>
              <a:t># The trade-off between performance and overfitting is the key point of the binning process. </a:t>
            </a:r>
          </a:p>
          <a:p>
            <a:pPr marL="0" indent="0" algn="just">
              <a:buNone/>
            </a:pPr>
            <a:r>
              <a:rPr lang="en-US" dirty="0">
                <a:latin typeface="Rockwell" panose="02060603020205020403" pitchFamily="18" charset="0"/>
              </a:rPr>
              <a:t># For numerical columns, except for some obvious overfitting cases, binning might be redundant for some kind of algorithms, due to its effect on model performance.</a:t>
            </a:r>
          </a:p>
          <a:p>
            <a:pPr marL="0" indent="0" algn="just">
              <a:buNone/>
            </a:pPr>
            <a:r>
              <a:rPr lang="en-US" dirty="0">
                <a:latin typeface="Rockwell" panose="02060603020205020403" pitchFamily="18" charset="0"/>
              </a:rPr>
              <a:t># For categorical columns, the labels with low frequencies probably affect the robustness of statistical models negatively. Thus, assigning a general category to these less frequent values helps to keep the robustness of the model. </a:t>
            </a:r>
          </a:p>
        </p:txBody>
      </p:sp>
    </p:spTree>
    <p:extLst>
      <p:ext uri="{BB962C8B-B14F-4D97-AF65-F5344CB8AC3E}">
        <p14:creationId xmlns:p14="http://schemas.microsoft.com/office/powerpoint/2010/main" val="2024656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Log Transform</a:t>
            </a:r>
          </a:p>
        </p:txBody>
      </p:sp>
      <p:sp>
        <p:nvSpPr>
          <p:cNvPr id="3" name="Content Placeholder 2">
            <a:extLst>
              <a:ext uri="{FF2B5EF4-FFF2-40B4-BE49-F238E27FC236}">
                <a16:creationId xmlns:a16="http://schemas.microsoft.com/office/drawing/2014/main" id="{E1233591-AD45-4175-B52F-086A4ECDCB98}"/>
              </a:ext>
            </a:extLst>
          </p:cNvPr>
          <p:cNvSpPr>
            <a:spLocks noGrp="1"/>
          </p:cNvSpPr>
          <p:nvPr>
            <p:ph idx="1"/>
          </p:nvPr>
        </p:nvSpPr>
        <p:spPr>
          <a:xfrm>
            <a:off x="838200" y="1825625"/>
            <a:ext cx="10515600" cy="4351338"/>
          </a:xfrm>
        </p:spPr>
        <p:txBody>
          <a:bodyPr>
            <a:normAutofit/>
          </a:bodyPr>
          <a:lstStyle/>
          <a:p>
            <a:pPr algn="just">
              <a:buFont typeface="Wingdings" panose="05000000000000000000" pitchFamily="2" charset="2"/>
              <a:buChar char="q"/>
            </a:pPr>
            <a:r>
              <a:rPr lang="en-US" dirty="0">
                <a:latin typeface="Rockwell" panose="02060603020205020403" pitchFamily="18" charset="0"/>
              </a:rPr>
              <a:t> Benefits of log transform:</a:t>
            </a:r>
          </a:p>
          <a:p>
            <a:pPr lvl="1" algn="just">
              <a:buFont typeface="Courier New" panose="02070309020205020404" pitchFamily="49" charset="0"/>
              <a:buChar char="o"/>
            </a:pPr>
            <a:r>
              <a:rPr lang="en-US" dirty="0">
                <a:latin typeface="Rockwell" panose="02060603020205020403" pitchFamily="18" charset="0"/>
              </a:rPr>
              <a:t>It helps to handle skewed data and after transformation, the distribution becomes more approximate to normal.</a:t>
            </a:r>
          </a:p>
          <a:p>
            <a:pPr lvl="1" algn="just">
              <a:buFont typeface="Courier New" panose="02070309020205020404" pitchFamily="49" charset="0"/>
              <a:buChar char="o"/>
            </a:pPr>
            <a:r>
              <a:rPr lang="en-US" dirty="0">
                <a:latin typeface="Rockwell" panose="02060603020205020403" pitchFamily="18" charset="0"/>
              </a:rPr>
              <a:t>In most of the cases the magnitude order of the data changes within the range of the data. </a:t>
            </a:r>
          </a:p>
          <a:p>
            <a:pPr lvl="1" algn="just">
              <a:buFont typeface="Courier New" panose="02070309020205020404" pitchFamily="49" charset="0"/>
              <a:buChar char="o"/>
            </a:pPr>
            <a:r>
              <a:rPr lang="en-US" dirty="0">
                <a:latin typeface="Rockwell" panose="02060603020205020403" pitchFamily="18" charset="0"/>
              </a:rPr>
              <a:t>It also decreases the effect of the outliers, due to the normalization of magnitude differences and the model become more robust.</a:t>
            </a:r>
          </a:p>
          <a:p>
            <a:pPr algn="just">
              <a:buFont typeface="Wingdings" panose="05000000000000000000" pitchFamily="2" charset="2"/>
              <a:buChar char="q"/>
            </a:pPr>
            <a:r>
              <a:rPr lang="en-US" dirty="0">
                <a:latin typeface="Rockwell" panose="02060603020205020403" pitchFamily="18" charset="0"/>
              </a:rPr>
              <a:t> Equation:</a:t>
            </a:r>
          </a:p>
          <a:p>
            <a:pPr marL="0" indent="0" algn="just">
              <a:buNone/>
            </a:pPr>
            <a:r>
              <a:rPr lang="en-US" dirty="0">
                <a:latin typeface="Rockwell" panose="02060603020205020403" pitchFamily="18" charset="0"/>
              </a:rPr>
              <a:t>	Log(x+1)</a:t>
            </a:r>
          </a:p>
        </p:txBody>
      </p:sp>
    </p:spTree>
    <p:extLst>
      <p:ext uri="{BB962C8B-B14F-4D97-AF65-F5344CB8AC3E}">
        <p14:creationId xmlns:p14="http://schemas.microsoft.com/office/powerpoint/2010/main" val="2340697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One-hot encoding</a:t>
            </a:r>
          </a:p>
        </p:txBody>
      </p:sp>
      <p:sp>
        <p:nvSpPr>
          <p:cNvPr id="3" name="Content Placeholder 2">
            <a:extLst>
              <a:ext uri="{FF2B5EF4-FFF2-40B4-BE49-F238E27FC236}">
                <a16:creationId xmlns:a16="http://schemas.microsoft.com/office/drawing/2014/main" id="{E1233591-AD45-4175-B52F-086A4ECDCB98}"/>
              </a:ext>
            </a:extLst>
          </p:cNvPr>
          <p:cNvSpPr>
            <a:spLocks noGrp="1"/>
          </p:cNvSpPr>
          <p:nvPr>
            <p:ph idx="1"/>
          </p:nvPr>
        </p:nvSpPr>
        <p:spPr>
          <a:xfrm>
            <a:off x="838200" y="1825625"/>
            <a:ext cx="10515600" cy="4351338"/>
          </a:xfrm>
        </p:spPr>
        <p:txBody>
          <a:bodyPr>
            <a:normAutofit/>
          </a:bodyPr>
          <a:lstStyle/>
          <a:p>
            <a:pPr algn="just">
              <a:buFont typeface="Wingdings" panose="05000000000000000000" pitchFamily="2" charset="2"/>
              <a:buChar char="q"/>
            </a:pPr>
            <a:r>
              <a:rPr lang="en-US" dirty="0">
                <a:latin typeface="Rockwell" panose="02060603020205020403" pitchFamily="18" charset="0"/>
              </a:rPr>
              <a:t> This method spreads the values in a column to multiple flag columns and assigns 0 or 1 to them. These binary values express the relationship between grouped and encoded column.</a:t>
            </a:r>
          </a:p>
          <a:p>
            <a:pPr marL="0" indent="0" algn="just">
              <a:buNone/>
            </a:pPr>
            <a:endParaRPr lang="en-US" dirty="0">
              <a:latin typeface="Rockwell" panose="02060603020205020403" pitchFamily="18" charset="0"/>
            </a:endParaRPr>
          </a:p>
          <a:p>
            <a:pPr algn="just">
              <a:buFont typeface="Wingdings" panose="05000000000000000000" pitchFamily="2" charset="2"/>
              <a:buChar char="q"/>
            </a:pPr>
            <a:r>
              <a:rPr lang="en-US" dirty="0">
                <a:latin typeface="Rockwell" panose="02060603020205020403" pitchFamily="18" charset="0"/>
              </a:rPr>
              <a:t> Why One-hot?</a:t>
            </a:r>
          </a:p>
          <a:p>
            <a:pPr marL="0" indent="0" algn="just">
              <a:buNone/>
            </a:pPr>
            <a:r>
              <a:rPr lang="en-US" dirty="0">
                <a:latin typeface="Rockwell" panose="02060603020205020403" pitchFamily="18" charset="0"/>
              </a:rPr>
              <a:t>If we have </a:t>
            </a:r>
            <a:r>
              <a:rPr lang="en-US" b="1" dirty="0">
                <a:latin typeface="Rockwell" panose="02060603020205020403" pitchFamily="18" charset="0"/>
              </a:rPr>
              <a:t>N</a:t>
            </a:r>
            <a:r>
              <a:rPr lang="en-US" dirty="0">
                <a:latin typeface="Rockwell" panose="02060603020205020403" pitchFamily="18" charset="0"/>
              </a:rPr>
              <a:t> distinct values in the column, it is enough to map them to</a:t>
            </a:r>
            <a:r>
              <a:rPr lang="en-US" b="1" dirty="0">
                <a:latin typeface="Rockwell" panose="02060603020205020403" pitchFamily="18" charset="0"/>
              </a:rPr>
              <a:t> N-1</a:t>
            </a:r>
            <a:r>
              <a:rPr lang="en-US" dirty="0">
                <a:latin typeface="Rockwell" panose="02060603020205020403" pitchFamily="18" charset="0"/>
              </a:rPr>
              <a:t> binary columns, because the missing value can be deducted from other columns. </a:t>
            </a:r>
          </a:p>
        </p:txBody>
      </p:sp>
    </p:spTree>
    <p:extLst>
      <p:ext uri="{BB962C8B-B14F-4D97-AF65-F5344CB8AC3E}">
        <p14:creationId xmlns:p14="http://schemas.microsoft.com/office/powerpoint/2010/main" val="1914355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One-hot encoding</a:t>
            </a:r>
          </a:p>
        </p:txBody>
      </p:sp>
      <p:sp>
        <p:nvSpPr>
          <p:cNvPr id="3" name="Content Placeholder 2">
            <a:extLst>
              <a:ext uri="{FF2B5EF4-FFF2-40B4-BE49-F238E27FC236}">
                <a16:creationId xmlns:a16="http://schemas.microsoft.com/office/drawing/2014/main" id="{E1233591-AD45-4175-B52F-086A4ECDCB98}"/>
              </a:ext>
            </a:extLst>
          </p:cNvPr>
          <p:cNvSpPr>
            <a:spLocks noGrp="1"/>
          </p:cNvSpPr>
          <p:nvPr>
            <p:ph idx="1"/>
          </p:nvPr>
        </p:nvSpPr>
        <p:spPr>
          <a:xfrm>
            <a:off x="838200" y="1825625"/>
            <a:ext cx="10515600" cy="4351338"/>
          </a:xfrm>
        </p:spPr>
        <p:txBody>
          <a:bodyPr>
            <a:normAutofit/>
          </a:bodyPr>
          <a:lstStyle/>
          <a:p>
            <a:pPr algn="just">
              <a:buFont typeface="Wingdings" panose="05000000000000000000" pitchFamily="2" charset="2"/>
              <a:buChar char="q"/>
            </a:pPr>
            <a:r>
              <a:rPr lang="en-US" dirty="0">
                <a:latin typeface="Rockwell" panose="02060603020205020403" pitchFamily="18" charset="0"/>
              </a:rPr>
              <a:t> Example: </a:t>
            </a:r>
          </a:p>
          <a:p>
            <a:pPr marL="0" indent="0" algn="just">
              <a:buNone/>
            </a:pPr>
            <a:endParaRPr lang="en-US" dirty="0">
              <a:latin typeface="Rockwell" panose="02060603020205020403" pitchFamily="18" charset="0"/>
            </a:endParaRPr>
          </a:p>
        </p:txBody>
      </p:sp>
      <p:pic>
        <p:nvPicPr>
          <p:cNvPr id="18434" name="Picture 2">
            <a:extLst>
              <a:ext uri="{FF2B5EF4-FFF2-40B4-BE49-F238E27FC236}">
                <a16:creationId xmlns:a16="http://schemas.microsoft.com/office/drawing/2014/main" id="{A9AD3FCC-0C05-456C-B4DD-8A074E0411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710" y="2702133"/>
            <a:ext cx="1013460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987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Grouping Operations</a:t>
            </a:r>
          </a:p>
        </p:txBody>
      </p:sp>
      <p:sp>
        <p:nvSpPr>
          <p:cNvPr id="3" name="Content Placeholder 2">
            <a:extLst>
              <a:ext uri="{FF2B5EF4-FFF2-40B4-BE49-F238E27FC236}">
                <a16:creationId xmlns:a16="http://schemas.microsoft.com/office/drawing/2014/main" id="{E1233591-AD45-4175-B52F-086A4ECDCB98}"/>
              </a:ext>
            </a:extLst>
          </p:cNvPr>
          <p:cNvSpPr>
            <a:spLocks noGrp="1"/>
          </p:cNvSpPr>
          <p:nvPr>
            <p:ph idx="1"/>
          </p:nvPr>
        </p:nvSpPr>
        <p:spPr>
          <a:xfrm>
            <a:off x="838200" y="1825625"/>
            <a:ext cx="10515600" cy="4351338"/>
          </a:xfrm>
        </p:spPr>
        <p:txBody>
          <a:bodyPr>
            <a:normAutofit/>
          </a:bodyPr>
          <a:lstStyle/>
          <a:p>
            <a:pPr algn="just">
              <a:buFont typeface="Wingdings" panose="05000000000000000000" pitchFamily="2" charset="2"/>
              <a:buChar char="v"/>
            </a:pPr>
            <a:r>
              <a:rPr lang="en-US" dirty="0">
                <a:latin typeface="Rockwell" panose="02060603020205020403" pitchFamily="18" charset="0"/>
              </a:rPr>
              <a:t> “Tidy datasets are easy to manipulate, model and visualize, and have a specific structure: each variable is a column, each observation is a row, and each type of observational unit is a table.”</a:t>
            </a:r>
          </a:p>
          <a:p>
            <a:pPr marL="0" indent="0" algn="just">
              <a:buNone/>
            </a:pPr>
            <a:r>
              <a:rPr lang="en-US" dirty="0">
                <a:latin typeface="Rockwell" panose="02060603020205020403" pitchFamily="18" charset="0"/>
              </a:rPr>
              <a:t>— Hadley Wickham</a:t>
            </a:r>
          </a:p>
          <a:p>
            <a:pPr marL="0" indent="0" algn="just">
              <a:buNone/>
            </a:pPr>
            <a:endParaRPr lang="en-US" dirty="0">
              <a:latin typeface="Rockwell" panose="02060603020205020403" pitchFamily="18" charset="0"/>
            </a:endParaRPr>
          </a:p>
          <a:p>
            <a:pPr algn="just">
              <a:buFont typeface="Wingdings" panose="05000000000000000000" pitchFamily="2" charset="2"/>
              <a:buChar char="v"/>
            </a:pPr>
            <a:r>
              <a:rPr lang="en-US" dirty="0">
                <a:latin typeface="Rockwell" panose="02060603020205020403" pitchFamily="18" charset="0"/>
              </a:rPr>
              <a:t> The key point of group by operations is to decide the aggregation functions of the features. For numerical features, average and sum functions are usually convenient options, whereas for categorical features it more complicated.</a:t>
            </a:r>
          </a:p>
        </p:txBody>
      </p:sp>
    </p:spTree>
    <p:extLst>
      <p:ext uri="{BB962C8B-B14F-4D97-AF65-F5344CB8AC3E}">
        <p14:creationId xmlns:p14="http://schemas.microsoft.com/office/powerpoint/2010/main" val="3807898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Grouping Operations</a:t>
            </a:r>
          </a:p>
        </p:txBody>
      </p:sp>
      <p:sp>
        <p:nvSpPr>
          <p:cNvPr id="3" name="Content Placeholder 2">
            <a:extLst>
              <a:ext uri="{FF2B5EF4-FFF2-40B4-BE49-F238E27FC236}">
                <a16:creationId xmlns:a16="http://schemas.microsoft.com/office/drawing/2014/main" id="{E1233591-AD45-4175-B52F-086A4ECDCB98}"/>
              </a:ext>
            </a:extLst>
          </p:cNvPr>
          <p:cNvSpPr>
            <a:spLocks noGrp="1"/>
          </p:cNvSpPr>
          <p:nvPr>
            <p:ph idx="1"/>
          </p:nvPr>
        </p:nvSpPr>
        <p:spPr>
          <a:xfrm>
            <a:off x="838200" y="1825625"/>
            <a:ext cx="10515600" cy="4351338"/>
          </a:xfrm>
        </p:spPr>
        <p:txBody>
          <a:bodyPr>
            <a:normAutofit fontScale="92500" lnSpcReduction="20000"/>
          </a:bodyPr>
          <a:lstStyle/>
          <a:p>
            <a:pPr algn="just">
              <a:buFont typeface="Wingdings" panose="05000000000000000000" pitchFamily="2" charset="2"/>
              <a:buChar char="v"/>
            </a:pPr>
            <a:r>
              <a:rPr lang="en-US" dirty="0">
                <a:latin typeface="Rockwell" panose="02060603020205020403" pitchFamily="18" charset="0"/>
              </a:rPr>
              <a:t> Categorical Grouping </a:t>
            </a:r>
          </a:p>
          <a:p>
            <a:pPr lvl="1" algn="just">
              <a:buFont typeface="Courier New" panose="02070309020205020404" pitchFamily="49" charset="0"/>
              <a:buChar char="o"/>
            </a:pPr>
            <a:r>
              <a:rPr lang="en-US" dirty="0">
                <a:latin typeface="Rockwell" panose="02060603020205020403" pitchFamily="18" charset="0"/>
              </a:rPr>
              <a:t> Highest frequency </a:t>
            </a:r>
          </a:p>
          <a:p>
            <a:pPr lvl="1" algn="just">
              <a:buFont typeface="Courier New" panose="02070309020205020404" pitchFamily="49" charset="0"/>
              <a:buChar char="o"/>
            </a:pPr>
            <a:r>
              <a:rPr lang="en-US" dirty="0">
                <a:latin typeface="Rockwell" panose="02060603020205020403" pitchFamily="18" charset="0"/>
              </a:rPr>
              <a:t> Pivot table</a:t>
            </a:r>
          </a:p>
          <a:p>
            <a:pPr lvl="1" algn="just">
              <a:buFont typeface="Courier New" panose="02070309020205020404" pitchFamily="49" charset="0"/>
              <a:buChar char="o"/>
            </a:pPr>
            <a:r>
              <a:rPr lang="en-US" dirty="0">
                <a:latin typeface="Rockwell" panose="02060603020205020403" pitchFamily="18" charset="0"/>
              </a:rPr>
              <a:t> One-hot encoding </a:t>
            </a:r>
          </a:p>
          <a:p>
            <a:pPr marL="457200" lvl="1" indent="0" algn="just">
              <a:buNone/>
            </a:pPr>
            <a:endParaRPr lang="en-US" dirty="0">
              <a:latin typeface="Rockwell" panose="02060603020205020403" pitchFamily="18" charset="0"/>
            </a:endParaRPr>
          </a:p>
          <a:p>
            <a:pPr marL="0" indent="0" algn="just">
              <a:buNone/>
            </a:pPr>
            <a:r>
              <a:rPr lang="en-US" dirty="0">
                <a:latin typeface="Rockwell" panose="02060603020205020403" pitchFamily="18" charset="0"/>
              </a:rPr>
              <a:t># Highest frequency:</a:t>
            </a:r>
          </a:p>
          <a:p>
            <a:pPr marL="0" indent="0" algn="just">
              <a:buNone/>
            </a:pPr>
            <a:r>
              <a:rPr lang="en-US" sz="2600" dirty="0">
                <a:latin typeface="Rockwell" panose="02060603020205020403" pitchFamily="18" charset="0"/>
              </a:rPr>
              <a:t>Select the label with the highest frequency. In other words, this is the max operation for categorical columns.</a:t>
            </a:r>
            <a:r>
              <a:rPr lang="en-US" dirty="0">
                <a:latin typeface="Rockwell" panose="02060603020205020403" pitchFamily="18" charset="0"/>
              </a:rPr>
              <a:t> </a:t>
            </a:r>
          </a:p>
          <a:p>
            <a:pPr marL="0" indent="0" algn="just">
              <a:buNone/>
            </a:pPr>
            <a:endParaRPr lang="en-US" dirty="0">
              <a:latin typeface="Rockwell" panose="02060603020205020403" pitchFamily="18" charset="0"/>
            </a:endParaRPr>
          </a:p>
          <a:p>
            <a:pPr marL="0" indent="0" algn="just">
              <a:buNone/>
            </a:pPr>
            <a:r>
              <a:rPr lang="en-US" dirty="0">
                <a:latin typeface="Rockwell" panose="02060603020205020403" pitchFamily="18" charset="0"/>
              </a:rPr>
              <a:t># Pivot table:</a:t>
            </a:r>
          </a:p>
          <a:p>
            <a:pPr marL="0" indent="0" algn="just">
              <a:buNone/>
            </a:pPr>
            <a:r>
              <a:rPr lang="en-US" sz="2600" dirty="0">
                <a:latin typeface="Rockwell" panose="02060603020205020403" pitchFamily="18" charset="0"/>
              </a:rPr>
              <a:t>Defined as aggregated functions for the values between grouped and encoded columns.</a:t>
            </a:r>
          </a:p>
        </p:txBody>
      </p:sp>
    </p:spTree>
    <p:extLst>
      <p:ext uri="{BB962C8B-B14F-4D97-AF65-F5344CB8AC3E}">
        <p14:creationId xmlns:p14="http://schemas.microsoft.com/office/powerpoint/2010/main" val="2329071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Feature Engineering</a:t>
            </a:r>
          </a:p>
        </p:txBody>
      </p:sp>
      <p:sp>
        <p:nvSpPr>
          <p:cNvPr id="3" name="Content Placeholder 2">
            <a:extLst>
              <a:ext uri="{FF2B5EF4-FFF2-40B4-BE49-F238E27FC236}">
                <a16:creationId xmlns:a16="http://schemas.microsoft.com/office/drawing/2014/main" id="{E1233591-AD45-4175-B52F-086A4ECDCB98}"/>
              </a:ext>
            </a:extLst>
          </p:cNvPr>
          <p:cNvSpPr>
            <a:spLocks noGrp="1"/>
          </p:cNvSpPr>
          <p:nvPr>
            <p:ph idx="1"/>
          </p:nvPr>
        </p:nvSpPr>
        <p:spPr>
          <a:xfrm>
            <a:off x="838200" y="1825625"/>
            <a:ext cx="10515600" cy="4351338"/>
          </a:xfrm>
        </p:spPr>
        <p:txBody>
          <a:bodyPr>
            <a:normAutofit lnSpcReduction="10000"/>
          </a:bodyPr>
          <a:lstStyle/>
          <a:p>
            <a:pPr algn="just">
              <a:buFont typeface="Wingdings" panose="05000000000000000000" pitchFamily="2" charset="2"/>
              <a:buChar char="q"/>
            </a:pPr>
            <a:r>
              <a:rPr lang="en-US" dirty="0">
                <a:latin typeface="Rockwell" panose="02060603020205020403" pitchFamily="18" charset="0"/>
              </a:rPr>
              <a:t> Feature</a:t>
            </a:r>
          </a:p>
          <a:p>
            <a:pPr marL="0" indent="0" algn="just">
              <a:buNone/>
            </a:pPr>
            <a:r>
              <a:rPr lang="en-US" dirty="0">
                <a:latin typeface="Rockwell" panose="02060603020205020403" pitchFamily="18" charset="0"/>
              </a:rPr>
              <a:t> 	A feature is a numeric representation of raw data. There are many ways to turn raw data into numeric measurements, which is why features can end up looking like a lot of things. </a:t>
            </a:r>
          </a:p>
          <a:p>
            <a:pPr marL="0" indent="0" algn="just">
              <a:buNone/>
            </a:pPr>
            <a:r>
              <a:rPr lang="en-US" dirty="0">
                <a:latin typeface="Rockwell" panose="02060603020205020403" pitchFamily="18" charset="0"/>
              </a:rPr>
              <a:t>	The number of features is also important.</a:t>
            </a:r>
          </a:p>
          <a:p>
            <a:pPr marL="0" indent="0" algn="just">
              <a:buNone/>
            </a:pPr>
            <a:endParaRPr lang="en-US" dirty="0">
              <a:latin typeface="Rockwell" panose="02060603020205020403" pitchFamily="18" charset="0"/>
            </a:endParaRPr>
          </a:p>
          <a:p>
            <a:pPr algn="just">
              <a:buFont typeface="Wingdings" panose="05000000000000000000" pitchFamily="2" charset="2"/>
              <a:buChar char="q"/>
            </a:pPr>
            <a:r>
              <a:rPr lang="en-US" dirty="0">
                <a:latin typeface="Rockwell" panose="02060603020205020403" pitchFamily="18" charset="0"/>
              </a:rPr>
              <a:t> Feature Engineering</a:t>
            </a:r>
          </a:p>
          <a:p>
            <a:pPr marL="0" indent="0" algn="just">
              <a:buNone/>
            </a:pPr>
            <a:r>
              <a:rPr lang="en-US" dirty="0">
                <a:latin typeface="Rockwell" panose="02060603020205020403" pitchFamily="18" charset="0"/>
              </a:rPr>
              <a:t>	Feature engineering is the process of formulating the most appropriate features given the data, the model, and the task.</a:t>
            </a:r>
          </a:p>
        </p:txBody>
      </p:sp>
    </p:spTree>
    <p:extLst>
      <p:ext uri="{BB962C8B-B14F-4D97-AF65-F5344CB8AC3E}">
        <p14:creationId xmlns:p14="http://schemas.microsoft.com/office/powerpoint/2010/main" val="863772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Grouping Operations</a:t>
            </a:r>
          </a:p>
        </p:txBody>
      </p:sp>
      <p:sp>
        <p:nvSpPr>
          <p:cNvPr id="3" name="Content Placeholder 2">
            <a:extLst>
              <a:ext uri="{FF2B5EF4-FFF2-40B4-BE49-F238E27FC236}">
                <a16:creationId xmlns:a16="http://schemas.microsoft.com/office/drawing/2014/main" id="{E1233591-AD45-4175-B52F-086A4ECDCB98}"/>
              </a:ext>
            </a:extLst>
          </p:cNvPr>
          <p:cNvSpPr>
            <a:spLocks noGrp="1"/>
          </p:cNvSpPr>
          <p:nvPr>
            <p:ph idx="1"/>
          </p:nvPr>
        </p:nvSpPr>
        <p:spPr>
          <a:xfrm>
            <a:off x="838200" y="1825625"/>
            <a:ext cx="10515600" cy="4351338"/>
          </a:xfrm>
        </p:spPr>
        <p:txBody>
          <a:bodyPr>
            <a:normAutofit/>
          </a:bodyPr>
          <a:lstStyle/>
          <a:p>
            <a:pPr algn="just">
              <a:buFont typeface="Wingdings" panose="05000000000000000000" pitchFamily="2" charset="2"/>
              <a:buChar char="v"/>
            </a:pPr>
            <a:r>
              <a:rPr lang="en-US" dirty="0">
                <a:latin typeface="Rockwell" panose="02060603020205020403" pitchFamily="18" charset="0"/>
              </a:rPr>
              <a:t> Pivot Table Example: </a:t>
            </a:r>
          </a:p>
        </p:txBody>
      </p:sp>
      <p:pic>
        <p:nvPicPr>
          <p:cNvPr id="19458" name="Picture 2">
            <a:extLst>
              <a:ext uri="{FF2B5EF4-FFF2-40B4-BE49-F238E27FC236}">
                <a16:creationId xmlns:a16="http://schemas.microsoft.com/office/drawing/2014/main" id="{80836743-3B26-4E73-8502-85815962BD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302" y="2758190"/>
            <a:ext cx="10722184" cy="3252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930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Grouping Operations</a:t>
            </a:r>
          </a:p>
        </p:txBody>
      </p:sp>
      <p:sp>
        <p:nvSpPr>
          <p:cNvPr id="3" name="Content Placeholder 2">
            <a:extLst>
              <a:ext uri="{FF2B5EF4-FFF2-40B4-BE49-F238E27FC236}">
                <a16:creationId xmlns:a16="http://schemas.microsoft.com/office/drawing/2014/main" id="{E1233591-AD45-4175-B52F-086A4ECDCB98}"/>
              </a:ext>
            </a:extLst>
          </p:cNvPr>
          <p:cNvSpPr>
            <a:spLocks noGrp="1"/>
          </p:cNvSpPr>
          <p:nvPr>
            <p:ph idx="1"/>
          </p:nvPr>
        </p:nvSpPr>
        <p:spPr>
          <a:xfrm>
            <a:off x="838200" y="1825625"/>
            <a:ext cx="10515600" cy="4351338"/>
          </a:xfrm>
        </p:spPr>
        <p:txBody>
          <a:bodyPr>
            <a:normAutofit/>
          </a:bodyPr>
          <a:lstStyle/>
          <a:p>
            <a:pPr algn="just">
              <a:buFont typeface="Wingdings" panose="05000000000000000000" pitchFamily="2" charset="2"/>
              <a:buChar char="q"/>
            </a:pPr>
            <a:r>
              <a:rPr lang="en-US" dirty="0">
                <a:latin typeface="Rockwell" panose="02060603020205020403" pitchFamily="18" charset="0"/>
              </a:rPr>
              <a:t> Numerical Column Grouping</a:t>
            </a:r>
          </a:p>
          <a:p>
            <a:pPr marL="0" indent="0" algn="just">
              <a:buNone/>
            </a:pPr>
            <a:r>
              <a:rPr lang="en-US" dirty="0">
                <a:latin typeface="Rockwell" panose="02060603020205020403" pitchFamily="18" charset="0"/>
              </a:rPr>
              <a:t>Numerical columns are grouped using sum and mean functions in most of the cases. Both can be preferable according to the meaning of the feature.</a:t>
            </a:r>
          </a:p>
          <a:p>
            <a:pPr marL="0" indent="0" algn="just">
              <a:buNone/>
            </a:pPr>
            <a:r>
              <a:rPr lang="en-US" dirty="0">
                <a:latin typeface="Rockwell" panose="02060603020205020403" pitchFamily="18" charset="0"/>
              </a:rPr>
              <a:t>For example, if you want to obtain ratio columns, you can use the average of binary columns. In the same example, sum function can be used to obtain the total count either.</a:t>
            </a:r>
          </a:p>
          <a:p>
            <a:pPr marL="0" indent="0" algn="just">
              <a:buNone/>
            </a:pPr>
            <a:endParaRPr lang="en-US" dirty="0">
              <a:latin typeface="Rockwell" panose="02060603020205020403" pitchFamily="18" charset="0"/>
            </a:endParaRPr>
          </a:p>
          <a:p>
            <a:pPr marL="0" indent="0" algn="just">
              <a:buNone/>
            </a:pPr>
            <a:endParaRPr lang="en-US" dirty="0">
              <a:latin typeface="Rockwell" panose="02060603020205020403" pitchFamily="18" charset="0"/>
            </a:endParaRPr>
          </a:p>
        </p:txBody>
      </p:sp>
    </p:spTree>
    <p:extLst>
      <p:ext uri="{BB962C8B-B14F-4D97-AF65-F5344CB8AC3E}">
        <p14:creationId xmlns:p14="http://schemas.microsoft.com/office/powerpoint/2010/main" val="544966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Feature Splitting</a:t>
            </a:r>
          </a:p>
        </p:txBody>
      </p:sp>
      <p:sp>
        <p:nvSpPr>
          <p:cNvPr id="3" name="Content Placeholder 2">
            <a:extLst>
              <a:ext uri="{FF2B5EF4-FFF2-40B4-BE49-F238E27FC236}">
                <a16:creationId xmlns:a16="http://schemas.microsoft.com/office/drawing/2014/main" id="{E1233591-AD45-4175-B52F-086A4ECDCB98}"/>
              </a:ext>
            </a:extLst>
          </p:cNvPr>
          <p:cNvSpPr>
            <a:spLocks noGrp="1"/>
          </p:cNvSpPr>
          <p:nvPr>
            <p:ph idx="1"/>
          </p:nvPr>
        </p:nvSpPr>
        <p:spPr>
          <a:xfrm>
            <a:off x="838200" y="1825625"/>
            <a:ext cx="10515600" cy="4351338"/>
          </a:xfrm>
        </p:spPr>
        <p:txBody>
          <a:bodyPr>
            <a:normAutofit fontScale="92500" lnSpcReduction="20000"/>
          </a:bodyPr>
          <a:lstStyle/>
          <a:p>
            <a:pPr algn="just">
              <a:buFont typeface="Wingdings" panose="05000000000000000000" pitchFamily="2" charset="2"/>
              <a:buChar char="q"/>
            </a:pPr>
            <a:r>
              <a:rPr lang="en-US" dirty="0">
                <a:latin typeface="Rockwell" panose="02060603020205020403" pitchFamily="18" charset="0"/>
              </a:rPr>
              <a:t> By extracting the utilizable parts of a column into new features:</a:t>
            </a:r>
          </a:p>
          <a:p>
            <a:pPr lvl="1" algn="just">
              <a:buFont typeface="Courier New" panose="02070309020205020404" pitchFamily="49" charset="0"/>
              <a:buChar char="o"/>
            </a:pPr>
            <a:r>
              <a:rPr lang="en-US" dirty="0">
                <a:latin typeface="Rockwell" panose="02060603020205020403" pitchFamily="18" charset="0"/>
              </a:rPr>
              <a:t> We enable machine learning algorithms to comprehend them.</a:t>
            </a:r>
          </a:p>
          <a:p>
            <a:pPr lvl="1" algn="just">
              <a:buFont typeface="Courier New" panose="02070309020205020404" pitchFamily="49" charset="0"/>
              <a:buChar char="o"/>
            </a:pPr>
            <a:r>
              <a:rPr lang="en-US" dirty="0">
                <a:latin typeface="Rockwell" panose="02060603020205020403" pitchFamily="18" charset="0"/>
              </a:rPr>
              <a:t>Make possible to bin and group them.</a:t>
            </a:r>
          </a:p>
          <a:p>
            <a:pPr lvl="1" algn="just">
              <a:buFont typeface="Courier New" panose="02070309020205020404" pitchFamily="49" charset="0"/>
              <a:buChar char="o"/>
            </a:pPr>
            <a:r>
              <a:rPr lang="en-US" dirty="0">
                <a:latin typeface="Rockwell" panose="02060603020205020403" pitchFamily="18" charset="0"/>
              </a:rPr>
              <a:t>Improve model performance by uncovering potential information. </a:t>
            </a:r>
          </a:p>
          <a:p>
            <a:pPr marL="457200" lvl="1" indent="0" algn="just">
              <a:buNone/>
            </a:pPr>
            <a:endParaRPr lang="en-US" dirty="0">
              <a:latin typeface="Rockwell" panose="02060603020205020403" pitchFamily="18" charset="0"/>
            </a:endParaRPr>
          </a:p>
          <a:p>
            <a:pPr algn="just">
              <a:buFont typeface="Wingdings" panose="05000000000000000000" pitchFamily="2" charset="2"/>
              <a:buChar char="q"/>
            </a:pPr>
            <a:r>
              <a:rPr lang="en-US" dirty="0">
                <a:latin typeface="Rockwell" panose="02060603020205020403" pitchFamily="18" charset="0"/>
              </a:rPr>
              <a:t> Example: </a:t>
            </a:r>
          </a:p>
          <a:p>
            <a:pPr marL="0" indent="0" algn="just">
              <a:buNone/>
            </a:pPr>
            <a:r>
              <a:rPr lang="en-US" dirty="0">
                <a:latin typeface="Rockwell" panose="02060603020205020403" pitchFamily="18" charset="0"/>
              </a:rPr>
              <a:t>0      Luther N. Gonzalez</a:t>
            </a:r>
          </a:p>
          <a:p>
            <a:pPr marL="0" indent="0" algn="just">
              <a:buNone/>
            </a:pPr>
            <a:r>
              <a:rPr lang="en-US" dirty="0">
                <a:latin typeface="Rockwell" panose="02060603020205020403" pitchFamily="18" charset="0"/>
              </a:rPr>
              <a:t>1      Charles M. Young</a:t>
            </a:r>
          </a:p>
          <a:p>
            <a:pPr marL="0" indent="0" algn="just">
              <a:buNone/>
            </a:pPr>
            <a:r>
              <a:rPr lang="en-US" dirty="0">
                <a:latin typeface="Rockwell" panose="02060603020205020403" pitchFamily="18" charset="0"/>
              </a:rPr>
              <a:t>2      Terry Lawson</a:t>
            </a:r>
          </a:p>
          <a:p>
            <a:pPr marL="0" indent="0" algn="just">
              <a:buNone/>
            </a:pPr>
            <a:r>
              <a:rPr lang="en-US" dirty="0">
                <a:latin typeface="Rockwell" panose="02060603020205020403" pitchFamily="18" charset="0"/>
              </a:rPr>
              <a:t>3      Kristen White</a:t>
            </a:r>
          </a:p>
          <a:p>
            <a:pPr marL="0" indent="0" algn="just">
              <a:buNone/>
            </a:pPr>
            <a:r>
              <a:rPr lang="en-US" dirty="0">
                <a:latin typeface="Rockwell" panose="02060603020205020403" pitchFamily="18" charset="0"/>
              </a:rPr>
              <a:t>4      Thomas Logsdon</a:t>
            </a:r>
          </a:p>
        </p:txBody>
      </p:sp>
    </p:spTree>
    <p:extLst>
      <p:ext uri="{BB962C8B-B14F-4D97-AF65-F5344CB8AC3E}">
        <p14:creationId xmlns:p14="http://schemas.microsoft.com/office/powerpoint/2010/main" val="2081426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Feature Splitting</a:t>
            </a:r>
          </a:p>
        </p:txBody>
      </p:sp>
      <p:sp>
        <p:nvSpPr>
          <p:cNvPr id="3" name="Content Placeholder 2">
            <a:extLst>
              <a:ext uri="{FF2B5EF4-FFF2-40B4-BE49-F238E27FC236}">
                <a16:creationId xmlns:a16="http://schemas.microsoft.com/office/drawing/2014/main" id="{E1233591-AD45-4175-B52F-086A4ECDCB98}"/>
              </a:ext>
            </a:extLst>
          </p:cNvPr>
          <p:cNvSpPr>
            <a:spLocks noGrp="1"/>
          </p:cNvSpPr>
          <p:nvPr>
            <p:ph idx="1"/>
          </p:nvPr>
        </p:nvSpPr>
        <p:spPr>
          <a:xfrm>
            <a:off x="838200" y="1825625"/>
            <a:ext cx="10515600" cy="4351338"/>
          </a:xfrm>
        </p:spPr>
        <p:txBody>
          <a:bodyPr>
            <a:normAutofit fontScale="77500" lnSpcReduction="20000"/>
          </a:bodyPr>
          <a:lstStyle/>
          <a:p>
            <a:pPr marL="0" indent="0" algn="just">
              <a:buNone/>
            </a:pPr>
            <a:r>
              <a:rPr lang="en-US" dirty="0">
                <a:latin typeface="Rockwell" panose="02060603020205020403" pitchFamily="18" charset="0"/>
              </a:rPr>
              <a:t>#Extracting first names</a:t>
            </a:r>
          </a:p>
          <a:p>
            <a:pPr marL="0" indent="0" algn="just">
              <a:buNone/>
            </a:pPr>
            <a:r>
              <a:rPr lang="en-US" dirty="0">
                <a:latin typeface="Rockwell" panose="02060603020205020403" pitchFamily="18" charset="0"/>
              </a:rPr>
              <a:t>0     Luther</a:t>
            </a:r>
          </a:p>
          <a:p>
            <a:pPr marL="0" indent="0" algn="just">
              <a:buNone/>
            </a:pPr>
            <a:r>
              <a:rPr lang="en-US" dirty="0">
                <a:latin typeface="Rockwell" panose="02060603020205020403" pitchFamily="18" charset="0"/>
              </a:rPr>
              <a:t>1    Charles</a:t>
            </a:r>
          </a:p>
          <a:p>
            <a:pPr marL="0" indent="0" algn="just">
              <a:buNone/>
            </a:pPr>
            <a:r>
              <a:rPr lang="en-US" dirty="0">
                <a:latin typeface="Rockwell" panose="02060603020205020403" pitchFamily="18" charset="0"/>
              </a:rPr>
              <a:t>2      Terry</a:t>
            </a:r>
          </a:p>
          <a:p>
            <a:pPr marL="0" indent="0" algn="just">
              <a:buNone/>
            </a:pPr>
            <a:r>
              <a:rPr lang="en-US" dirty="0">
                <a:latin typeface="Rockwell" panose="02060603020205020403" pitchFamily="18" charset="0"/>
              </a:rPr>
              <a:t>3    Kristen</a:t>
            </a:r>
          </a:p>
          <a:p>
            <a:pPr marL="0" indent="0" algn="just">
              <a:buNone/>
            </a:pPr>
            <a:r>
              <a:rPr lang="en-US" dirty="0">
                <a:latin typeface="Rockwell" panose="02060603020205020403" pitchFamily="18" charset="0"/>
              </a:rPr>
              <a:t>4     Thomas</a:t>
            </a:r>
          </a:p>
          <a:p>
            <a:pPr marL="0" indent="0" algn="just">
              <a:buNone/>
            </a:pPr>
            <a:r>
              <a:rPr lang="en-US" dirty="0">
                <a:latin typeface="Rockwell" panose="02060603020205020403" pitchFamily="18" charset="0"/>
              </a:rPr>
              <a:t>#Extracting last names</a:t>
            </a:r>
          </a:p>
          <a:p>
            <a:pPr marL="0" indent="0" algn="just">
              <a:buNone/>
            </a:pPr>
            <a:r>
              <a:rPr lang="en-US" dirty="0">
                <a:latin typeface="Rockwell" panose="02060603020205020403" pitchFamily="18" charset="0"/>
              </a:rPr>
              <a:t>0    Gonzalez</a:t>
            </a:r>
          </a:p>
          <a:p>
            <a:pPr marL="0" indent="0" algn="just">
              <a:buNone/>
            </a:pPr>
            <a:r>
              <a:rPr lang="en-US" dirty="0">
                <a:latin typeface="Rockwell" panose="02060603020205020403" pitchFamily="18" charset="0"/>
              </a:rPr>
              <a:t>1       Young</a:t>
            </a:r>
          </a:p>
          <a:p>
            <a:pPr marL="0" indent="0" algn="just">
              <a:buNone/>
            </a:pPr>
            <a:r>
              <a:rPr lang="en-US" dirty="0">
                <a:latin typeface="Rockwell" panose="02060603020205020403" pitchFamily="18" charset="0"/>
              </a:rPr>
              <a:t>2      Lawson</a:t>
            </a:r>
          </a:p>
          <a:p>
            <a:pPr marL="0" indent="0" algn="just">
              <a:buNone/>
            </a:pPr>
            <a:r>
              <a:rPr lang="en-US" dirty="0">
                <a:latin typeface="Rockwell" panose="02060603020205020403" pitchFamily="18" charset="0"/>
              </a:rPr>
              <a:t>3       White</a:t>
            </a:r>
          </a:p>
          <a:p>
            <a:pPr marL="0" indent="0" algn="just">
              <a:buNone/>
            </a:pPr>
            <a:r>
              <a:rPr lang="en-US" dirty="0">
                <a:latin typeface="Rockwell" panose="02060603020205020403" pitchFamily="18" charset="0"/>
              </a:rPr>
              <a:t>4     Logsdon</a:t>
            </a:r>
          </a:p>
        </p:txBody>
      </p:sp>
    </p:spTree>
    <p:extLst>
      <p:ext uri="{BB962C8B-B14F-4D97-AF65-F5344CB8AC3E}">
        <p14:creationId xmlns:p14="http://schemas.microsoft.com/office/powerpoint/2010/main" val="1376349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Extracting Date</a:t>
            </a:r>
          </a:p>
        </p:txBody>
      </p:sp>
      <p:sp>
        <p:nvSpPr>
          <p:cNvPr id="3" name="Content Placeholder 2">
            <a:extLst>
              <a:ext uri="{FF2B5EF4-FFF2-40B4-BE49-F238E27FC236}">
                <a16:creationId xmlns:a16="http://schemas.microsoft.com/office/drawing/2014/main" id="{E1233591-AD45-4175-B52F-086A4ECDCB98}"/>
              </a:ext>
            </a:extLst>
          </p:cNvPr>
          <p:cNvSpPr>
            <a:spLocks noGrp="1"/>
          </p:cNvSpPr>
          <p:nvPr>
            <p:ph idx="1"/>
          </p:nvPr>
        </p:nvSpPr>
        <p:spPr>
          <a:xfrm>
            <a:off x="838200" y="1825625"/>
            <a:ext cx="10515600" cy="4351338"/>
          </a:xfrm>
        </p:spPr>
        <p:txBody>
          <a:bodyPr>
            <a:normAutofit/>
          </a:bodyPr>
          <a:lstStyle/>
          <a:p>
            <a:pPr algn="just">
              <a:buFont typeface="Wingdings" panose="05000000000000000000" pitchFamily="2" charset="2"/>
              <a:buChar char="q"/>
            </a:pPr>
            <a:r>
              <a:rPr lang="en-US" dirty="0">
                <a:latin typeface="Rockwell" panose="02060603020205020403" pitchFamily="18" charset="0"/>
              </a:rPr>
              <a:t> Though date columns usually provide valuable information about the model target, they are neglected as an input or used nonsensically for the machine learning algorithms.</a:t>
            </a:r>
          </a:p>
          <a:p>
            <a:pPr algn="just">
              <a:buFont typeface="Wingdings" panose="05000000000000000000" pitchFamily="2" charset="2"/>
              <a:buChar char="q"/>
            </a:pPr>
            <a:r>
              <a:rPr lang="en-US" dirty="0">
                <a:latin typeface="Rockwell" panose="02060603020205020403" pitchFamily="18" charset="0"/>
              </a:rPr>
              <a:t> Three types of preprocessing for dates:</a:t>
            </a:r>
          </a:p>
          <a:p>
            <a:pPr lvl="1" algn="just">
              <a:buFont typeface="Wingdings" panose="05000000000000000000" pitchFamily="2" charset="2"/>
              <a:buChar char="v"/>
            </a:pPr>
            <a:r>
              <a:rPr lang="en-US" dirty="0">
                <a:latin typeface="Rockwell" panose="02060603020205020403" pitchFamily="18" charset="0"/>
              </a:rPr>
              <a:t> Extracting the parts of the date into different columns: Year, month, day, etc.</a:t>
            </a:r>
          </a:p>
          <a:p>
            <a:pPr lvl="1" algn="just">
              <a:buFont typeface="Wingdings" panose="05000000000000000000" pitchFamily="2" charset="2"/>
              <a:buChar char="v"/>
            </a:pPr>
            <a:r>
              <a:rPr lang="en-US" dirty="0">
                <a:latin typeface="Rockwell" panose="02060603020205020403" pitchFamily="18" charset="0"/>
              </a:rPr>
              <a:t>Extracting the time period between the current date and columns in terms of years, months, days, etc.</a:t>
            </a:r>
          </a:p>
          <a:p>
            <a:pPr lvl="1" algn="just">
              <a:buFont typeface="Wingdings" panose="05000000000000000000" pitchFamily="2" charset="2"/>
              <a:buChar char="v"/>
            </a:pPr>
            <a:r>
              <a:rPr lang="en-US" dirty="0">
                <a:latin typeface="Rockwell" panose="02060603020205020403" pitchFamily="18" charset="0"/>
              </a:rPr>
              <a:t>Extracting some specific features from the date: Name of the weekday, Weekend or not, holiday or not, etc.</a:t>
            </a:r>
          </a:p>
        </p:txBody>
      </p:sp>
    </p:spTree>
    <p:extLst>
      <p:ext uri="{BB962C8B-B14F-4D97-AF65-F5344CB8AC3E}">
        <p14:creationId xmlns:p14="http://schemas.microsoft.com/office/powerpoint/2010/main" val="2470887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Extracting Date</a:t>
            </a:r>
          </a:p>
        </p:txBody>
      </p:sp>
      <p:pic>
        <p:nvPicPr>
          <p:cNvPr id="5" name="Content Placeholder 4">
            <a:extLst>
              <a:ext uri="{FF2B5EF4-FFF2-40B4-BE49-F238E27FC236}">
                <a16:creationId xmlns:a16="http://schemas.microsoft.com/office/drawing/2014/main" id="{DA5D564D-6895-4B10-B077-3194DD4B70BB}"/>
              </a:ext>
            </a:extLst>
          </p:cNvPr>
          <p:cNvPicPr>
            <a:picLocks noGrp="1" noChangeAspect="1"/>
          </p:cNvPicPr>
          <p:nvPr>
            <p:ph idx="1"/>
          </p:nvPr>
        </p:nvPicPr>
        <p:blipFill>
          <a:blip r:embed="rId3"/>
          <a:stretch>
            <a:fillRect/>
          </a:stretch>
        </p:blipFill>
        <p:spPr>
          <a:xfrm>
            <a:off x="224852" y="2338465"/>
            <a:ext cx="11737299" cy="3028013"/>
          </a:xfrm>
          <a:prstGeom prst="rect">
            <a:avLst/>
          </a:prstGeom>
        </p:spPr>
      </p:pic>
    </p:spTree>
    <p:extLst>
      <p:ext uri="{BB962C8B-B14F-4D97-AF65-F5344CB8AC3E}">
        <p14:creationId xmlns:p14="http://schemas.microsoft.com/office/powerpoint/2010/main" val="898537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Feature Scaling </a:t>
            </a:r>
          </a:p>
        </p:txBody>
      </p:sp>
      <p:sp>
        <p:nvSpPr>
          <p:cNvPr id="3" name="Content Placeholder 2">
            <a:extLst>
              <a:ext uri="{FF2B5EF4-FFF2-40B4-BE49-F238E27FC236}">
                <a16:creationId xmlns:a16="http://schemas.microsoft.com/office/drawing/2014/main" id="{E1233591-AD45-4175-B52F-086A4ECDCB98}"/>
              </a:ext>
            </a:extLst>
          </p:cNvPr>
          <p:cNvSpPr>
            <a:spLocks noGrp="1"/>
          </p:cNvSpPr>
          <p:nvPr>
            <p:ph idx="1"/>
          </p:nvPr>
        </p:nvSpPr>
        <p:spPr>
          <a:xfrm>
            <a:off x="838200" y="1825625"/>
            <a:ext cx="10515600" cy="4351338"/>
          </a:xfrm>
        </p:spPr>
        <p:txBody>
          <a:bodyPr>
            <a:normAutofit/>
          </a:bodyPr>
          <a:lstStyle/>
          <a:p>
            <a:pPr algn="just">
              <a:buFont typeface="Courier New" panose="02070309020205020404" pitchFamily="49" charset="0"/>
              <a:buChar char="o"/>
            </a:pPr>
            <a:r>
              <a:rPr lang="en-US" dirty="0">
                <a:latin typeface="Rockwell" panose="02060603020205020403" pitchFamily="18" charset="0"/>
              </a:rPr>
              <a:t> Feature scaling is a method used to normalize the range of independent variables or features of data. It is also known as data normalization.</a:t>
            </a:r>
          </a:p>
          <a:p>
            <a:pPr algn="just">
              <a:buFont typeface="Courier New" panose="02070309020205020404" pitchFamily="49" charset="0"/>
              <a:buChar char="o"/>
            </a:pPr>
            <a:endParaRPr lang="en-US" dirty="0">
              <a:latin typeface="Rockwell" panose="02060603020205020403" pitchFamily="18" charset="0"/>
            </a:endParaRPr>
          </a:p>
          <a:p>
            <a:pPr algn="just">
              <a:buFont typeface="Courier New" panose="02070309020205020404" pitchFamily="49" charset="0"/>
              <a:buChar char="o"/>
            </a:pPr>
            <a:r>
              <a:rPr lang="en-US" dirty="0">
                <a:latin typeface="Rockwell" panose="02060603020205020403" pitchFamily="18" charset="0"/>
              </a:rPr>
              <a:t> Most of the times, our dataset will contain features highly varying in magnitudes, units and range. But since, most of the machine learning algorithms use Euclidian distance between two data points in their computations, this is a problem.</a:t>
            </a:r>
          </a:p>
        </p:txBody>
      </p:sp>
    </p:spTree>
    <p:extLst>
      <p:ext uri="{BB962C8B-B14F-4D97-AF65-F5344CB8AC3E}">
        <p14:creationId xmlns:p14="http://schemas.microsoft.com/office/powerpoint/2010/main" val="2473573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Feature Scaling </a:t>
            </a:r>
          </a:p>
        </p:txBody>
      </p:sp>
      <p:pic>
        <p:nvPicPr>
          <p:cNvPr id="24578" name="Picture 2">
            <a:extLst>
              <a:ext uri="{FF2B5EF4-FFF2-40B4-BE49-F238E27FC236}">
                <a16:creationId xmlns:a16="http://schemas.microsoft.com/office/drawing/2014/main" id="{4213F9A0-675D-499C-BA4F-3D9414A783C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95904" y="1525822"/>
            <a:ext cx="4683598" cy="49199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E652E45-E23D-4BA8-9793-FF9DC878D49E}"/>
              </a:ext>
            </a:extLst>
          </p:cNvPr>
          <p:cNvSpPr/>
          <p:nvPr/>
        </p:nvSpPr>
        <p:spPr>
          <a:xfrm>
            <a:off x="4461679" y="6488668"/>
            <a:ext cx="311873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Tiny Features vs Mega Features</a:t>
            </a:r>
          </a:p>
        </p:txBody>
      </p:sp>
    </p:spTree>
    <p:extLst>
      <p:ext uri="{BB962C8B-B14F-4D97-AF65-F5344CB8AC3E}">
        <p14:creationId xmlns:p14="http://schemas.microsoft.com/office/powerpoint/2010/main" val="664882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Feature Scaling </a:t>
            </a:r>
          </a:p>
        </p:txBody>
      </p:sp>
      <p:sp>
        <p:nvSpPr>
          <p:cNvPr id="3" name="Content Placeholder 2">
            <a:extLst>
              <a:ext uri="{FF2B5EF4-FFF2-40B4-BE49-F238E27FC236}">
                <a16:creationId xmlns:a16="http://schemas.microsoft.com/office/drawing/2014/main" id="{E1233591-AD45-4175-B52F-086A4ECDCB98}"/>
              </a:ext>
            </a:extLst>
          </p:cNvPr>
          <p:cNvSpPr>
            <a:spLocks noGrp="1"/>
          </p:cNvSpPr>
          <p:nvPr>
            <p:ph idx="1"/>
          </p:nvPr>
        </p:nvSpPr>
        <p:spPr>
          <a:xfrm>
            <a:off x="838200" y="1825625"/>
            <a:ext cx="10515600" cy="4351338"/>
          </a:xfrm>
        </p:spPr>
        <p:txBody>
          <a:bodyPr>
            <a:normAutofit/>
          </a:bodyPr>
          <a:lstStyle/>
          <a:p>
            <a:pPr marL="0" indent="0" algn="just">
              <a:buNone/>
            </a:pPr>
            <a:r>
              <a:rPr lang="en-US" dirty="0">
                <a:latin typeface="Rockwell" panose="02060603020205020403" pitchFamily="18" charset="0"/>
              </a:rPr>
              <a:t>There are four common methods to perform Feature Scaling and Normalization:</a:t>
            </a:r>
          </a:p>
          <a:p>
            <a:pPr algn="just">
              <a:buFont typeface="Wingdings" panose="05000000000000000000" pitchFamily="2" charset="2"/>
              <a:buChar char="Ø"/>
            </a:pPr>
            <a:r>
              <a:rPr lang="en-US" dirty="0">
                <a:latin typeface="Rockwell" panose="02060603020205020403" pitchFamily="18" charset="0"/>
              </a:rPr>
              <a:t> Standardization</a:t>
            </a:r>
          </a:p>
          <a:p>
            <a:pPr algn="just">
              <a:buFont typeface="Wingdings" panose="05000000000000000000" pitchFamily="2" charset="2"/>
              <a:buChar char="Ø"/>
            </a:pPr>
            <a:r>
              <a:rPr lang="en-US" dirty="0">
                <a:latin typeface="Rockwell" panose="02060603020205020403" pitchFamily="18" charset="0"/>
              </a:rPr>
              <a:t> Mean Normalization</a:t>
            </a:r>
          </a:p>
          <a:p>
            <a:pPr algn="just">
              <a:buFont typeface="Wingdings" panose="05000000000000000000" pitchFamily="2" charset="2"/>
              <a:buChar char="Ø"/>
            </a:pPr>
            <a:r>
              <a:rPr lang="en-US" dirty="0">
                <a:latin typeface="Rockwell" panose="02060603020205020403" pitchFamily="18" charset="0"/>
              </a:rPr>
              <a:t> Min-Max Scaling</a:t>
            </a:r>
          </a:p>
          <a:p>
            <a:pPr algn="just">
              <a:buFont typeface="Wingdings" panose="05000000000000000000" pitchFamily="2" charset="2"/>
              <a:buChar char="Ø"/>
            </a:pPr>
            <a:r>
              <a:rPr lang="en-US" dirty="0">
                <a:latin typeface="Rockwell" panose="02060603020205020403" pitchFamily="18" charset="0"/>
              </a:rPr>
              <a:t> Unit Vector</a:t>
            </a:r>
          </a:p>
          <a:p>
            <a:pPr algn="just">
              <a:buFont typeface="Wingdings" panose="05000000000000000000" pitchFamily="2" charset="2"/>
              <a:buChar char="Ø"/>
            </a:pPr>
            <a:endParaRPr lang="en-US" dirty="0">
              <a:latin typeface="Rockwell" panose="02060603020205020403" pitchFamily="18" charset="0"/>
            </a:endParaRPr>
          </a:p>
        </p:txBody>
      </p:sp>
      <p:sp>
        <p:nvSpPr>
          <p:cNvPr id="4" name="Right Brace 3">
            <a:extLst>
              <a:ext uri="{FF2B5EF4-FFF2-40B4-BE49-F238E27FC236}">
                <a16:creationId xmlns:a16="http://schemas.microsoft.com/office/drawing/2014/main" id="{DCFA757A-6DCB-4629-96DD-DEFECB3CFC64}"/>
              </a:ext>
            </a:extLst>
          </p:cNvPr>
          <p:cNvSpPr/>
          <p:nvPr/>
        </p:nvSpPr>
        <p:spPr>
          <a:xfrm>
            <a:off x="4751881" y="2923081"/>
            <a:ext cx="479685" cy="614597"/>
          </a:xfrm>
          <a:prstGeom prst="rightBrace">
            <a:avLst>
              <a:gd name="adj1" fmla="val 23958"/>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Right Brace 4">
            <a:extLst>
              <a:ext uri="{FF2B5EF4-FFF2-40B4-BE49-F238E27FC236}">
                <a16:creationId xmlns:a16="http://schemas.microsoft.com/office/drawing/2014/main" id="{7054D150-5730-44ED-B995-28E2C577FED6}"/>
              </a:ext>
            </a:extLst>
          </p:cNvPr>
          <p:cNvSpPr/>
          <p:nvPr/>
        </p:nvSpPr>
        <p:spPr>
          <a:xfrm>
            <a:off x="4799350" y="3974891"/>
            <a:ext cx="479685" cy="614597"/>
          </a:xfrm>
          <a:prstGeom prst="rightBrace">
            <a:avLst>
              <a:gd name="adj1" fmla="val 23958"/>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8BBD096-00BD-451D-AF83-CF2A08F295FB}"/>
              </a:ext>
            </a:extLst>
          </p:cNvPr>
          <p:cNvSpPr txBox="1"/>
          <p:nvPr/>
        </p:nvSpPr>
        <p:spPr>
          <a:xfrm>
            <a:off x="5486398" y="3792511"/>
            <a:ext cx="2218545"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Rockwell" panose="02060603020205020403" pitchFamily="18" charset="0"/>
                <a:ea typeface="+mn-ea"/>
                <a:cs typeface="+mn-cs"/>
              </a:rPr>
              <a:t>Feature Scaling</a:t>
            </a:r>
          </a:p>
        </p:txBody>
      </p:sp>
      <p:sp>
        <p:nvSpPr>
          <p:cNvPr id="7" name="TextBox 6">
            <a:extLst>
              <a:ext uri="{FF2B5EF4-FFF2-40B4-BE49-F238E27FC236}">
                <a16:creationId xmlns:a16="http://schemas.microsoft.com/office/drawing/2014/main" id="{7CF86123-DFCB-4DF9-82B1-BEC54C4513BC}"/>
              </a:ext>
            </a:extLst>
          </p:cNvPr>
          <p:cNvSpPr txBox="1"/>
          <p:nvPr/>
        </p:nvSpPr>
        <p:spPr>
          <a:xfrm>
            <a:off x="5473906" y="2670747"/>
            <a:ext cx="2560822"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Rockwell" panose="02060603020205020403" pitchFamily="18" charset="0"/>
                <a:ea typeface="+mn-ea"/>
                <a:cs typeface="+mn-cs"/>
              </a:rPr>
              <a:t>Feature Normalization</a:t>
            </a:r>
          </a:p>
        </p:txBody>
      </p:sp>
    </p:spTree>
    <p:extLst>
      <p:ext uri="{BB962C8B-B14F-4D97-AF65-F5344CB8AC3E}">
        <p14:creationId xmlns:p14="http://schemas.microsoft.com/office/powerpoint/2010/main" val="2283453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Feature Scaling </a:t>
            </a:r>
          </a:p>
        </p:txBody>
      </p:sp>
      <p:sp>
        <p:nvSpPr>
          <p:cNvPr id="3" name="Content Placeholder 2">
            <a:extLst>
              <a:ext uri="{FF2B5EF4-FFF2-40B4-BE49-F238E27FC236}">
                <a16:creationId xmlns:a16="http://schemas.microsoft.com/office/drawing/2014/main" id="{E1233591-AD45-4175-B52F-086A4ECDCB98}"/>
              </a:ext>
            </a:extLst>
          </p:cNvPr>
          <p:cNvSpPr>
            <a:spLocks noGrp="1"/>
          </p:cNvSpPr>
          <p:nvPr>
            <p:ph idx="1"/>
          </p:nvPr>
        </p:nvSpPr>
        <p:spPr>
          <a:xfrm>
            <a:off x="838200" y="1825625"/>
            <a:ext cx="10515600" cy="4351338"/>
          </a:xfrm>
        </p:spPr>
        <p:txBody>
          <a:bodyPr>
            <a:normAutofit/>
          </a:bodyPr>
          <a:lstStyle/>
          <a:p>
            <a:pPr algn="just">
              <a:buFont typeface="Courier New" panose="02070309020205020404" pitchFamily="49" charset="0"/>
              <a:buChar char="o"/>
            </a:pPr>
            <a:r>
              <a:rPr lang="en-US" dirty="0">
                <a:latin typeface="Rockwell" panose="02060603020205020403" pitchFamily="18" charset="0"/>
              </a:rPr>
              <a:t> </a:t>
            </a:r>
            <a:r>
              <a:rPr lang="en-US" sz="3300" dirty="0">
                <a:latin typeface="Rockwell" panose="02060603020205020403" pitchFamily="18" charset="0"/>
              </a:rPr>
              <a:t>Standardization:</a:t>
            </a:r>
          </a:p>
          <a:p>
            <a:pPr marL="0" indent="0" algn="just">
              <a:buNone/>
            </a:pPr>
            <a:r>
              <a:rPr lang="en-US" dirty="0">
                <a:latin typeface="Rockwell" panose="02060603020205020403" pitchFamily="18" charset="0"/>
              </a:rPr>
              <a:t>Standardization replaces the values by their Z scores.</a:t>
            </a:r>
          </a:p>
          <a:p>
            <a:pPr marL="0" indent="0" algn="just">
              <a:buNone/>
            </a:pPr>
            <a:endParaRPr lang="en-US" dirty="0">
              <a:latin typeface="Rockwell" panose="02060603020205020403" pitchFamily="18" charset="0"/>
            </a:endParaRPr>
          </a:p>
          <a:p>
            <a:pPr marL="0" indent="0" algn="just">
              <a:buNone/>
            </a:pPr>
            <a:endParaRPr lang="en-US" dirty="0">
              <a:latin typeface="Rockwell" panose="02060603020205020403" pitchFamily="18" charset="0"/>
            </a:endParaRPr>
          </a:p>
          <a:p>
            <a:pPr marL="0" indent="0" algn="just">
              <a:buNone/>
            </a:pPr>
            <a:endParaRPr lang="en-US" dirty="0">
              <a:latin typeface="Rockwell" panose="02060603020205020403" pitchFamily="18" charset="0"/>
            </a:endParaRPr>
          </a:p>
          <a:p>
            <a:pPr marL="0" indent="0" algn="just">
              <a:buNone/>
            </a:pPr>
            <a:r>
              <a:rPr lang="en-US" dirty="0">
                <a:latin typeface="Rockwell" panose="02060603020205020403" pitchFamily="18" charset="0"/>
              </a:rPr>
              <a:t>This redistributes the features with their mean μ = 0 and standard deviation σ =1. </a:t>
            </a:r>
          </a:p>
        </p:txBody>
      </p:sp>
      <p:pic>
        <p:nvPicPr>
          <p:cNvPr id="26626" name="Picture 2">
            <a:extLst>
              <a:ext uri="{FF2B5EF4-FFF2-40B4-BE49-F238E27FC236}">
                <a16:creationId xmlns:a16="http://schemas.microsoft.com/office/drawing/2014/main" id="{CD4F7B49-661B-4166-AAE1-DFA70993D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933" y="3067597"/>
            <a:ext cx="2565894" cy="1099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59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Goals of Feature Engineering</a:t>
            </a:r>
          </a:p>
        </p:txBody>
      </p:sp>
      <p:sp>
        <p:nvSpPr>
          <p:cNvPr id="3" name="Content Placeholder 2">
            <a:extLst>
              <a:ext uri="{FF2B5EF4-FFF2-40B4-BE49-F238E27FC236}">
                <a16:creationId xmlns:a16="http://schemas.microsoft.com/office/drawing/2014/main" id="{E1233591-AD45-4175-B52F-086A4ECDCB98}"/>
              </a:ext>
            </a:extLst>
          </p:cNvPr>
          <p:cNvSpPr>
            <a:spLocks noGrp="1"/>
          </p:cNvSpPr>
          <p:nvPr>
            <p:ph idx="1"/>
          </p:nvPr>
        </p:nvSpPr>
        <p:spPr>
          <a:xfrm>
            <a:off x="838200" y="1825625"/>
            <a:ext cx="10515600" cy="4351338"/>
          </a:xfrm>
        </p:spPr>
        <p:txBody>
          <a:bodyPr>
            <a:normAutofit/>
          </a:bodyPr>
          <a:lstStyle/>
          <a:p>
            <a:pPr algn="just">
              <a:buFont typeface="Courier New" panose="02070309020205020404" pitchFamily="49" charset="0"/>
              <a:buChar char="o"/>
            </a:pPr>
            <a:r>
              <a:rPr lang="en-US" dirty="0">
                <a:latin typeface="Rockwell" panose="02060603020205020403" pitchFamily="18" charset="0"/>
              </a:rPr>
              <a:t> Preparing the proper input dataset, compatible with the machine learning algorithm requirements.</a:t>
            </a:r>
          </a:p>
          <a:p>
            <a:pPr algn="just">
              <a:buFont typeface="Courier New" panose="02070309020205020404" pitchFamily="49" charset="0"/>
              <a:buChar char="o"/>
            </a:pPr>
            <a:r>
              <a:rPr lang="en-US" dirty="0">
                <a:latin typeface="Rockwell" panose="02060603020205020403" pitchFamily="18" charset="0"/>
              </a:rPr>
              <a:t> Improving the performance of machine learning models.</a:t>
            </a:r>
          </a:p>
        </p:txBody>
      </p:sp>
    </p:spTree>
    <p:extLst>
      <p:ext uri="{BB962C8B-B14F-4D97-AF65-F5344CB8AC3E}">
        <p14:creationId xmlns:p14="http://schemas.microsoft.com/office/powerpoint/2010/main" val="627482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Feature Scaling </a:t>
            </a:r>
          </a:p>
        </p:txBody>
      </p:sp>
      <p:sp>
        <p:nvSpPr>
          <p:cNvPr id="3" name="Content Placeholder 2">
            <a:extLst>
              <a:ext uri="{FF2B5EF4-FFF2-40B4-BE49-F238E27FC236}">
                <a16:creationId xmlns:a16="http://schemas.microsoft.com/office/drawing/2014/main" id="{E1233591-AD45-4175-B52F-086A4ECDCB98}"/>
              </a:ext>
            </a:extLst>
          </p:cNvPr>
          <p:cNvSpPr>
            <a:spLocks noGrp="1"/>
          </p:cNvSpPr>
          <p:nvPr>
            <p:ph idx="1"/>
          </p:nvPr>
        </p:nvSpPr>
        <p:spPr>
          <a:xfrm>
            <a:off x="838200" y="1825625"/>
            <a:ext cx="10515600" cy="4351338"/>
          </a:xfrm>
        </p:spPr>
        <p:txBody>
          <a:bodyPr>
            <a:normAutofit/>
          </a:bodyPr>
          <a:lstStyle/>
          <a:p>
            <a:pPr algn="just">
              <a:buFont typeface="Courier New" panose="02070309020205020404" pitchFamily="49" charset="0"/>
              <a:buChar char="o"/>
            </a:pPr>
            <a:r>
              <a:rPr lang="en-US" dirty="0">
                <a:latin typeface="Rockwell" panose="02060603020205020403" pitchFamily="18" charset="0"/>
              </a:rPr>
              <a:t> </a:t>
            </a:r>
            <a:r>
              <a:rPr lang="en-US" sz="3300" dirty="0">
                <a:latin typeface="Rockwell" panose="02060603020205020403" pitchFamily="18" charset="0"/>
              </a:rPr>
              <a:t>Mean Normalization:</a:t>
            </a:r>
          </a:p>
          <a:p>
            <a:pPr marL="0" indent="0" algn="just">
              <a:buNone/>
            </a:pPr>
            <a:r>
              <a:rPr lang="en-US" dirty="0">
                <a:latin typeface="Rockwell" panose="02060603020205020403" pitchFamily="18" charset="0"/>
              </a:rPr>
              <a:t>This distribution will have values between -1 and 1with μ=0.</a:t>
            </a:r>
          </a:p>
          <a:p>
            <a:pPr marL="0" indent="0" algn="just">
              <a:buNone/>
            </a:pPr>
            <a:endParaRPr lang="en-US" dirty="0">
              <a:latin typeface="Rockwell" panose="02060603020205020403" pitchFamily="18" charset="0"/>
            </a:endParaRPr>
          </a:p>
          <a:p>
            <a:pPr marL="0" indent="0" algn="just">
              <a:buNone/>
            </a:pPr>
            <a:endParaRPr lang="en-US" dirty="0">
              <a:latin typeface="Rockwell" panose="02060603020205020403" pitchFamily="18" charset="0"/>
            </a:endParaRPr>
          </a:p>
          <a:p>
            <a:pPr marL="0" indent="0" algn="just">
              <a:buNone/>
            </a:pPr>
            <a:endParaRPr lang="en-US" dirty="0">
              <a:latin typeface="Rockwell" panose="02060603020205020403" pitchFamily="18" charset="0"/>
            </a:endParaRPr>
          </a:p>
          <a:p>
            <a:pPr marL="0" indent="0" algn="just">
              <a:buNone/>
            </a:pPr>
            <a:r>
              <a:rPr lang="en-US" dirty="0">
                <a:latin typeface="Rockwell" panose="02060603020205020403" pitchFamily="18" charset="0"/>
              </a:rPr>
              <a:t>Standardization and Mean Normalization can be used for algorithms that assumes zero centric data like Principal Component Analysis (PCA).</a:t>
            </a:r>
          </a:p>
        </p:txBody>
      </p:sp>
      <p:pic>
        <p:nvPicPr>
          <p:cNvPr id="27650" name="Picture 2">
            <a:extLst>
              <a:ext uri="{FF2B5EF4-FFF2-40B4-BE49-F238E27FC236}">
                <a16:creationId xmlns:a16="http://schemas.microsoft.com/office/drawing/2014/main" id="{D218A097-057B-4118-A451-5B66A3DE92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8418" y="3097577"/>
            <a:ext cx="3904225" cy="1129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615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Feature Scaling </a:t>
            </a:r>
          </a:p>
        </p:txBody>
      </p:sp>
      <p:sp>
        <p:nvSpPr>
          <p:cNvPr id="3" name="Content Placeholder 2">
            <a:extLst>
              <a:ext uri="{FF2B5EF4-FFF2-40B4-BE49-F238E27FC236}">
                <a16:creationId xmlns:a16="http://schemas.microsoft.com/office/drawing/2014/main" id="{E1233591-AD45-4175-B52F-086A4ECDCB98}"/>
              </a:ext>
            </a:extLst>
          </p:cNvPr>
          <p:cNvSpPr>
            <a:spLocks noGrp="1"/>
          </p:cNvSpPr>
          <p:nvPr>
            <p:ph idx="1"/>
          </p:nvPr>
        </p:nvSpPr>
        <p:spPr>
          <a:xfrm>
            <a:off x="838200" y="1825625"/>
            <a:ext cx="10515600" cy="4351338"/>
          </a:xfrm>
        </p:spPr>
        <p:txBody>
          <a:bodyPr>
            <a:normAutofit/>
          </a:bodyPr>
          <a:lstStyle/>
          <a:p>
            <a:pPr algn="just">
              <a:buFont typeface="Courier New" panose="02070309020205020404" pitchFamily="49" charset="0"/>
              <a:buChar char="o"/>
            </a:pPr>
            <a:r>
              <a:rPr lang="en-US" dirty="0">
                <a:latin typeface="Rockwell" panose="02060603020205020403" pitchFamily="18" charset="0"/>
              </a:rPr>
              <a:t> </a:t>
            </a:r>
            <a:r>
              <a:rPr lang="en-US" sz="3300" dirty="0">
                <a:latin typeface="Rockwell" panose="02060603020205020403" pitchFamily="18" charset="0"/>
              </a:rPr>
              <a:t>Min-Max Scaling:</a:t>
            </a:r>
          </a:p>
          <a:p>
            <a:pPr marL="0" indent="0" algn="just">
              <a:buNone/>
            </a:pPr>
            <a:r>
              <a:rPr lang="en-US" dirty="0">
                <a:latin typeface="Rockwell" panose="02060603020205020403" pitchFamily="18" charset="0"/>
              </a:rPr>
              <a:t>Normalization (or min-max normalization) scale all values in a fixed range between 0 and 1. This transformation does not change the distribution of the feature and due to the decreased standard deviations, the effects of the outliers increases. Therefore, before normalization, it is recommended to handle the outliers.</a:t>
            </a:r>
          </a:p>
          <a:p>
            <a:pPr marL="0" indent="0" algn="just">
              <a:buNone/>
            </a:pPr>
            <a:endParaRPr lang="en-US" dirty="0">
              <a:latin typeface="Rockwell" panose="02060603020205020403" pitchFamily="18" charset="0"/>
            </a:endParaRPr>
          </a:p>
        </p:txBody>
      </p:sp>
      <p:pic>
        <p:nvPicPr>
          <p:cNvPr id="5" name="Picture 4">
            <a:extLst>
              <a:ext uri="{FF2B5EF4-FFF2-40B4-BE49-F238E27FC236}">
                <a16:creationId xmlns:a16="http://schemas.microsoft.com/office/drawing/2014/main" id="{38E6212B-E308-4E98-A009-240064B4F033}"/>
              </a:ext>
            </a:extLst>
          </p:cNvPr>
          <p:cNvPicPr>
            <a:picLocks noChangeAspect="1"/>
          </p:cNvPicPr>
          <p:nvPr/>
        </p:nvPicPr>
        <p:blipFill>
          <a:blip r:embed="rId3"/>
          <a:stretch>
            <a:fillRect/>
          </a:stretch>
        </p:blipFill>
        <p:spPr>
          <a:xfrm>
            <a:off x="3781894" y="4928328"/>
            <a:ext cx="4706402" cy="1232629"/>
          </a:xfrm>
          <a:prstGeom prst="rect">
            <a:avLst/>
          </a:prstGeom>
        </p:spPr>
      </p:pic>
    </p:spTree>
    <p:extLst>
      <p:ext uri="{BB962C8B-B14F-4D97-AF65-F5344CB8AC3E}">
        <p14:creationId xmlns:p14="http://schemas.microsoft.com/office/powerpoint/2010/main" val="3339701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Feature Scaling </a:t>
            </a:r>
          </a:p>
        </p:txBody>
      </p:sp>
      <p:sp>
        <p:nvSpPr>
          <p:cNvPr id="3" name="Content Placeholder 2">
            <a:extLst>
              <a:ext uri="{FF2B5EF4-FFF2-40B4-BE49-F238E27FC236}">
                <a16:creationId xmlns:a16="http://schemas.microsoft.com/office/drawing/2014/main" id="{E1233591-AD45-4175-B52F-086A4ECDCB98}"/>
              </a:ext>
            </a:extLst>
          </p:cNvPr>
          <p:cNvSpPr>
            <a:spLocks noGrp="1"/>
          </p:cNvSpPr>
          <p:nvPr>
            <p:ph idx="1"/>
          </p:nvPr>
        </p:nvSpPr>
        <p:spPr>
          <a:xfrm>
            <a:off x="838200" y="1825625"/>
            <a:ext cx="10515600" cy="4351338"/>
          </a:xfrm>
        </p:spPr>
        <p:txBody>
          <a:bodyPr>
            <a:normAutofit/>
          </a:bodyPr>
          <a:lstStyle/>
          <a:p>
            <a:pPr algn="just">
              <a:buFont typeface="Courier New" panose="02070309020205020404" pitchFamily="49" charset="0"/>
              <a:buChar char="o"/>
            </a:pPr>
            <a:r>
              <a:rPr lang="en-US" dirty="0">
                <a:latin typeface="Rockwell" panose="02060603020205020403" pitchFamily="18" charset="0"/>
              </a:rPr>
              <a:t> </a:t>
            </a:r>
            <a:r>
              <a:rPr lang="en-US" sz="3300" dirty="0">
                <a:latin typeface="Rockwell" panose="02060603020205020403" pitchFamily="18" charset="0"/>
              </a:rPr>
              <a:t>Unit Vector:</a:t>
            </a:r>
          </a:p>
          <a:p>
            <a:pPr marL="0" indent="0" algn="just">
              <a:buNone/>
            </a:pPr>
            <a:r>
              <a:rPr lang="en-US" dirty="0">
                <a:latin typeface="Rockwell" panose="02060603020205020403" pitchFamily="18" charset="0"/>
              </a:rPr>
              <a:t>Scaling is done considering the whole feature vector to be of unit length.</a:t>
            </a:r>
          </a:p>
          <a:p>
            <a:pPr marL="0" indent="0" algn="just">
              <a:buNone/>
            </a:pPr>
            <a:endParaRPr lang="en-US" dirty="0">
              <a:latin typeface="Rockwell" panose="02060603020205020403" pitchFamily="18" charset="0"/>
            </a:endParaRPr>
          </a:p>
          <a:p>
            <a:pPr marL="0" indent="0" algn="just">
              <a:buNone/>
            </a:pPr>
            <a:endParaRPr lang="en-US" dirty="0">
              <a:latin typeface="Rockwell" panose="02060603020205020403" pitchFamily="18" charset="0"/>
            </a:endParaRPr>
          </a:p>
          <a:p>
            <a:pPr marL="0" indent="0" algn="just">
              <a:buNone/>
            </a:pPr>
            <a:r>
              <a:rPr lang="en-US" dirty="0">
                <a:latin typeface="Rockwell" panose="02060603020205020403" pitchFamily="18" charset="0"/>
              </a:rPr>
              <a:t>Min-Max Scaling and Unit Vector techniques produces values of range [0,1]. When dealing with features with hard boundaries this is quite useful. For example, when dealing with image data, the colors can range from only 0 to 255.</a:t>
            </a:r>
          </a:p>
        </p:txBody>
      </p:sp>
      <p:sp>
        <p:nvSpPr>
          <p:cNvPr id="4" name="AutoShape 2">
            <a:extLst>
              <a:ext uri="{FF2B5EF4-FFF2-40B4-BE49-F238E27FC236}">
                <a16:creationId xmlns:a16="http://schemas.microsoft.com/office/drawing/2014/main" id="{107F4CFB-A62A-4EE4-8CAD-594B07D59D3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8AAD4BAE-36EB-4515-B312-050860AA6FC4}"/>
              </a:ext>
            </a:extLst>
          </p:cNvPr>
          <p:cNvPicPr>
            <a:picLocks noChangeAspect="1"/>
          </p:cNvPicPr>
          <p:nvPr/>
        </p:nvPicPr>
        <p:blipFill>
          <a:blip r:embed="rId3"/>
          <a:stretch>
            <a:fillRect/>
          </a:stretch>
        </p:blipFill>
        <p:spPr>
          <a:xfrm>
            <a:off x="5141626" y="3096354"/>
            <a:ext cx="2128604" cy="1103004"/>
          </a:xfrm>
          <a:prstGeom prst="rect">
            <a:avLst/>
          </a:prstGeom>
        </p:spPr>
      </p:pic>
    </p:spTree>
    <p:extLst>
      <p:ext uri="{BB962C8B-B14F-4D97-AF65-F5344CB8AC3E}">
        <p14:creationId xmlns:p14="http://schemas.microsoft.com/office/powerpoint/2010/main" val="2809293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Where to use Feature Scaling? </a:t>
            </a:r>
          </a:p>
        </p:txBody>
      </p:sp>
      <p:sp>
        <p:nvSpPr>
          <p:cNvPr id="3" name="Content Placeholder 2">
            <a:extLst>
              <a:ext uri="{FF2B5EF4-FFF2-40B4-BE49-F238E27FC236}">
                <a16:creationId xmlns:a16="http://schemas.microsoft.com/office/drawing/2014/main" id="{E1233591-AD45-4175-B52F-086A4ECDCB98}"/>
              </a:ext>
            </a:extLst>
          </p:cNvPr>
          <p:cNvSpPr>
            <a:spLocks noGrp="1"/>
          </p:cNvSpPr>
          <p:nvPr>
            <p:ph idx="1"/>
          </p:nvPr>
        </p:nvSpPr>
        <p:spPr>
          <a:xfrm>
            <a:off x="838200" y="1825625"/>
            <a:ext cx="10515600" cy="4351338"/>
          </a:xfrm>
        </p:spPr>
        <p:txBody>
          <a:bodyPr>
            <a:normAutofit/>
          </a:bodyPr>
          <a:lstStyle/>
          <a:p>
            <a:pPr algn="just">
              <a:buFont typeface="Courier New" panose="02070309020205020404" pitchFamily="49" charset="0"/>
              <a:buChar char="o"/>
            </a:pPr>
            <a:r>
              <a:rPr lang="en-US" dirty="0">
                <a:latin typeface="Rockwell" panose="02060603020205020403" pitchFamily="18" charset="0"/>
              </a:rPr>
              <a:t> The Real World dataset includes features that highly vary in magnitudes, units, and range. Normalization should be executed when the scale of a feature is pointless or misleading and not should Normalize when the scale is meaningful.</a:t>
            </a:r>
          </a:p>
          <a:p>
            <a:pPr marL="0" indent="0" algn="just">
              <a:buNone/>
            </a:pPr>
            <a:endParaRPr lang="en-US" dirty="0">
              <a:latin typeface="Rockwell" panose="02060603020205020403" pitchFamily="18" charset="0"/>
            </a:endParaRPr>
          </a:p>
        </p:txBody>
      </p:sp>
      <p:pic>
        <p:nvPicPr>
          <p:cNvPr id="30722" name="Picture 2">
            <a:extLst>
              <a:ext uri="{FF2B5EF4-FFF2-40B4-BE49-F238E27FC236}">
                <a16:creationId xmlns:a16="http://schemas.microsoft.com/office/drawing/2014/main" id="{37CDE623-1687-4288-B789-047F464A8E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2236" y="3867462"/>
            <a:ext cx="5941804" cy="2555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047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Feature Scaling </a:t>
            </a:r>
          </a:p>
        </p:txBody>
      </p:sp>
      <p:sp>
        <p:nvSpPr>
          <p:cNvPr id="3" name="Content Placeholder 2">
            <a:extLst>
              <a:ext uri="{FF2B5EF4-FFF2-40B4-BE49-F238E27FC236}">
                <a16:creationId xmlns:a16="http://schemas.microsoft.com/office/drawing/2014/main" id="{E1233591-AD45-4175-B52F-086A4ECDCB98}"/>
              </a:ext>
            </a:extLst>
          </p:cNvPr>
          <p:cNvSpPr>
            <a:spLocks noGrp="1"/>
          </p:cNvSpPr>
          <p:nvPr>
            <p:ph idx="1"/>
          </p:nvPr>
        </p:nvSpPr>
        <p:spPr>
          <a:xfrm>
            <a:off x="838200" y="1825625"/>
            <a:ext cx="10515600" cy="4351338"/>
          </a:xfrm>
        </p:spPr>
        <p:txBody>
          <a:bodyPr>
            <a:normAutofit fontScale="92500" lnSpcReduction="10000"/>
          </a:bodyPr>
          <a:lstStyle/>
          <a:p>
            <a:pPr marL="0" indent="0" algn="just">
              <a:buNone/>
            </a:pPr>
            <a:r>
              <a:rPr lang="en-US" dirty="0">
                <a:latin typeface="Rockwell" panose="02060603020205020403" pitchFamily="18" charset="0"/>
              </a:rPr>
              <a:t>Some examples of algorithms where feature scaling matters are:</a:t>
            </a:r>
          </a:p>
          <a:p>
            <a:pPr algn="just">
              <a:buFont typeface="Courier New" panose="02070309020205020404" pitchFamily="49" charset="0"/>
              <a:buChar char="o"/>
            </a:pPr>
            <a:r>
              <a:rPr lang="en-US" dirty="0">
                <a:latin typeface="Rockwell" panose="02060603020205020403" pitchFamily="18" charset="0"/>
              </a:rPr>
              <a:t>k-nearest neighbors with an Euclidean distance measure is sensitive to magnitudes and hence should be scaled for all features to weigh in equally.</a:t>
            </a:r>
          </a:p>
          <a:p>
            <a:pPr algn="just">
              <a:buFont typeface="Courier New" panose="02070309020205020404" pitchFamily="49" charset="0"/>
              <a:buChar char="o"/>
            </a:pPr>
            <a:r>
              <a:rPr lang="en-US" dirty="0">
                <a:latin typeface="Rockwell" panose="02060603020205020403" pitchFamily="18" charset="0"/>
              </a:rPr>
              <a:t>Scaling is critical, while performing Principal Component Analysis(PCA). PCA tries to get the features with maximum variance and the variance is high for high magnitude features. This skews the PCA towards high magnitude features.</a:t>
            </a:r>
          </a:p>
          <a:p>
            <a:pPr algn="just">
              <a:buFont typeface="Courier New" panose="02070309020205020404" pitchFamily="49" charset="0"/>
              <a:buChar char="o"/>
            </a:pPr>
            <a:r>
              <a:rPr lang="en-US" dirty="0">
                <a:latin typeface="Rockwell" panose="02060603020205020403" pitchFamily="18" charset="0"/>
              </a:rPr>
              <a:t>We can speed up gradient descent by scaling. This is because θ will descend quickly on small ranges and slowly on large ranges, and so will oscillate inefficiently down to the optimum when the variables are very uneven.</a:t>
            </a:r>
          </a:p>
        </p:txBody>
      </p:sp>
    </p:spTree>
    <p:extLst>
      <p:ext uri="{BB962C8B-B14F-4D97-AF65-F5344CB8AC3E}">
        <p14:creationId xmlns:p14="http://schemas.microsoft.com/office/powerpoint/2010/main" val="23774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Feature Scaling </a:t>
            </a:r>
          </a:p>
        </p:txBody>
      </p:sp>
      <p:sp>
        <p:nvSpPr>
          <p:cNvPr id="3" name="Content Placeholder 2">
            <a:extLst>
              <a:ext uri="{FF2B5EF4-FFF2-40B4-BE49-F238E27FC236}">
                <a16:creationId xmlns:a16="http://schemas.microsoft.com/office/drawing/2014/main" id="{E1233591-AD45-4175-B52F-086A4ECDCB98}"/>
              </a:ext>
            </a:extLst>
          </p:cNvPr>
          <p:cNvSpPr>
            <a:spLocks noGrp="1"/>
          </p:cNvSpPr>
          <p:nvPr>
            <p:ph idx="1"/>
          </p:nvPr>
        </p:nvSpPr>
        <p:spPr>
          <a:xfrm>
            <a:off x="838200" y="1825625"/>
            <a:ext cx="10515600" cy="4351338"/>
          </a:xfrm>
        </p:spPr>
        <p:txBody>
          <a:bodyPr>
            <a:normAutofit/>
          </a:bodyPr>
          <a:lstStyle/>
          <a:p>
            <a:pPr marL="0" indent="0" algn="just">
              <a:buNone/>
            </a:pPr>
            <a:r>
              <a:rPr lang="en-US" dirty="0">
                <a:latin typeface="Rockwell" panose="02060603020205020403" pitchFamily="18" charset="0"/>
              </a:rPr>
              <a:t>Algorithms where feature scaling has less or no effect: </a:t>
            </a:r>
          </a:p>
          <a:p>
            <a:pPr algn="just">
              <a:buFont typeface="Courier New" panose="02070309020205020404" pitchFamily="49" charset="0"/>
              <a:buChar char="o"/>
            </a:pPr>
            <a:r>
              <a:rPr lang="en-US" dirty="0">
                <a:latin typeface="Rockwell" panose="02060603020205020403" pitchFamily="18" charset="0"/>
              </a:rPr>
              <a:t>Tree based models are not distance based models and can handle varying ranges of features. Hence, Scaling is not required while modelling trees.</a:t>
            </a:r>
          </a:p>
          <a:p>
            <a:pPr algn="just">
              <a:buFont typeface="Courier New" panose="02070309020205020404" pitchFamily="49" charset="0"/>
              <a:buChar char="o"/>
            </a:pPr>
            <a:r>
              <a:rPr lang="en-US" dirty="0">
                <a:latin typeface="Rockwell" panose="02060603020205020403" pitchFamily="18" charset="0"/>
              </a:rPr>
              <a:t> Algorithms like Linear Discriminant Analysis(LDA), Naive Bayes are by design equipped to handle this and gives weights to the features accordingly. Performing a features scaling in these algorithms may not have much effect.</a:t>
            </a:r>
          </a:p>
        </p:txBody>
      </p:sp>
    </p:spTree>
    <p:extLst>
      <p:ext uri="{BB962C8B-B14F-4D97-AF65-F5344CB8AC3E}">
        <p14:creationId xmlns:p14="http://schemas.microsoft.com/office/powerpoint/2010/main" val="2184485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Feature Engineering</a:t>
            </a:r>
          </a:p>
        </p:txBody>
      </p:sp>
      <p:pic>
        <p:nvPicPr>
          <p:cNvPr id="4" name="Content Placeholder 3">
            <a:extLst>
              <a:ext uri="{FF2B5EF4-FFF2-40B4-BE49-F238E27FC236}">
                <a16:creationId xmlns:a16="http://schemas.microsoft.com/office/drawing/2014/main" id="{A5A7EBB2-EA9D-4E68-BE84-9E5EBFE89281}"/>
              </a:ext>
            </a:extLst>
          </p:cNvPr>
          <p:cNvPicPr>
            <a:picLocks noGrp="1" noChangeAspect="1"/>
          </p:cNvPicPr>
          <p:nvPr>
            <p:ph idx="1"/>
          </p:nvPr>
        </p:nvPicPr>
        <p:blipFill>
          <a:blip r:embed="rId3"/>
          <a:stretch>
            <a:fillRect/>
          </a:stretch>
        </p:blipFill>
        <p:spPr>
          <a:xfrm>
            <a:off x="993560" y="1678898"/>
            <a:ext cx="10341362" cy="4706912"/>
          </a:xfrm>
          <a:prstGeom prst="rect">
            <a:avLst/>
          </a:prstGeom>
        </p:spPr>
      </p:pic>
    </p:spTree>
    <p:extLst>
      <p:ext uri="{BB962C8B-B14F-4D97-AF65-F5344CB8AC3E}">
        <p14:creationId xmlns:p14="http://schemas.microsoft.com/office/powerpoint/2010/main" val="1545324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Feature Engineering</a:t>
            </a:r>
          </a:p>
        </p:txBody>
      </p:sp>
      <p:sp>
        <p:nvSpPr>
          <p:cNvPr id="3" name="Content Placeholder 2">
            <a:extLst>
              <a:ext uri="{FF2B5EF4-FFF2-40B4-BE49-F238E27FC236}">
                <a16:creationId xmlns:a16="http://schemas.microsoft.com/office/drawing/2014/main" id="{E1233591-AD45-4175-B52F-086A4ECDCB98}"/>
              </a:ext>
            </a:extLst>
          </p:cNvPr>
          <p:cNvSpPr>
            <a:spLocks noGrp="1"/>
          </p:cNvSpPr>
          <p:nvPr>
            <p:ph idx="1"/>
          </p:nvPr>
        </p:nvSpPr>
        <p:spPr>
          <a:xfrm>
            <a:off x="838200" y="1825625"/>
            <a:ext cx="10515600" cy="4351338"/>
          </a:xfrm>
        </p:spPr>
        <p:txBody>
          <a:bodyPr>
            <a:normAutofit/>
          </a:bodyPr>
          <a:lstStyle/>
          <a:p>
            <a:pPr algn="just">
              <a:buFont typeface="Wingdings" panose="05000000000000000000" pitchFamily="2" charset="2"/>
              <a:buChar char="v"/>
            </a:pPr>
            <a:r>
              <a:rPr lang="en-US" dirty="0">
                <a:latin typeface="Rockwell" panose="02060603020205020403" pitchFamily="18" charset="0"/>
              </a:rPr>
              <a:t> According to a survey in Forbes, data scientists spend 80% of their time on data preparation:</a:t>
            </a:r>
          </a:p>
          <a:p>
            <a:pPr marL="0" indent="0" algn="just">
              <a:buNone/>
            </a:pPr>
            <a:endParaRPr lang="en-US" dirty="0">
              <a:latin typeface="Rockwell" panose="02060603020205020403" pitchFamily="18" charset="0"/>
            </a:endParaRPr>
          </a:p>
          <a:p>
            <a:pPr marL="0" indent="0" algn="just">
              <a:buNone/>
            </a:pPr>
            <a:endParaRPr lang="en-US" dirty="0">
              <a:latin typeface="Rockwell" panose="02060603020205020403" pitchFamily="18" charset="0"/>
            </a:endParaRPr>
          </a:p>
        </p:txBody>
      </p:sp>
      <p:pic>
        <p:nvPicPr>
          <p:cNvPr id="1026" name="Picture 2">
            <a:extLst>
              <a:ext uri="{FF2B5EF4-FFF2-40B4-BE49-F238E27FC236}">
                <a16:creationId xmlns:a16="http://schemas.microsoft.com/office/drawing/2014/main" id="{08AE5623-4B44-4EC7-9342-19C5552522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9010" y="2785282"/>
            <a:ext cx="9144000"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2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Feature Engineering</a:t>
            </a:r>
          </a:p>
        </p:txBody>
      </p:sp>
      <p:sp>
        <p:nvSpPr>
          <p:cNvPr id="3" name="Content Placeholder 2">
            <a:extLst>
              <a:ext uri="{FF2B5EF4-FFF2-40B4-BE49-F238E27FC236}">
                <a16:creationId xmlns:a16="http://schemas.microsoft.com/office/drawing/2014/main" id="{E1233591-AD45-4175-B52F-086A4ECDCB98}"/>
              </a:ext>
            </a:extLst>
          </p:cNvPr>
          <p:cNvSpPr>
            <a:spLocks noGrp="1"/>
          </p:cNvSpPr>
          <p:nvPr>
            <p:ph idx="1"/>
          </p:nvPr>
        </p:nvSpPr>
        <p:spPr>
          <a:xfrm>
            <a:off x="838200" y="1825625"/>
            <a:ext cx="10515600" cy="4351338"/>
          </a:xfrm>
        </p:spPr>
        <p:txBody>
          <a:bodyPr>
            <a:normAutofit/>
          </a:bodyPr>
          <a:lstStyle/>
          <a:p>
            <a:pPr marL="0" indent="0" algn="just">
              <a:buNone/>
            </a:pPr>
            <a:endParaRPr lang="en-US" dirty="0">
              <a:latin typeface="Rockwell" panose="02060603020205020403" pitchFamily="18" charset="0"/>
            </a:endParaRPr>
          </a:p>
          <a:p>
            <a:pPr marL="0" indent="0" algn="just">
              <a:buNone/>
            </a:pPr>
            <a:endParaRPr lang="en-US" dirty="0">
              <a:latin typeface="Rockwell" panose="02060603020205020403" pitchFamily="18" charset="0"/>
            </a:endParaRPr>
          </a:p>
        </p:txBody>
      </p:sp>
      <p:pic>
        <p:nvPicPr>
          <p:cNvPr id="3074" name="Picture 2" descr="What Goes Into a Successful Model">
            <a:extLst>
              <a:ext uri="{FF2B5EF4-FFF2-40B4-BE49-F238E27FC236}">
                <a16:creationId xmlns:a16="http://schemas.microsoft.com/office/drawing/2014/main" id="{C48E2CC4-5277-4FE1-9A66-79D4B11934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191" y="1890791"/>
            <a:ext cx="8953500" cy="40957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EC21B3E-6635-4CF2-B306-F3B8998ED80C}"/>
              </a:ext>
            </a:extLst>
          </p:cNvPr>
          <p:cNvSpPr/>
          <p:nvPr/>
        </p:nvSpPr>
        <p:spPr>
          <a:xfrm>
            <a:off x="8679304" y="4601981"/>
            <a:ext cx="1918741" cy="12891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7979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Choosing Feature Engineering Method</a:t>
            </a:r>
          </a:p>
        </p:txBody>
      </p:sp>
      <p:sp>
        <p:nvSpPr>
          <p:cNvPr id="3" name="Content Placeholder 2">
            <a:extLst>
              <a:ext uri="{FF2B5EF4-FFF2-40B4-BE49-F238E27FC236}">
                <a16:creationId xmlns:a16="http://schemas.microsoft.com/office/drawing/2014/main" id="{E1233591-AD45-4175-B52F-086A4ECDCB98}"/>
              </a:ext>
            </a:extLst>
          </p:cNvPr>
          <p:cNvSpPr>
            <a:spLocks noGrp="1"/>
          </p:cNvSpPr>
          <p:nvPr>
            <p:ph idx="1"/>
          </p:nvPr>
        </p:nvSpPr>
        <p:spPr>
          <a:xfrm>
            <a:off x="838200" y="1825625"/>
            <a:ext cx="10515600" cy="4351338"/>
          </a:xfrm>
        </p:spPr>
        <p:txBody>
          <a:bodyPr>
            <a:normAutofit/>
          </a:bodyPr>
          <a:lstStyle/>
          <a:p>
            <a:pPr algn="just">
              <a:buFont typeface="Wingdings" panose="05000000000000000000" pitchFamily="2" charset="2"/>
              <a:buChar char="v"/>
            </a:pPr>
            <a:r>
              <a:rPr lang="en-US" dirty="0">
                <a:latin typeface="Rockwell" panose="02060603020205020403" pitchFamily="18" charset="0"/>
              </a:rPr>
              <a:t> The best way to achieve expertise in feature engineering is practicing different techniques on various datasets and observing their effect on model performances.</a:t>
            </a:r>
          </a:p>
          <a:p>
            <a:pPr marL="0" indent="0" algn="just">
              <a:buNone/>
            </a:pPr>
            <a:endParaRPr lang="en-US" dirty="0">
              <a:latin typeface="Rockwell" panose="02060603020205020403" pitchFamily="18" charset="0"/>
            </a:endParaRPr>
          </a:p>
          <a:p>
            <a:pPr marL="0" indent="0" algn="just">
              <a:buNone/>
            </a:pPr>
            <a:endParaRPr lang="en-US" dirty="0">
              <a:latin typeface="Rockwell" panose="02060603020205020403" pitchFamily="18" charset="0"/>
            </a:endParaRPr>
          </a:p>
          <a:p>
            <a:pPr marL="0" indent="0" algn="just">
              <a:buNone/>
            </a:pPr>
            <a:endParaRPr lang="en-US" dirty="0">
              <a:latin typeface="Rockwell" panose="02060603020205020403" pitchFamily="18" charset="0"/>
            </a:endParaRPr>
          </a:p>
        </p:txBody>
      </p:sp>
    </p:spTree>
    <p:extLst>
      <p:ext uri="{BB962C8B-B14F-4D97-AF65-F5344CB8AC3E}">
        <p14:creationId xmlns:p14="http://schemas.microsoft.com/office/powerpoint/2010/main" val="1739070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Feature Engineering Techniques</a:t>
            </a:r>
          </a:p>
        </p:txBody>
      </p:sp>
      <p:sp>
        <p:nvSpPr>
          <p:cNvPr id="3" name="Content Placeholder 2">
            <a:extLst>
              <a:ext uri="{FF2B5EF4-FFF2-40B4-BE49-F238E27FC236}">
                <a16:creationId xmlns:a16="http://schemas.microsoft.com/office/drawing/2014/main" id="{E1233591-AD45-4175-B52F-086A4ECDCB98}"/>
              </a:ext>
            </a:extLst>
          </p:cNvPr>
          <p:cNvSpPr>
            <a:spLocks noGrp="1"/>
          </p:cNvSpPr>
          <p:nvPr>
            <p:ph idx="1"/>
          </p:nvPr>
        </p:nvSpPr>
        <p:spPr>
          <a:xfrm>
            <a:off x="838200" y="1825625"/>
            <a:ext cx="10515600" cy="4351338"/>
          </a:xfrm>
        </p:spPr>
        <p:txBody>
          <a:bodyPr>
            <a:normAutofit lnSpcReduction="10000"/>
          </a:bodyPr>
          <a:lstStyle/>
          <a:p>
            <a:pPr algn="just">
              <a:buFont typeface="Wingdings" panose="05000000000000000000" pitchFamily="2" charset="2"/>
              <a:buChar char="§"/>
            </a:pPr>
            <a:r>
              <a:rPr lang="en-US" dirty="0">
                <a:latin typeface="Rockwell" panose="02060603020205020403" pitchFamily="18" charset="0"/>
              </a:rPr>
              <a:t>Imputation</a:t>
            </a:r>
          </a:p>
          <a:p>
            <a:pPr algn="just">
              <a:buFont typeface="Wingdings" panose="05000000000000000000" pitchFamily="2" charset="2"/>
              <a:buChar char="§"/>
            </a:pPr>
            <a:r>
              <a:rPr lang="en-US" dirty="0">
                <a:latin typeface="Rockwell" panose="02060603020205020403" pitchFamily="18" charset="0"/>
              </a:rPr>
              <a:t>Handling Outliers</a:t>
            </a:r>
          </a:p>
          <a:p>
            <a:pPr algn="just">
              <a:buFont typeface="Wingdings" panose="05000000000000000000" pitchFamily="2" charset="2"/>
              <a:buChar char="§"/>
            </a:pPr>
            <a:r>
              <a:rPr lang="en-US" dirty="0">
                <a:latin typeface="Rockwell" panose="02060603020205020403" pitchFamily="18" charset="0"/>
              </a:rPr>
              <a:t>Binning</a:t>
            </a:r>
          </a:p>
          <a:p>
            <a:pPr algn="just">
              <a:buFont typeface="Wingdings" panose="05000000000000000000" pitchFamily="2" charset="2"/>
              <a:buChar char="§"/>
            </a:pPr>
            <a:r>
              <a:rPr lang="en-US" dirty="0">
                <a:latin typeface="Rockwell" panose="02060603020205020403" pitchFamily="18" charset="0"/>
              </a:rPr>
              <a:t>Log Transform</a:t>
            </a:r>
          </a:p>
          <a:p>
            <a:pPr algn="just">
              <a:buFont typeface="Wingdings" panose="05000000000000000000" pitchFamily="2" charset="2"/>
              <a:buChar char="§"/>
            </a:pPr>
            <a:r>
              <a:rPr lang="en-US" dirty="0">
                <a:latin typeface="Rockwell" panose="02060603020205020403" pitchFamily="18" charset="0"/>
              </a:rPr>
              <a:t>One-Hot Encoding</a:t>
            </a:r>
          </a:p>
          <a:p>
            <a:pPr algn="just">
              <a:buFont typeface="Wingdings" panose="05000000000000000000" pitchFamily="2" charset="2"/>
              <a:buChar char="§"/>
            </a:pPr>
            <a:r>
              <a:rPr lang="en-US" dirty="0">
                <a:latin typeface="Rockwell" panose="02060603020205020403" pitchFamily="18" charset="0"/>
              </a:rPr>
              <a:t>Grouping Operations</a:t>
            </a:r>
          </a:p>
          <a:p>
            <a:pPr algn="just">
              <a:buFont typeface="Wingdings" panose="05000000000000000000" pitchFamily="2" charset="2"/>
              <a:buChar char="§"/>
            </a:pPr>
            <a:r>
              <a:rPr lang="en-US" dirty="0">
                <a:latin typeface="Rockwell" panose="02060603020205020403" pitchFamily="18" charset="0"/>
              </a:rPr>
              <a:t>Feature Split</a:t>
            </a:r>
          </a:p>
          <a:p>
            <a:pPr algn="just">
              <a:buFont typeface="Wingdings" panose="05000000000000000000" pitchFamily="2" charset="2"/>
              <a:buChar char="§"/>
            </a:pPr>
            <a:r>
              <a:rPr lang="en-US" dirty="0">
                <a:latin typeface="Rockwell" panose="02060603020205020403" pitchFamily="18" charset="0"/>
              </a:rPr>
              <a:t>Scaling</a:t>
            </a:r>
          </a:p>
          <a:p>
            <a:pPr algn="just">
              <a:buFont typeface="Wingdings" panose="05000000000000000000" pitchFamily="2" charset="2"/>
              <a:buChar char="§"/>
            </a:pPr>
            <a:r>
              <a:rPr lang="en-US" dirty="0">
                <a:latin typeface="Rockwell" panose="02060603020205020403" pitchFamily="18" charset="0"/>
              </a:rPr>
              <a:t>Extracting Date</a:t>
            </a:r>
          </a:p>
        </p:txBody>
      </p:sp>
    </p:spTree>
    <p:extLst>
      <p:ext uri="{BB962C8B-B14F-4D97-AF65-F5344CB8AC3E}">
        <p14:creationId xmlns:p14="http://schemas.microsoft.com/office/powerpoint/2010/main" val="3173779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EF59-01D4-464D-A072-15230C6B2120}"/>
              </a:ext>
            </a:extLst>
          </p:cNvPr>
          <p:cNvSpPr>
            <a:spLocks noGrp="1"/>
          </p:cNvSpPr>
          <p:nvPr>
            <p:ph type="title"/>
          </p:nvPr>
        </p:nvSpPr>
        <p:spPr/>
        <p:txBody>
          <a:bodyPr/>
          <a:lstStyle/>
          <a:p>
            <a:r>
              <a:rPr lang="en-US" dirty="0">
                <a:latin typeface="Rockwell" panose="02060603020205020403" pitchFamily="18" charset="0"/>
              </a:rPr>
              <a:t>Data Missing</a:t>
            </a:r>
          </a:p>
        </p:txBody>
      </p:sp>
      <p:sp>
        <p:nvSpPr>
          <p:cNvPr id="3" name="Content Placeholder 2">
            <a:extLst>
              <a:ext uri="{FF2B5EF4-FFF2-40B4-BE49-F238E27FC236}">
                <a16:creationId xmlns:a16="http://schemas.microsoft.com/office/drawing/2014/main" id="{E1233591-AD45-4175-B52F-086A4ECDCB98}"/>
              </a:ext>
            </a:extLst>
          </p:cNvPr>
          <p:cNvSpPr>
            <a:spLocks noGrp="1"/>
          </p:cNvSpPr>
          <p:nvPr>
            <p:ph idx="1"/>
          </p:nvPr>
        </p:nvSpPr>
        <p:spPr>
          <a:xfrm>
            <a:off x="838200" y="1825625"/>
            <a:ext cx="10515600" cy="4351338"/>
          </a:xfrm>
        </p:spPr>
        <p:txBody>
          <a:bodyPr>
            <a:normAutofit fontScale="92500" lnSpcReduction="10000"/>
          </a:bodyPr>
          <a:lstStyle/>
          <a:p>
            <a:pPr algn="just">
              <a:buFont typeface="Wingdings" panose="05000000000000000000" pitchFamily="2" charset="2"/>
              <a:buChar char="q"/>
            </a:pPr>
            <a:r>
              <a:rPr lang="en-US" dirty="0">
                <a:latin typeface="Rockwell" panose="02060603020205020403" pitchFamily="18" charset="0"/>
              </a:rPr>
              <a:t> Why missing data is important?</a:t>
            </a:r>
          </a:p>
          <a:p>
            <a:pPr lvl="1" algn="just">
              <a:buFont typeface="Courier New" panose="02070309020205020404" pitchFamily="49" charset="0"/>
              <a:buChar char="o"/>
            </a:pPr>
            <a:r>
              <a:rPr lang="en-US" dirty="0">
                <a:latin typeface="Rockwell" panose="02060603020205020403" pitchFamily="18" charset="0"/>
              </a:rPr>
              <a:t> Missing values affect the performance of the machine learning models.</a:t>
            </a:r>
          </a:p>
          <a:p>
            <a:pPr lvl="1" algn="just">
              <a:buFont typeface="Courier New" panose="02070309020205020404" pitchFamily="49" charset="0"/>
              <a:buChar char="o"/>
            </a:pPr>
            <a:r>
              <a:rPr lang="en-US" dirty="0">
                <a:latin typeface="Rockwell" panose="02060603020205020403" pitchFamily="18" charset="0"/>
              </a:rPr>
              <a:t> Most of the algorithms do not accept datasets with missing values and gives an error. </a:t>
            </a:r>
          </a:p>
          <a:p>
            <a:pPr marL="0" indent="0" algn="just">
              <a:buNone/>
            </a:pPr>
            <a:endParaRPr lang="en-US" dirty="0">
              <a:latin typeface="Rockwell" panose="02060603020205020403" pitchFamily="18" charset="0"/>
            </a:endParaRPr>
          </a:p>
          <a:p>
            <a:pPr algn="just">
              <a:buFont typeface="Wingdings" panose="05000000000000000000" pitchFamily="2" charset="2"/>
              <a:buChar char="q"/>
            </a:pPr>
            <a:r>
              <a:rPr lang="en-US" dirty="0">
                <a:latin typeface="Rockwell" panose="02060603020205020403" pitchFamily="18" charset="0"/>
              </a:rPr>
              <a:t> Solution</a:t>
            </a:r>
          </a:p>
          <a:p>
            <a:pPr lvl="1" algn="just">
              <a:buFont typeface="Courier New" panose="02070309020205020404" pitchFamily="49" charset="0"/>
              <a:buChar char="o"/>
            </a:pPr>
            <a:r>
              <a:rPr lang="en-US" dirty="0">
                <a:latin typeface="Rockwell" panose="02060603020205020403" pitchFamily="18" charset="0"/>
              </a:rPr>
              <a:t> Dropping</a:t>
            </a:r>
          </a:p>
          <a:p>
            <a:pPr lvl="1" algn="just">
              <a:buFont typeface="Courier New" panose="02070309020205020404" pitchFamily="49" charset="0"/>
              <a:buChar char="o"/>
            </a:pPr>
            <a:r>
              <a:rPr lang="en-US" dirty="0">
                <a:latin typeface="Rockwell" panose="02060603020205020403" pitchFamily="18" charset="0"/>
              </a:rPr>
              <a:t>Imputation</a:t>
            </a:r>
          </a:p>
          <a:p>
            <a:pPr marL="0" indent="0" algn="just">
              <a:buNone/>
            </a:pPr>
            <a:r>
              <a:rPr lang="en-US" dirty="0">
                <a:latin typeface="Rockwell" panose="02060603020205020403" pitchFamily="18" charset="0"/>
              </a:rPr>
              <a:t>  </a:t>
            </a:r>
          </a:p>
          <a:p>
            <a:pPr algn="just">
              <a:buFont typeface="Wingdings" panose="05000000000000000000" pitchFamily="2" charset="2"/>
              <a:buChar char="q"/>
            </a:pPr>
            <a:r>
              <a:rPr lang="en-US" dirty="0">
                <a:latin typeface="Rockwell" panose="02060603020205020403" pitchFamily="18" charset="0"/>
              </a:rPr>
              <a:t> Imputation is the process of replacing missing data with substituted values.</a:t>
            </a:r>
          </a:p>
          <a:p>
            <a:pPr marL="457200" lvl="1" indent="0" algn="just">
              <a:buNone/>
            </a:pPr>
            <a:endParaRPr lang="en-US" dirty="0">
              <a:latin typeface="Rockwell" panose="02060603020205020403" pitchFamily="18" charset="0"/>
            </a:endParaRPr>
          </a:p>
        </p:txBody>
      </p:sp>
    </p:spTree>
    <p:extLst>
      <p:ext uri="{BB962C8B-B14F-4D97-AF65-F5344CB8AC3E}">
        <p14:creationId xmlns:p14="http://schemas.microsoft.com/office/powerpoint/2010/main" val="238328583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4729</Words>
  <Application>Microsoft Office PowerPoint</Application>
  <PresentationFormat>Widescreen</PresentationFormat>
  <Paragraphs>328</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Courier New</vt:lpstr>
      <vt:lpstr>Rockwell</vt:lpstr>
      <vt:lpstr>Wingdings</vt:lpstr>
      <vt:lpstr>1_Office Theme</vt:lpstr>
      <vt:lpstr>Data Preparation</vt:lpstr>
      <vt:lpstr>Feature Engineering</vt:lpstr>
      <vt:lpstr>Goals of Feature Engineering</vt:lpstr>
      <vt:lpstr>Feature Engineering</vt:lpstr>
      <vt:lpstr>Feature Engineering</vt:lpstr>
      <vt:lpstr>Feature Engineering</vt:lpstr>
      <vt:lpstr>Choosing Feature Engineering Method</vt:lpstr>
      <vt:lpstr>Feature Engineering Techniques</vt:lpstr>
      <vt:lpstr>Data Missing</vt:lpstr>
      <vt:lpstr>Imputation</vt:lpstr>
      <vt:lpstr>Handling Outliers</vt:lpstr>
      <vt:lpstr>Binning </vt:lpstr>
      <vt:lpstr>Binning </vt:lpstr>
      <vt:lpstr>Binning Trade-off </vt:lpstr>
      <vt:lpstr>Log Transform</vt:lpstr>
      <vt:lpstr>One-hot encoding</vt:lpstr>
      <vt:lpstr>One-hot encoding</vt:lpstr>
      <vt:lpstr>Grouping Operations</vt:lpstr>
      <vt:lpstr>Grouping Operations</vt:lpstr>
      <vt:lpstr>Grouping Operations</vt:lpstr>
      <vt:lpstr>Grouping Operations</vt:lpstr>
      <vt:lpstr>Feature Splitting</vt:lpstr>
      <vt:lpstr>Feature Splitting</vt:lpstr>
      <vt:lpstr>Extracting Date</vt:lpstr>
      <vt:lpstr>Extracting Date</vt:lpstr>
      <vt:lpstr>Feature Scaling </vt:lpstr>
      <vt:lpstr>Feature Scaling </vt:lpstr>
      <vt:lpstr>Feature Scaling </vt:lpstr>
      <vt:lpstr>Feature Scaling </vt:lpstr>
      <vt:lpstr>Feature Scaling </vt:lpstr>
      <vt:lpstr>Feature Scaling </vt:lpstr>
      <vt:lpstr>Feature Scaling </vt:lpstr>
      <vt:lpstr>Where to use Feature Scaling? </vt:lpstr>
      <vt:lpstr>Feature Scaling </vt:lpstr>
      <vt:lpstr>Feature Scaling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Preparation</dc:title>
  <dc:creator>HASAN</dc:creator>
  <cp:lastModifiedBy>HASAN</cp:lastModifiedBy>
  <cp:revision>1</cp:revision>
  <dcterms:created xsi:type="dcterms:W3CDTF">2019-12-09T13:46:19Z</dcterms:created>
  <dcterms:modified xsi:type="dcterms:W3CDTF">2019-12-09T13:46:37Z</dcterms:modified>
</cp:coreProperties>
</file>