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297" r:id="rId2"/>
    <p:sldId id="298" r:id="rId3"/>
    <p:sldId id="299" r:id="rId4"/>
    <p:sldId id="300" r:id="rId5"/>
    <p:sldId id="416" r:id="rId6"/>
    <p:sldId id="417" r:id="rId7"/>
    <p:sldId id="418" r:id="rId8"/>
    <p:sldId id="419" r:id="rId9"/>
    <p:sldId id="421" r:id="rId10"/>
    <p:sldId id="422" r:id="rId11"/>
    <p:sldId id="423" r:id="rId12"/>
    <p:sldId id="311" r:id="rId13"/>
    <p:sldId id="424" r:id="rId14"/>
    <p:sldId id="425" r:id="rId15"/>
    <p:sldId id="426" r:id="rId16"/>
    <p:sldId id="427" r:id="rId17"/>
    <p:sldId id="428" r:id="rId18"/>
    <p:sldId id="429" r:id="rId19"/>
    <p:sldId id="318" r:id="rId20"/>
    <p:sldId id="319" r:id="rId21"/>
    <p:sldId id="320" r:id="rId22"/>
    <p:sldId id="439" r:id="rId23"/>
    <p:sldId id="440" r:id="rId24"/>
    <p:sldId id="321" r:id="rId25"/>
    <p:sldId id="322" r:id="rId26"/>
    <p:sldId id="323" r:id="rId27"/>
    <p:sldId id="437" r:id="rId28"/>
    <p:sldId id="438" r:id="rId29"/>
    <p:sldId id="324" r:id="rId30"/>
    <p:sldId id="325" r:id="rId31"/>
    <p:sldId id="326" r:id="rId32"/>
    <p:sldId id="327" r:id="rId33"/>
    <p:sldId id="328" r:id="rId34"/>
    <p:sldId id="329" r:id="rId35"/>
    <p:sldId id="330" r:id="rId36"/>
    <p:sldId id="442" r:id="rId37"/>
    <p:sldId id="443" r:id="rId38"/>
    <p:sldId id="331" r:id="rId39"/>
    <p:sldId id="445" r:id="rId40"/>
    <p:sldId id="446" r:id="rId41"/>
    <p:sldId id="447" r:id="rId42"/>
    <p:sldId id="332" r:id="rId43"/>
    <p:sldId id="333" r:id="rId44"/>
    <p:sldId id="430" r:id="rId45"/>
    <p:sldId id="403" r:id="rId46"/>
    <p:sldId id="334" r:id="rId47"/>
    <p:sldId id="335" r:id="rId48"/>
    <p:sldId id="452" r:id="rId49"/>
    <p:sldId id="453" r:id="rId50"/>
    <p:sldId id="454" r:id="rId51"/>
    <p:sldId id="456" r:id="rId52"/>
    <p:sldId id="458" r:id="rId53"/>
    <p:sldId id="460" r:id="rId54"/>
    <p:sldId id="462" r:id="rId55"/>
    <p:sldId id="464" r:id="rId56"/>
    <p:sldId id="466" r:id="rId57"/>
    <p:sldId id="468" r:id="rId58"/>
    <p:sldId id="470" r:id="rId59"/>
    <p:sldId id="472" r:id="rId60"/>
    <p:sldId id="474" r:id="rId61"/>
    <p:sldId id="476" r:id="rId62"/>
    <p:sldId id="478" r:id="rId63"/>
    <p:sldId id="480" r:id="rId64"/>
    <p:sldId id="482" r:id="rId65"/>
    <p:sldId id="484" r:id="rId66"/>
    <p:sldId id="485" r:id="rId67"/>
    <p:sldId id="488" r:id="rId68"/>
    <p:sldId id="435" r:id="rId69"/>
    <p:sldId id="436" r:id="rId70"/>
  </p:sldIdLst>
  <p:sldSz cx="9144000" cy="6858000" type="screen4x3"/>
  <p:notesSz cx="9945688" cy="6858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FFF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8908" autoAdjust="0"/>
  </p:normalViewPr>
  <p:slideViewPr>
    <p:cSldViewPr>
      <p:cViewPr varScale="1">
        <p:scale>
          <a:sx n="74" d="100"/>
          <a:sy n="74" d="100"/>
        </p:scale>
        <p:origin x="-106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826"/>
    </p:cViewPr>
  </p:sorterViewPr>
  <p:notesViewPr>
    <p:cSldViewPr>
      <p:cViewPr varScale="1">
        <p:scale>
          <a:sx n="56" d="100"/>
          <a:sy n="56" d="100"/>
        </p:scale>
        <p:origin x="-1627" y="-8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342900"/>
          </a:xfrm>
          <a:prstGeom prst="rect">
            <a:avLst/>
          </a:prstGeom>
        </p:spPr>
        <p:txBody>
          <a:bodyPr vert="horz" lIns="96661" tIns="48331" rIns="96661" bIns="48331" rtlCol="0"/>
          <a:lstStyle>
            <a:lvl1pPr algn="l">
              <a:defRPr sz="1300">
                <a:cs typeface="+mn-cs"/>
              </a:defRPr>
            </a:lvl1pPr>
          </a:lstStyle>
          <a:p>
            <a:pPr>
              <a:defRPr/>
            </a:pPr>
            <a:endParaRPr lang="en-US"/>
          </a:p>
        </p:txBody>
      </p:sp>
      <p:sp>
        <p:nvSpPr>
          <p:cNvPr id="4" name="Footer Placeholder 3"/>
          <p:cNvSpPr>
            <a:spLocks noGrp="1"/>
          </p:cNvSpPr>
          <p:nvPr>
            <p:ph type="ftr" sz="quarter" idx="2"/>
          </p:nvPr>
        </p:nvSpPr>
        <p:spPr>
          <a:xfrm>
            <a:off x="0" y="6513513"/>
            <a:ext cx="4310063" cy="342900"/>
          </a:xfrm>
          <a:prstGeom prst="rect">
            <a:avLst/>
          </a:prstGeom>
        </p:spPr>
        <p:txBody>
          <a:bodyPr vert="horz" lIns="96661" tIns="48331" rIns="96661" bIns="48331" rtlCol="0" anchor="b"/>
          <a:lstStyle>
            <a:lvl1pPr algn="l">
              <a:defRPr sz="1300">
                <a:cs typeface="+mn-cs"/>
              </a:defRPr>
            </a:lvl1pPr>
          </a:lstStyle>
          <a:p>
            <a:pPr>
              <a:defRPr/>
            </a:pPr>
            <a:endParaRPr lang="en-US"/>
          </a:p>
        </p:txBody>
      </p:sp>
      <p:sp>
        <p:nvSpPr>
          <p:cNvPr id="5" name="Slide Number Placeholder 4"/>
          <p:cNvSpPr>
            <a:spLocks noGrp="1"/>
          </p:cNvSpPr>
          <p:nvPr>
            <p:ph type="sldNum" sz="quarter" idx="3"/>
          </p:nvPr>
        </p:nvSpPr>
        <p:spPr>
          <a:xfrm>
            <a:off x="5634038" y="6513513"/>
            <a:ext cx="4310062" cy="342900"/>
          </a:xfrm>
          <a:prstGeom prst="rect">
            <a:avLst/>
          </a:prstGeom>
        </p:spPr>
        <p:txBody>
          <a:bodyPr vert="horz" lIns="96661" tIns="48331" rIns="96661" bIns="48331" rtlCol="0" anchor="b"/>
          <a:lstStyle>
            <a:lvl1pPr algn="r">
              <a:defRPr sz="1300">
                <a:cs typeface="+mn-cs"/>
              </a:defRPr>
            </a:lvl1pPr>
          </a:lstStyle>
          <a:p>
            <a:pPr>
              <a:defRPr/>
            </a:pPr>
            <a:fld id="{9B8753B8-C7F2-485C-991E-61F007F3FBAA}" type="slidenum">
              <a:rPr lang="en-US"/>
              <a:pPr>
                <a:defRPr/>
              </a:pPr>
              <a:t>‹#›</a:t>
            </a:fld>
            <a:endParaRPr lang="en-US"/>
          </a:p>
        </p:txBody>
      </p:sp>
    </p:spTree>
    <p:extLst>
      <p:ext uri="{BB962C8B-B14F-4D97-AF65-F5344CB8AC3E}">
        <p14:creationId xmlns:p14="http://schemas.microsoft.com/office/powerpoint/2010/main" val="127086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431006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cs typeface="+mn-cs"/>
              </a:defRPr>
            </a:lvl1pPr>
          </a:lstStyle>
          <a:p>
            <a:pPr>
              <a:defRPr/>
            </a:pPr>
            <a:endParaRPr lang="en-US"/>
          </a:p>
        </p:txBody>
      </p:sp>
      <p:sp>
        <p:nvSpPr>
          <p:cNvPr id="55299" name="Rectangle 3"/>
          <p:cNvSpPr>
            <a:spLocks noGrp="1" noChangeArrowheads="1"/>
          </p:cNvSpPr>
          <p:nvPr>
            <p:ph type="dt" idx="1"/>
          </p:nvPr>
        </p:nvSpPr>
        <p:spPr bwMode="auto">
          <a:xfrm>
            <a:off x="5634038" y="0"/>
            <a:ext cx="431006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cs typeface="+mn-cs"/>
              </a:defRPr>
            </a:lvl1pPr>
          </a:lstStyle>
          <a:p>
            <a:pPr>
              <a:defRPr/>
            </a:pPr>
            <a:endParaRPr lang="en-US"/>
          </a:p>
        </p:txBody>
      </p:sp>
      <p:sp>
        <p:nvSpPr>
          <p:cNvPr id="175108" name="Rectangle 4"/>
          <p:cNvSpPr>
            <a:spLocks noGrp="1" noRot="1" noChangeAspect="1" noChangeArrowheads="1" noTextEdit="1"/>
          </p:cNvSpPr>
          <p:nvPr>
            <p:ph type="sldImg" idx="2"/>
          </p:nvPr>
        </p:nvSpPr>
        <p:spPr bwMode="auto">
          <a:xfrm>
            <a:off x="3257550" y="514350"/>
            <a:ext cx="3430588" cy="2571750"/>
          </a:xfrm>
          <a:prstGeom prst="rect">
            <a:avLst/>
          </a:prstGeom>
          <a:noFill/>
          <a:ln w="9525">
            <a:solidFill>
              <a:srgbClr val="000000"/>
            </a:solidFill>
            <a:miter lim="800000"/>
            <a:headEnd/>
            <a:tailEnd/>
          </a:ln>
          <a:effectLst/>
        </p:spPr>
      </p:sp>
      <p:sp>
        <p:nvSpPr>
          <p:cNvPr id="55301" name="Rectangle 5"/>
          <p:cNvSpPr>
            <a:spLocks noGrp="1" noChangeArrowheads="1"/>
          </p:cNvSpPr>
          <p:nvPr>
            <p:ph type="body" sz="quarter" idx="3"/>
          </p:nvPr>
        </p:nvSpPr>
        <p:spPr bwMode="auto">
          <a:xfrm>
            <a:off x="995363" y="3257550"/>
            <a:ext cx="795496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6513513"/>
            <a:ext cx="431006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cs typeface="+mn-cs"/>
              </a:defRPr>
            </a:lvl1pPr>
          </a:lstStyle>
          <a:p>
            <a:pPr>
              <a:defRPr/>
            </a:pPr>
            <a:endParaRPr lang="en-US"/>
          </a:p>
        </p:txBody>
      </p:sp>
      <p:sp>
        <p:nvSpPr>
          <p:cNvPr id="55303" name="Rectangle 7"/>
          <p:cNvSpPr>
            <a:spLocks noGrp="1" noChangeArrowheads="1"/>
          </p:cNvSpPr>
          <p:nvPr>
            <p:ph type="sldNum" sz="quarter" idx="5"/>
          </p:nvPr>
        </p:nvSpPr>
        <p:spPr bwMode="auto">
          <a:xfrm>
            <a:off x="5634038" y="6513513"/>
            <a:ext cx="431006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cs typeface="+mn-cs"/>
              </a:defRPr>
            </a:lvl1pPr>
          </a:lstStyle>
          <a:p>
            <a:pPr>
              <a:defRPr/>
            </a:pPr>
            <a:fld id="{D990D2A3-B346-4292-A523-8A6CCBBDB842}" type="slidenum">
              <a:rPr lang="en-US"/>
              <a:pPr>
                <a:defRPr/>
              </a:pPr>
              <a:t>‹#›</a:t>
            </a:fld>
            <a:endParaRPr lang="en-US"/>
          </a:p>
        </p:txBody>
      </p:sp>
    </p:spTree>
    <p:extLst>
      <p:ext uri="{BB962C8B-B14F-4D97-AF65-F5344CB8AC3E}">
        <p14:creationId xmlns:p14="http://schemas.microsoft.com/office/powerpoint/2010/main" val="1420485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A43C53A-9668-4397-9FD8-A674F910739A}" type="slidenum">
              <a:rPr lang="en-US" smtClean="0"/>
              <a:pPr eaLnBrk="1" hangingPunct="1">
                <a:defRPr/>
              </a:pPr>
              <a:t>1</a:t>
            </a:fld>
            <a:endParaRPr lang="en-US" dirty="0" smtClean="0"/>
          </a:p>
        </p:txBody>
      </p:sp>
      <p:sp>
        <p:nvSpPr>
          <p:cNvPr id="17715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3E2C2454-53ED-4AA4-83C0-7EF8851BB858}" type="slidenum">
              <a:rPr lang="ar-SA" sz="1300"/>
              <a:pPr algn="r"/>
              <a:t>1</a:t>
            </a:fld>
            <a:endParaRPr lang="en-US" sz="1300" dirty="0"/>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E2A3F4B1-48BD-46BE-AA95-7240F732240D}" type="slidenum">
              <a:rPr lang="en-US" smtClean="0">
                <a:solidFill>
                  <a:srgbClr val="000000"/>
                </a:solidFill>
              </a:rPr>
              <a:pPr eaLnBrk="1" hangingPunct="1">
                <a:defRPr/>
              </a:pPr>
              <a:t>10</a:t>
            </a:fld>
            <a:endParaRPr lang="en-US" smtClean="0">
              <a:solidFill>
                <a:srgbClr val="000000"/>
              </a:solidFill>
            </a:endParaRPr>
          </a:p>
        </p:txBody>
      </p:sp>
      <p:sp>
        <p:nvSpPr>
          <p:cNvPr id="18739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B41E4734-0084-4F48-AF3B-0B28C35901F2}" type="slidenum">
              <a:rPr lang="ar-SA" sz="1300">
                <a:solidFill>
                  <a:srgbClr val="000000"/>
                </a:solidFill>
              </a:rPr>
              <a:pPr algn="r"/>
              <a:t>10</a:t>
            </a:fld>
            <a:endParaRPr lang="en-US" sz="1300">
              <a:solidFill>
                <a:srgbClr val="000000"/>
              </a:solidFill>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29EBA932-A5ED-499E-A2F3-55A012F967F1}" type="slidenum">
              <a:rPr lang="en-US" smtClean="0">
                <a:solidFill>
                  <a:srgbClr val="000000"/>
                </a:solidFill>
              </a:rPr>
              <a:pPr eaLnBrk="1" hangingPunct="1">
                <a:defRPr/>
              </a:pPr>
              <a:t>11</a:t>
            </a:fld>
            <a:endParaRPr lang="en-US" smtClean="0">
              <a:solidFill>
                <a:srgbClr val="000000"/>
              </a:solidFill>
            </a:endParaRPr>
          </a:p>
        </p:txBody>
      </p:sp>
      <p:sp>
        <p:nvSpPr>
          <p:cNvPr id="18841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B64E6EE3-790B-437A-8A0B-A74112A6FA01}" type="slidenum">
              <a:rPr lang="ar-SA" sz="1300">
                <a:solidFill>
                  <a:srgbClr val="000000"/>
                </a:solidFill>
              </a:rPr>
              <a:pPr algn="r"/>
              <a:t>11</a:t>
            </a:fld>
            <a:endParaRPr lang="en-US" sz="1300">
              <a:solidFill>
                <a:srgbClr val="000000"/>
              </a:solidFill>
            </a:endParaRP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FDA597A0-637F-4F34-8F82-BE8021FBB75D}" type="slidenum">
              <a:rPr lang="en-US" smtClean="0"/>
              <a:pPr eaLnBrk="1" hangingPunct="1">
                <a:defRPr/>
              </a:pPr>
              <a:t>12</a:t>
            </a:fld>
            <a:endParaRPr lang="en-US" smtClean="0"/>
          </a:p>
        </p:txBody>
      </p:sp>
      <p:sp>
        <p:nvSpPr>
          <p:cNvPr id="19149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86DE37DE-3DEC-45DB-A286-BB11F129E9C8}" type="slidenum">
              <a:rPr lang="ar-SA" sz="1300"/>
              <a:pPr algn="r"/>
              <a:t>12</a:t>
            </a:fld>
            <a:endParaRPr lang="en-US" sz="1300"/>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3BD35C2-46C9-4D70-895C-07BC3CA97015}" type="slidenum">
              <a:rPr lang="en-US" smtClean="0">
                <a:solidFill>
                  <a:srgbClr val="000000"/>
                </a:solidFill>
              </a:rPr>
              <a:pPr eaLnBrk="1" hangingPunct="1">
                <a:defRPr/>
              </a:pPr>
              <a:t>13</a:t>
            </a:fld>
            <a:endParaRPr lang="en-US" smtClean="0">
              <a:solidFill>
                <a:srgbClr val="000000"/>
              </a:solidFill>
            </a:endParaRPr>
          </a:p>
        </p:txBody>
      </p:sp>
      <p:sp>
        <p:nvSpPr>
          <p:cNvPr id="19251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8957316A-B1E9-49F6-A4BD-5B14F630B0A1}" type="slidenum">
              <a:rPr lang="ar-SA" sz="1300">
                <a:solidFill>
                  <a:srgbClr val="000000"/>
                </a:solidFill>
              </a:rPr>
              <a:pPr algn="r"/>
              <a:t>13</a:t>
            </a:fld>
            <a:endParaRPr lang="en-US" sz="1300">
              <a:solidFill>
                <a:srgbClr val="000000"/>
              </a:solidFill>
            </a:endParaRPr>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CE16080-3180-4304-A430-688B017276E4}" type="slidenum">
              <a:rPr lang="en-US" smtClean="0">
                <a:solidFill>
                  <a:srgbClr val="000000"/>
                </a:solidFill>
              </a:rPr>
              <a:pPr eaLnBrk="1" hangingPunct="1">
                <a:defRPr/>
              </a:pPr>
              <a:t>14</a:t>
            </a:fld>
            <a:endParaRPr lang="en-US" smtClean="0">
              <a:solidFill>
                <a:srgbClr val="000000"/>
              </a:solidFill>
            </a:endParaRPr>
          </a:p>
        </p:txBody>
      </p:sp>
      <p:sp>
        <p:nvSpPr>
          <p:cNvPr id="19353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E9939617-295D-4C85-A4FB-BB6529CA3911}" type="slidenum">
              <a:rPr lang="ar-SA" sz="1300">
                <a:solidFill>
                  <a:srgbClr val="000000"/>
                </a:solidFill>
              </a:rPr>
              <a:pPr algn="r"/>
              <a:t>14</a:t>
            </a:fld>
            <a:endParaRPr lang="en-US" sz="1300">
              <a:solidFill>
                <a:srgbClr val="000000"/>
              </a:solidFill>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C0F78A91-0BC8-4B85-82EF-88ED37BA9400}" type="slidenum">
              <a:rPr lang="en-US" smtClean="0">
                <a:solidFill>
                  <a:srgbClr val="000000"/>
                </a:solidFill>
              </a:rPr>
              <a:pPr eaLnBrk="1" hangingPunct="1">
                <a:defRPr/>
              </a:pPr>
              <a:t>15</a:t>
            </a:fld>
            <a:endParaRPr lang="en-US" smtClean="0">
              <a:solidFill>
                <a:srgbClr val="000000"/>
              </a:solidFill>
            </a:endParaRPr>
          </a:p>
        </p:txBody>
      </p:sp>
      <p:sp>
        <p:nvSpPr>
          <p:cNvPr id="194563"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ECC83CB7-6977-4A51-B557-6E0C2B751B89}" type="slidenum">
              <a:rPr lang="ar-SA" sz="1300">
                <a:solidFill>
                  <a:srgbClr val="000000"/>
                </a:solidFill>
              </a:rPr>
              <a:pPr algn="r"/>
              <a:t>15</a:t>
            </a:fld>
            <a:endParaRPr lang="en-US" sz="1300">
              <a:solidFill>
                <a:srgbClr val="000000"/>
              </a:solidFill>
            </a:endParaRPr>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FE27ACD-327F-4A68-B72E-13E306C08A38}" type="slidenum">
              <a:rPr lang="en-US" smtClean="0">
                <a:solidFill>
                  <a:srgbClr val="000000"/>
                </a:solidFill>
              </a:rPr>
              <a:pPr eaLnBrk="1" hangingPunct="1">
                <a:defRPr/>
              </a:pPr>
              <a:t>16</a:t>
            </a:fld>
            <a:endParaRPr lang="en-US" smtClean="0">
              <a:solidFill>
                <a:srgbClr val="000000"/>
              </a:solidFill>
            </a:endParaRPr>
          </a:p>
        </p:txBody>
      </p:sp>
      <p:sp>
        <p:nvSpPr>
          <p:cNvPr id="195587"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FF77DCE6-5304-4A38-B9FB-7292F12B293E}" type="slidenum">
              <a:rPr lang="ar-SA" sz="1300">
                <a:solidFill>
                  <a:srgbClr val="000000"/>
                </a:solidFill>
              </a:rPr>
              <a:pPr algn="r"/>
              <a:t>16</a:t>
            </a:fld>
            <a:endParaRPr lang="en-US" sz="1300">
              <a:solidFill>
                <a:srgbClr val="000000"/>
              </a:solidFill>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3EDE4C0-FA07-4110-ABE0-D4DD802B6838}" type="slidenum">
              <a:rPr lang="en-US" smtClean="0">
                <a:solidFill>
                  <a:srgbClr val="000000"/>
                </a:solidFill>
              </a:rPr>
              <a:pPr eaLnBrk="1" hangingPunct="1">
                <a:defRPr/>
              </a:pPr>
              <a:t>17</a:t>
            </a:fld>
            <a:endParaRPr lang="en-US" smtClean="0">
              <a:solidFill>
                <a:srgbClr val="000000"/>
              </a:solidFill>
            </a:endParaRPr>
          </a:p>
        </p:txBody>
      </p:sp>
      <p:sp>
        <p:nvSpPr>
          <p:cNvPr id="19661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2ECF0DC5-C166-464D-8916-3DCD23104F52}" type="slidenum">
              <a:rPr lang="ar-SA" sz="1300">
                <a:solidFill>
                  <a:srgbClr val="000000"/>
                </a:solidFill>
              </a:rPr>
              <a:pPr algn="r"/>
              <a:t>17</a:t>
            </a:fld>
            <a:endParaRPr lang="en-US" sz="1300">
              <a:solidFill>
                <a:srgbClr val="000000"/>
              </a:solidFill>
            </a:endParaRPr>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182778B-DE32-47F5-8785-02F014897F97}" type="slidenum">
              <a:rPr lang="en-US" smtClean="0">
                <a:solidFill>
                  <a:srgbClr val="000000"/>
                </a:solidFill>
              </a:rPr>
              <a:pPr eaLnBrk="1" hangingPunct="1">
                <a:defRPr/>
              </a:pPr>
              <a:t>18</a:t>
            </a:fld>
            <a:endParaRPr lang="en-US" smtClean="0">
              <a:solidFill>
                <a:srgbClr val="000000"/>
              </a:solidFill>
            </a:endParaRPr>
          </a:p>
        </p:txBody>
      </p:sp>
      <p:sp>
        <p:nvSpPr>
          <p:cNvPr id="19763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94A0FA8B-FDFD-4B6B-902A-71B389C22CDE}" type="slidenum">
              <a:rPr lang="ar-SA" sz="1300">
                <a:solidFill>
                  <a:srgbClr val="000000"/>
                </a:solidFill>
              </a:rPr>
              <a:pPr algn="r"/>
              <a:t>18</a:t>
            </a:fld>
            <a:endParaRPr lang="en-US" sz="1300">
              <a:solidFill>
                <a:srgbClr val="000000"/>
              </a:solidFill>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F8879C4B-56D1-493D-88D3-B21F9017835C}" type="slidenum">
              <a:rPr lang="en-US" smtClean="0"/>
              <a:pPr eaLnBrk="1" hangingPunct="1">
                <a:defRPr/>
              </a:pPr>
              <a:t>19</a:t>
            </a:fld>
            <a:endParaRPr lang="en-US" smtClean="0"/>
          </a:p>
        </p:txBody>
      </p:sp>
      <p:sp>
        <p:nvSpPr>
          <p:cNvPr id="19865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86CF2A5C-EBB5-4742-9E5C-A2B7E9CE2BC0}" type="slidenum">
              <a:rPr lang="ar-SA" sz="1300"/>
              <a:pPr algn="r"/>
              <a:t>19</a:t>
            </a:fld>
            <a:endParaRPr lang="en-US" sz="1300"/>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1870D45E-AF4F-4FCA-BEC8-74F3DA0DC707}" type="slidenum">
              <a:rPr lang="en-US" smtClean="0"/>
              <a:pPr eaLnBrk="1" hangingPunct="1">
                <a:defRPr/>
              </a:pPr>
              <a:t>2</a:t>
            </a:fld>
            <a:endParaRPr lang="en-US" dirty="0" smtClean="0"/>
          </a:p>
        </p:txBody>
      </p:sp>
      <p:sp>
        <p:nvSpPr>
          <p:cNvPr id="17817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7E856C21-7632-4C07-B72E-845BB6EAE666}" type="slidenum">
              <a:rPr lang="ar-SA" sz="1300"/>
              <a:pPr algn="r"/>
              <a:t>2</a:t>
            </a:fld>
            <a:endParaRPr lang="en-US" sz="1300" dirty="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8926172-F86B-4AE6-9EBB-C338A4AE3118}" type="slidenum">
              <a:rPr lang="en-US" smtClean="0"/>
              <a:pPr eaLnBrk="1" hangingPunct="1">
                <a:defRPr/>
              </a:pPr>
              <a:t>20</a:t>
            </a:fld>
            <a:endParaRPr lang="en-US" smtClean="0"/>
          </a:p>
        </p:txBody>
      </p:sp>
      <p:sp>
        <p:nvSpPr>
          <p:cNvPr id="199683"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50B2BF44-1D07-487E-BE10-1F0E642BE19B}" type="slidenum">
              <a:rPr lang="ar-SA" sz="1300"/>
              <a:pPr algn="r"/>
              <a:t>20</a:t>
            </a:fld>
            <a:endParaRPr lang="en-US" sz="1300"/>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C1EC1098-5F5E-457A-9DE8-8B01E71BDF15}" type="slidenum">
              <a:rPr lang="en-US" smtClean="0"/>
              <a:pPr eaLnBrk="1" hangingPunct="1">
                <a:defRPr/>
              </a:pPr>
              <a:t>21</a:t>
            </a:fld>
            <a:endParaRPr lang="en-US" smtClean="0"/>
          </a:p>
        </p:txBody>
      </p:sp>
      <p:sp>
        <p:nvSpPr>
          <p:cNvPr id="200707"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55C2C179-187D-4C7B-BE35-7ED38D86638E}" type="slidenum">
              <a:rPr lang="ar-SA" sz="1300"/>
              <a:pPr algn="r"/>
              <a:t>21</a:t>
            </a:fld>
            <a:endParaRPr lang="en-US" sz="1300"/>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7D55B45E-3331-40E6-A0C9-2170F26A102A}" type="slidenum">
              <a:rPr lang="en-US" smtClean="0"/>
              <a:pPr eaLnBrk="1" hangingPunct="1">
                <a:defRPr/>
              </a:pPr>
              <a:t>24</a:t>
            </a:fld>
            <a:endParaRPr lang="en-US" smtClean="0"/>
          </a:p>
        </p:txBody>
      </p:sp>
      <p:sp>
        <p:nvSpPr>
          <p:cNvPr id="20173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5D0F2E6F-E739-455D-A0BB-9D81B8F2F7E0}" type="slidenum">
              <a:rPr lang="ar-SA" sz="1300"/>
              <a:pPr algn="r"/>
              <a:t>24</a:t>
            </a:fld>
            <a:endParaRPr lang="en-US" sz="1300"/>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491F715-A2BB-4E6C-AF58-0C0975E9A726}" type="slidenum">
              <a:rPr lang="en-US" smtClean="0"/>
              <a:pPr eaLnBrk="1" hangingPunct="1">
                <a:defRPr/>
              </a:pPr>
              <a:t>25</a:t>
            </a:fld>
            <a:endParaRPr lang="en-US" smtClean="0"/>
          </a:p>
        </p:txBody>
      </p:sp>
      <p:sp>
        <p:nvSpPr>
          <p:cNvPr id="20275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7F9A99A8-813F-48E2-9854-17457E1F59C8}" type="slidenum">
              <a:rPr lang="ar-SA" sz="1300"/>
              <a:pPr algn="r"/>
              <a:t>25</a:t>
            </a:fld>
            <a:endParaRPr lang="en-US" sz="1300"/>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497718F-BD98-4060-AB40-3938000D8852}" type="slidenum">
              <a:rPr lang="en-US" smtClean="0"/>
              <a:pPr eaLnBrk="1" hangingPunct="1">
                <a:defRPr/>
              </a:pPr>
              <a:t>35</a:t>
            </a:fld>
            <a:endParaRPr lang="en-US" smtClean="0"/>
          </a:p>
        </p:txBody>
      </p:sp>
      <p:sp>
        <p:nvSpPr>
          <p:cNvPr id="20377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141E51A6-B284-477C-8246-A9B61F3195F2}" type="slidenum">
              <a:rPr lang="ar-SA" sz="1300"/>
              <a:pPr algn="r"/>
              <a:t>35</a:t>
            </a:fld>
            <a:endParaRPr lang="en-US" sz="1300"/>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F1F1395-804E-46EB-A589-B83FCEF0F146}" type="slidenum">
              <a:rPr lang="en-US" smtClean="0"/>
              <a:pPr eaLnBrk="1" hangingPunct="1">
                <a:defRPr/>
              </a:pPr>
              <a:t>38</a:t>
            </a:fld>
            <a:endParaRPr lang="en-US" smtClean="0"/>
          </a:p>
        </p:txBody>
      </p:sp>
      <p:sp>
        <p:nvSpPr>
          <p:cNvPr id="204803"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6F363BDD-216F-4091-ABD1-52B98938A79C}" type="slidenum">
              <a:rPr lang="ar-SA" sz="1300"/>
              <a:pPr algn="r"/>
              <a:t>38</a:t>
            </a:fld>
            <a:endParaRPr lang="en-US" sz="1300"/>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50E540B-5A3B-49AE-A3CC-6B31A37A0FBE}" type="slidenum">
              <a:rPr lang="en-US" smtClean="0"/>
              <a:pPr/>
              <a:t>39</a:t>
            </a:fld>
            <a:endParaRPr lang="en-US" smtClean="0"/>
          </a:p>
        </p:txBody>
      </p:sp>
      <p:sp>
        <p:nvSpPr>
          <p:cNvPr id="59395" name="Rectangle 2"/>
          <p:cNvSpPr>
            <a:spLocks noGrp="1" noRot="1" noChangeAspect="1" noChangeArrowheads="1" noTextEdit="1"/>
          </p:cNvSpPr>
          <p:nvPr>
            <p:ph type="sldImg"/>
          </p:nvPr>
        </p:nvSpPr>
        <p:spPr>
          <a:xfrm>
            <a:off x="3314700" y="506413"/>
            <a:ext cx="3417888" cy="2563812"/>
          </a:xfrm>
          <a:ln/>
        </p:spPr>
      </p:sp>
      <p:sp>
        <p:nvSpPr>
          <p:cNvPr id="59396" name="Rectangle 4"/>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1EE4F03-F846-4F11-94C1-2F5E1ADB9CA3}" type="slidenum">
              <a:rPr lang="en-US" smtClean="0"/>
              <a:pPr eaLnBrk="1" hangingPunct="1">
                <a:defRPr/>
              </a:pPr>
              <a:t>42</a:t>
            </a:fld>
            <a:endParaRPr lang="en-US" smtClean="0"/>
          </a:p>
        </p:txBody>
      </p:sp>
      <p:sp>
        <p:nvSpPr>
          <p:cNvPr id="205827"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3B33638D-C047-4A18-9A9E-59396C17539C}" type="slidenum">
              <a:rPr lang="ar-SA" sz="1300"/>
              <a:pPr algn="r"/>
              <a:t>42</a:t>
            </a:fld>
            <a:endParaRPr lang="en-US" sz="1300"/>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9E14F45-9714-408A-9CA1-C825587941B0}" type="slidenum">
              <a:rPr lang="en-US" smtClean="0"/>
              <a:pPr eaLnBrk="1" hangingPunct="1">
                <a:defRPr/>
              </a:pPr>
              <a:t>43</a:t>
            </a:fld>
            <a:endParaRPr lang="en-US" smtClean="0"/>
          </a:p>
        </p:txBody>
      </p:sp>
      <p:sp>
        <p:nvSpPr>
          <p:cNvPr id="20685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21649FF6-E6F9-4A2D-BC74-B778BA1261AA}" type="slidenum">
              <a:rPr lang="ar-SA" sz="1300"/>
              <a:pPr algn="r"/>
              <a:t>43</a:t>
            </a:fld>
            <a:endParaRPr lang="en-US" sz="1300"/>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C9B244DC-1FBF-4C81-B963-888A8302286E}" type="slidenum">
              <a:rPr lang="en-US" smtClean="0"/>
              <a:pPr eaLnBrk="1" hangingPunct="1">
                <a:defRPr/>
              </a:pPr>
              <a:t>44</a:t>
            </a:fld>
            <a:endParaRPr lang="en-US" smtClean="0"/>
          </a:p>
        </p:txBody>
      </p:sp>
      <p:sp>
        <p:nvSpPr>
          <p:cNvPr id="20787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E79BC280-24DD-422D-8DCB-6D0A7E3666C5}" type="slidenum">
              <a:rPr lang="ar-SA" sz="1300"/>
              <a:pPr algn="r"/>
              <a:t>44</a:t>
            </a:fld>
            <a:endParaRPr lang="en-US" sz="1300"/>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8042B8A8-8B5A-4E02-9D3A-3ECAA32530EC}" type="slidenum">
              <a:rPr lang="en-US" smtClean="0"/>
              <a:pPr eaLnBrk="1" hangingPunct="1">
                <a:defRPr/>
              </a:pPr>
              <a:t>3</a:t>
            </a:fld>
            <a:endParaRPr lang="en-US" dirty="0" smtClean="0"/>
          </a:p>
        </p:txBody>
      </p:sp>
      <p:sp>
        <p:nvSpPr>
          <p:cNvPr id="179203"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E4CDBCE5-3E4B-4951-A3B1-09A2574FE8AA}" type="slidenum">
              <a:rPr lang="ar-SA" sz="1300"/>
              <a:pPr algn="r"/>
              <a:t>3</a:t>
            </a:fld>
            <a:endParaRPr lang="en-US" sz="1300" dirty="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F049C45-C8DC-4C08-BB4F-F7812976BCBC}" type="slidenum">
              <a:rPr lang="en-US" smtClean="0"/>
              <a:pPr eaLnBrk="1" hangingPunct="1">
                <a:defRPr/>
              </a:pPr>
              <a:t>46</a:t>
            </a:fld>
            <a:endParaRPr lang="en-US" smtClean="0"/>
          </a:p>
        </p:txBody>
      </p:sp>
      <p:sp>
        <p:nvSpPr>
          <p:cNvPr id="20889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98B6C868-50BA-404F-A7BC-5ABA3101251B}" type="slidenum">
              <a:rPr lang="ar-SA" sz="1300"/>
              <a:pPr algn="r"/>
              <a:t>46</a:t>
            </a:fld>
            <a:endParaRPr lang="en-US" sz="1300"/>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B82C681-3A53-45BF-AEC0-399AC11B73A5}" type="slidenum">
              <a:rPr lang="en-US" smtClean="0"/>
              <a:pPr/>
              <a:t>50</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141E26E-3C73-4229-A466-BA8057CE89A7}" type="slidenum">
              <a:rPr lang="en-US" smtClean="0"/>
              <a:pPr/>
              <a:t>51</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31599A8-7D12-4CF1-8628-3C9481AC6683}" type="slidenum">
              <a:rPr lang="en-US" smtClean="0"/>
              <a:pPr/>
              <a:t>53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361AA5E-B760-4D50-AAFC-C706927ACA82}" type="slidenum">
              <a:rPr lang="en-US" smtClean="0"/>
              <a:pPr/>
              <a:t>58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4"/>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ar-EG" smtClean="0"/>
          </a:p>
        </p:txBody>
      </p:sp>
      <p:sp>
        <p:nvSpPr>
          <p:cNvPr id="77828" name="Slide Number Placeholder 3"/>
          <p:cNvSpPr>
            <a:spLocks noGrp="1"/>
          </p:cNvSpPr>
          <p:nvPr>
            <p:ph type="sldNum" sz="quarter" idx="5"/>
          </p:nvPr>
        </p:nvSpPr>
        <p:spPr>
          <a:noFill/>
        </p:spPr>
        <p:txBody>
          <a:bodyPr/>
          <a:lstStyle/>
          <a:p>
            <a:fld id="{F1B832F4-F7E9-4DC4-89EF-6C52B4940446}" type="slidenum">
              <a:rPr lang="en-US" smtClean="0"/>
              <a:pPr/>
              <a:t>61</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81E583A-1F5B-4357-85AF-249E32DA266F}" type="slidenum">
              <a:rPr lang="en-US" smtClean="0"/>
              <a:pPr/>
              <a:t>63</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4"/>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D923374-F39C-4F9F-AB4A-258D94DD3C28}" type="slidenum">
              <a:rPr lang="en-US" smtClean="0"/>
              <a:pPr/>
              <a:t>64</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4"/>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7C69F6B-38B9-4280-977B-B7340D0E7E61}" type="slidenum">
              <a:rPr lang="en-US" smtClean="0"/>
              <a:pPr/>
              <a:t>65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67121EC-4D9D-44E5-97B3-FA8AA3BF88E4}" type="slidenum">
              <a:rPr lang="en-US" smtClean="0"/>
              <a:pPr/>
              <a:t>66</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FA01C0F-714D-4034-A4B1-DFF67A031582}" type="slidenum">
              <a:rPr lang="en-US" smtClean="0"/>
              <a:pPr eaLnBrk="1" hangingPunct="1">
                <a:defRPr/>
              </a:pPr>
              <a:t>4</a:t>
            </a:fld>
            <a:endParaRPr lang="en-US" dirty="0" smtClean="0"/>
          </a:p>
        </p:txBody>
      </p:sp>
      <p:sp>
        <p:nvSpPr>
          <p:cNvPr id="180227"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7D43A5FF-7FD5-4502-9CE3-CBE80F44CDF9}" type="slidenum">
              <a:rPr lang="ar-SA" sz="1300"/>
              <a:pPr algn="r"/>
              <a:t>4</a:t>
            </a:fld>
            <a:endParaRPr lang="en-US" sz="1300" dirty="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F0085E23-115A-44BE-9A56-F9D1168716F8}" type="slidenum">
              <a:rPr lang="en-US" smtClean="0">
                <a:solidFill>
                  <a:srgbClr val="000000"/>
                </a:solidFill>
              </a:rPr>
              <a:pPr eaLnBrk="1" hangingPunct="1">
                <a:defRPr/>
              </a:pPr>
              <a:t>5</a:t>
            </a:fld>
            <a:endParaRPr lang="en-US" dirty="0" smtClean="0">
              <a:solidFill>
                <a:srgbClr val="000000"/>
              </a:solidFill>
            </a:endParaRPr>
          </a:p>
        </p:txBody>
      </p:sp>
      <p:sp>
        <p:nvSpPr>
          <p:cNvPr id="18125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D506FDC1-8415-4F5A-B1F8-4C3CA5335D4F}" type="slidenum">
              <a:rPr lang="ar-SA" sz="1300">
                <a:solidFill>
                  <a:srgbClr val="000000"/>
                </a:solidFill>
              </a:rPr>
              <a:pPr algn="r"/>
              <a:t>5</a:t>
            </a:fld>
            <a:endParaRPr lang="en-US" sz="1300" dirty="0">
              <a:solidFill>
                <a:srgbClr val="000000"/>
              </a:solidFill>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5F82BC35-7CB2-4331-8C06-AD739315C063}" type="slidenum">
              <a:rPr lang="en-US" smtClean="0">
                <a:solidFill>
                  <a:srgbClr val="000000"/>
                </a:solidFill>
              </a:rPr>
              <a:pPr eaLnBrk="1" hangingPunct="1">
                <a:defRPr/>
              </a:pPr>
              <a:t>6</a:t>
            </a:fld>
            <a:endParaRPr lang="en-US" dirty="0" smtClean="0">
              <a:solidFill>
                <a:srgbClr val="000000"/>
              </a:solidFill>
            </a:endParaRPr>
          </a:p>
        </p:txBody>
      </p:sp>
      <p:sp>
        <p:nvSpPr>
          <p:cNvPr id="182275"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9727DC86-0A17-4B2B-9918-F51D320176D2}" type="slidenum">
              <a:rPr lang="ar-SA" sz="1300">
                <a:solidFill>
                  <a:srgbClr val="000000"/>
                </a:solidFill>
              </a:rPr>
              <a:pPr algn="r"/>
              <a:t>6</a:t>
            </a:fld>
            <a:endParaRPr lang="en-US" sz="1300" dirty="0">
              <a:solidFill>
                <a:srgbClr val="000000"/>
              </a:solidFill>
            </a:endParaRP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8B1CF847-83DD-464F-B138-D24D870A805D}" type="slidenum">
              <a:rPr lang="en-US" smtClean="0">
                <a:solidFill>
                  <a:srgbClr val="000000"/>
                </a:solidFill>
              </a:rPr>
              <a:pPr eaLnBrk="1" hangingPunct="1">
                <a:defRPr/>
              </a:pPr>
              <a:t>7</a:t>
            </a:fld>
            <a:endParaRPr lang="en-US" dirty="0" smtClean="0">
              <a:solidFill>
                <a:srgbClr val="000000"/>
              </a:solidFill>
            </a:endParaRPr>
          </a:p>
        </p:txBody>
      </p:sp>
      <p:sp>
        <p:nvSpPr>
          <p:cNvPr id="183299"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8598E564-B0A2-4E97-B214-3AC045A8655E}" type="slidenum">
              <a:rPr lang="ar-SA" sz="1300">
                <a:solidFill>
                  <a:srgbClr val="000000"/>
                </a:solidFill>
              </a:rPr>
              <a:pPr algn="r"/>
              <a:t>7</a:t>
            </a:fld>
            <a:endParaRPr lang="en-US" sz="1300" dirty="0">
              <a:solidFill>
                <a:srgbClr val="000000"/>
              </a:solidFill>
            </a:endParaRPr>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E235988F-0659-4B5A-BBFC-1C24225D5CBF}" type="slidenum">
              <a:rPr lang="en-US" smtClean="0">
                <a:solidFill>
                  <a:srgbClr val="000000"/>
                </a:solidFill>
              </a:rPr>
              <a:pPr eaLnBrk="1" hangingPunct="1">
                <a:defRPr/>
              </a:pPr>
              <a:t>8</a:t>
            </a:fld>
            <a:endParaRPr lang="en-US" smtClean="0">
              <a:solidFill>
                <a:srgbClr val="000000"/>
              </a:solidFill>
            </a:endParaRPr>
          </a:p>
        </p:txBody>
      </p:sp>
      <p:sp>
        <p:nvSpPr>
          <p:cNvPr id="184323"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3A8D9DC5-3809-4444-BA40-7E99CBD40AEB}" type="slidenum">
              <a:rPr lang="ar-SA" sz="1300">
                <a:solidFill>
                  <a:srgbClr val="000000"/>
                </a:solidFill>
              </a:rPr>
              <a:pPr algn="r"/>
              <a:t>8</a:t>
            </a:fld>
            <a:endParaRPr lang="en-US" sz="1300">
              <a:solidFill>
                <a:srgbClr val="000000"/>
              </a:solidFill>
            </a:endParaRP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54E7DC65-05DB-4CBA-92C8-3ACB76D0F696}" type="slidenum">
              <a:rPr lang="en-US" smtClean="0">
                <a:solidFill>
                  <a:srgbClr val="000000"/>
                </a:solidFill>
              </a:rPr>
              <a:pPr eaLnBrk="1" hangingPunct="1">
                <a:defRPr/>
              </a:pPr>
              <a:t>9</a:t>
            </a:fld>
            <a:endParaRPr lang="en-US" smtClean="0">
              <a:solidFill>
                <a:srgbClr val="000000"/>
              </a:solidFill>
            </a:endParaRPr>
          </a:p>
        </p:txBody>
      </p:sp>
      <p:sp>
        <p:nvSpPr>
          <p:cNvPr id="186371" name="Rectangle 7"/>
          <p:cNvSpPr txBox="1">
            <a:spLocks noGrp="1" noChangeArrowheads="1"/>
          </p:cNvSpPr>
          <p:nvPr/>
        </p:nvSpPr>
        <p:spPr bwMode="auto">
          <a:xfrm>
            <a:off x="5634038" y="6513513"/>
            <a:ext cx="4310062" cy="342900"/>
          </a:xfrm>
          <a:prstGeom prst="rect">
            <a:avLst/>
          </a:prstGeom>
          <a:noFill/>
          <a:ln w="9525">
            <a:noFill/>
            <a:miter lim="800000"/>
            <a:headEnd/>
            <a:tailEnd/>
          </a:ln>
        </p:spPr>
        <p:txBody>
          <a:bodyPr lIns="96661" tIns="48331" rIns="96661" bIns="48331" anchor="b"/>
          <a:lstStyle/>
          <a:p>
            <a:pPr algn="r"/>
            <a:fld id="{7254DDE4-C55D-4645-8A29-6C18B26F5C5A}" type="slidenum">
              <a:rPr lang="ar-SA" sz="1300">
                <a:solidFill>
                  <a:srgbClr val="000000"/>
                </a:solidFill>
              </a:rPr>
              <a:pPr algn="r"/>
              <a:t>9</a:t>
            </a:fld>
            <a:endParaRPr lang="en-US" sz="1300">
              <a:solidFill>
                <a:srgbClr val="000000"/>
              </a:solidFill>
            </a:endParaRP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38"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lvl1pPr>
          </a:lstStyle>
          <a:p>
            <a:pPr>
              <a:defRPr/>
            </a:pPr>
            <a:fld id="{871FFC13-90DB-42D9-BDCF-02A12419A6C9}" type="slidenum">
              <a:rPr lang="ar-SA"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CC3F6F41-7A22-4BEC-A255-D44DEBC24321}" type="slidenum">
              <a:rPr lang="ar-SA"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EEEDAFB-7C7A-44D6-9ADF-BCAD50477E71}" type="slidenum">
              <a:rPr lang="ar-SA"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Date Placeholder 3"/>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309E8F52-2B9D-4772-9D81-8FD52C2AE34A}" type="slidenum">
              <a:rPr lang="ar-SA"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lvl1pPr>
          </a:lstStyle>
          <a:p>
            <a:pPr>
              <a:defRPr/>
            </a:pPr>
            <a:fld id="{7E136B8C-6EEE-41AC-8892-48BD7FCE90F3}" type="slidenum">
              <a:rPr lang="ar-SA"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B2F5232A-A1C8-43EC-8A36-1E3220B330EC}" type="slidenum">
              <a:rPr lang="ar-SA"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Footer Placeholde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36A5B10-7C9D-458D-B27F-E9DAE2662C71}" type="slidenum">
              <a:rPr lang="ar-SA"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8" name="Footer Placeholder 7"/>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7893AACC-3DDF-4E9F-97D8-1978826B4AED}" type="slidenum">
              <a:rPr lang="ar-SA"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4" name="Footer Placeholder 3"/>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481F6072-4C5E-4035-A2D9-F1A236C80943}" type="slidenum">
              <a:rPr lang="ar-SA"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3" name="Footer Placeholder 2"/>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4" name="Slide Number Placeholder 3"/>
          <p:cNvSpPr>
            <a:spLocks noGrp="1"/>
          </p:cNvSpPr>
          <p:nvPr>
            <p:ph type="sldNum" sz="quarter" idx="12"/>
          </p:nvPr>
        </p:nvSpPr>
        <p:spPr>
          <a:xfrm>
            <a:off x="8355013" y="6496050"/>
            <a:ext cx="735012" cy="2714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C4600038-8BCD-4AD8-88D5-D20C3E874347}" type="slidenum">
              <a:rPr lang="ar-SA"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Footer Placeholde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BED54C6-83DB-4C41-82A7-7EEF74C21FCB}" type="slidenum">
              <a:rPr lang="ar-SA"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6" name="Footer Placeholder 5"/>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9A93E03D-8B63-4878-B492-DF21E649B34E}" type="slidenum">
              <a:rPr lang="ar-SA"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mn-cs"/>
              </a:defRPr>
            </a:lvl1pPr>
          </a:lstStyle>
          <a:p>
            <a:pPr>
              <a:defRPr/>
            </a:pPr>
            <a:endParaRPr lang="en-US"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mn-cs"/>
              </a:defRPr>
            </a:lvl1pPr>
          </a:lstStyle>
          <a:p>
            <a:pPr>
              <a:defRPr/>
            </a:pPr>
            <a:endParaRPr lang="en-US" altLang="en-US"/>
          </a:p>
        </p:txBody>
      </p:sp>
      <p:sp>
        <p:nvSpPr>
          <p:cNvPr id="4103" name="Rectangle 7"/>
          <p:cNvSpPr>
            <a:spLocks noGrp="1" noChangeArrowheads="1"/>
          </p:cNvSpPr>
          <p:nvPr>
            <p:ph type="sldNum" sz="quarter" idx="4"/>
          </p:nvPr>
        </p:nvSpPr>
        <p:spPr bwMode="auto">
          <a:xfrm>
            <a:off x="8382000" y="6537325"/>
            <a:ext cx="7350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b="1">
                <a:latin typeface="Cambria" pitchFamily="18" charset="0"/>
                <a:cs typeface="Arial" pitchFamily="34" charset="0"/>
              </a:defRPr>
            </a:lvl1pPr>
          </a:lstStyle>
          <a:p>
            <a:pPr>
              <a:defRPr/>
            </a:pPr>
            <a:fld id="{A070CC6A-4C77-49EC-9D96-EE3773B18214}" type="slidenum">
              <a:rPr lang="ar-SA" altLang="en-US"/>
              <a:pPr>
                <a:defRPr/>
              </a:pPr>
              <a:t>‹#›</a:t>
            </a:fld>
            <a:endParaRPr lang="en-US" altLang="en-US" dirty="0">
              <a:cs typeface="+mn-cs"/>
            </a:endParaRPr>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1034"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35"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036"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037"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038"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039"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040"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041"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042"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043"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044"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1046"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1047"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1048"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1050"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1051"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1052"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1054"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1055"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1056"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1057"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1058"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1059"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1060"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1061"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1062"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1063"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4900"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 id="214748491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defRPr>
      </a:lvl2pPr>
      <a:lvl3pPr algn="l" rtl="0" eaLnBrk="0" fontAlgn="base" hangingPunct="0">
        <a:spcBef>
          <a:spcPct val="0"/>
        </a:spcBef>
        <a:spcAft>
          <a:spcPct val="0"/>
        </a:spcAft>
        <a:defRPr sz="3900" b="1">
          <a:solidFill>
            <a:schemeClr val="tx2"/>
          </a:solidFill>
          <a:latin typeface="Arial" pitchFamily="34" charset="0"/>
        </a:defRPr>
      </a:lvl3pPr>
      <a:lvl4pPr algn="l" rtl="0" eaLnBrk="0" fontAlgn="base" hangingPunct="0">
        <a:spcBef>
          <a:spcPct val="0"/>
        </a:spcBef>
        <a:spcAft>
          <a:spcPct val="0"/>
        </a:spcAft>
        <a:defRPr sz="3900" b="1">
          <a:solidFill>
            <a:schemeClr val="tx2"/>
          </a:solidFill>
          <a:latin typeface="Arial" pitchFamily="34" charset="0"/>
        </a:defRPr>
      </a:lvl4pPr>
      <a:lvl5pPr algn="l" rtl="0" eaLnBrk="0" fontAlgn="base" hangingPunct="0">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idx="4294967295"/>
          </p:nvPr>
        </p:nvSpPr>
        <p:spPr>
          <a:xfrm>
            <a:off x="838200" y="2209800"/>
            <a:ext cx="6781800" cy="2133600"/>
          </a:xfrm>
        </p:spPr>
        <p:txBody>
          <a:bodyPr/>
          <a:lstStyle/>
          <a:p>
            <a:pPr algn="ctr" eaLnBrk="1" hangingPunct="1"/>
            <a:r>
              <a:rPr lang="en-US" altLang="zh-CN" sz="5500" u="sng" dirty="0" smtClean="0">
                <a:ea typeface="SimSun" pitchFamily="2" charset="-122"/>
              </a:rPr>
              <a:t>Chapter 2</a:t>
            </a:r>
            <a:r>
              <a:rPr lang="en-US" altLang="zh-CN" sz="5500" dirty="0" smtClean="0">
                <a:ea typeface="SimSun" pitchFamily="2" charset="-122"/>
              </a:rPr>
              <a:t> </a:t>
            </a:r>
            <a:br>
              <a:rPr lang="en-US" altLang="zh-CN" sz="5500" dirty="0" smtClean="0">
                <a:ea typeface="SimSun" pitchFamily="2" charset="-122"/>
              </a:rPr>
            </a:br>
            <a:r>
              <a:rPr lang="en-US" altLang="zh-CN" sz="4800" dirty="0" smtClean="0">
                <a:ea typeface="SimSun" pitchFamily="2" charset="-122"/>
              </a:rPr>
              <a:t>Machine Instructions and Programs</a:t>
            </a:r>
          </a:p>
        </p:txBody>
      </p:sp>
      <p:sp>
        <p:nvSpPr>
          <p:cNvPr id="66563" name="Slide Number Placeholder 1"/>
          <p:cNvSpPr>
            <a:spLocks noGrp="1"/>
          </p:cNvSpPr>
          <p:nvPr>
            <p:ph type="sldNum" sz="quarter" idx="12"/>
          </p:nvPr>
        </p:nvSpPr>
        <p:spPr>
          <a:noFill/>
          <a:ln>
            <a:miter lim="800000"/>
            <a:headEnd/>
            <a:tailEnd/>
          </a:ln>
        </p:spPr>
        <p:txBody>
          <a:bodyPr/>
          <a:lstStyle/>
          <a:p>
            <a:fld id="{F035CE8B-F23D-4135-9AD0-40705A03472F}" type="slidenum">
              <a:rPr lang="ar-SA" altLang="en-US" smtClean="0"/>
              <a:pPr/>
              <a:t>1</a:t>
            </a:fld>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80975" y="122238"/>
            <a:ext cx="8048625" cy="1295400"/>
          </a:xfrm>
        </p:spPr>
        <p:txBody>
          <a:bodyPr/>
          <a:lstStyle/>
          <a:p>
            <a:pPr eaLnBrk="1" hangingPunct="1"/>
            <a:r>
              <a:rPr lang="en-US" altLang="zh-CN" sz="2600" u="sng" smtClean="0">
                <a:solidFill>
                  <a:schemeClr val="tx1"/>
                </a:solidFill>
                <a:ea typeface="SimSun" pitchFamily="2" charset="-122"/>
              </a:rPr>
              <a:t>Overflow Condition</a:t>
            </a:r>
            <a:r>
              <a:rPr lang="en-US" altLang="zh-CN" sz="2600" smtClean="0">
                <a:solidFill>
                  <a:schemeClr val="tx1"/>
                </a:solidFill>
                <a:ea typeface="SimSun" pitchFamily="2" charset="-122"/>
              </a:rPr>
              <a:t> - </a:t>
            </a:r>
            <a:r>
              <a:rPr kumimoji="1" lang="en-US" altLang="ko-KR" sz="2600" smtClean="0">
                <a:solidFill>
                  <a:schemeClr val="tx1"/>
                </a:solidFill>
                <a:ea typeface="Gulim" pitchFamily="34" charset="-127"/>
              </a:rPr>
              <a:t>Add two positive numbers to get a negative number or two negative numbers to get a positive number</a:t>
            </a:r>
            <a:endParaRPr kumimoji="1" lang="en-US" altLang="zh-CN" sz="2600" smtClean="0">
              <a:solidFill>
                <a:schemeClr val="tx1"/>
              </a:solidFill>
              <a:ea typeface="SimSun" pitchFamily="2" charset="-122"/>
            </a:endParaRPr>
          </a:p>
        </p:txBody>
      </p:sp>
      <p:sp>
        <p:nvSpPr>
          <p:cNvPr id="76803" name="Line 3"/>
          <p:cNvSpPr>
            <a:spLocks noChangeShapeType="1"/>
          </p:cNvSpPr>
          <p:nvPr/>
        </p:nvSpPr>
        <p:spPr bwMode="auto">
          <a:xfrm>
            <a:off x="4064000" y="4699000"/>
            <a:ext cx="190500" cy="342900"/>
          </a:xfrm>
          <a:prstGeom prst="line">
            <a:avLst/>
          </a:prstGeom>
          <a:noFill/>
          <a:ln w="12700">
            <a:solidFill>
              <a:schemeClr val="tx1"/>
            </a:solidFill>
            <a:round/>
            <a:headEnd/>
            <a:tailEnd/>
          </a:ln>
        </p:spPr>
        <p:txBody>
          <a:bodyPr/>
          <a:lstStyle/>
          <a:p>
            <a:endParaRPr lang="en-US"/>
          </a:p>
        </p:txBody>
      </p:sp>
      <p:sp>
        <p:nvSpPr>
          <p:cNvPr id="76804" name="Line 4"/>
          <p:cNvSpPr>
            <a:spLocks noChangeShapeType="1"/>
          </p:cNvSpPr>
          <p:nvPr/>
        </p:nvSpPr>
        <p:spPr bwMode="auto">
          <a:xfrm flipH="1" flipV="1">
            <a:off x="3873500" y="4991100"/>
            <a:ext cx="342900" cy="38100"/>
          </a:xfrm>
          <a:prstGeom prst="line">
            <a:avLst/>
          </a:prstGeom>
          <a:noFill/>
          <a:ln w="12700">
            <a:solidFill>
              <a:schemeClr val="tx1"/>
            </a:solidFill>
            <a:round/>
            <a:headEnd/>
            <a:tailEnd type="triangle" w="med" len="med"/>
          </a:ln>
        </p:spPr>
        <p:txBody>
          <a:bodyPr/>
          <a:lstStyle/>
          <a:p>
            <a:endParaRPr lang="en-US"/>
          </a:p>
        </p:txBody>
      </p:sp>
      <p:sp>
        <p:nvSpPr>
          <p:cNvPr id="76805" name="Line 5"/>
          <p:cNvSpPr>
            <a:spLocks noChangeShapeType="1"/>
          </p:cNvSpPr>
          <p:nvPr/>
        </p:nvSpPr>
        <p:spPr bwMode="auto">
          <a:xfrm flipH="1">
            <a:off x="3721100" y="5092700"/>
            <a:ext cx="38100" cy="533400"/>
          </a:xfrm>
          <a:prstGeom prst="line">
            <a:avLst/>
          </a:prstGeom>
          <a:noFill/>
          <a:ln w="12700">
            <a:solidFill>
              <a:schemeClr val="tx1"/>
            </a:solidFill>
            <a:round/>
            <a:headEnd/>
            <a:tailEnd/>
          </a:ln>
        </p:spPr>
        <p:txBody>
          <a:bodyPr/>
          <a:lstStyle/>
          <a:p>
            <a:endParaRPr lang="en-US"/>
          </a:p>
        </p:txBody>
      </p:sp>
      <p:sp>
        <p:nvSpPr>
          <p:cNvPr id="76806" name="Line 6"/>
          <p:cNvSpPr>
            <a:spLocks noChangeShapeType="1"/>
          </p:cNvSpPr>
          <p:nvPr/>
        </p:nvSpPr>
        <p:spPr bwMode="auto">
          <a:xfrm flipH="1" flipV="1">
            <a:off x="3340100" y="5486400"/>
            <a:ext cx="406400" cy="139700"/>
          </a:xfrm>
          <a:prstGeom prst="line">
            <a:avLst/>
          </a:prstGeom>
          <a:noFill/>
          <a:ln w="12700">
            <a:solidFill>
              <a:schemeClr val="tx1"/>
            </a:solidFill>
            <a:round/>
            <a:headEnd/>
            <a:tailEnd type="triangle" w="med" len="med"/>
          </a:ln>
        </p:spPr>
        <p:txBody>
          <a:bodyPr/>
          <a:lstStyle/>
          <a:p>
            <a:endParaRPr lang="en-US"/>
          </a:p>
        </p:txBody>
      </p:sp>
      <p:sp>
        <p:nvSpPr>
          <p:cNvPr id="76807" name="Line 7"/>
          <p:cNvSpPr>
            <a:spLocks noChangeShapeType="1"/>
          </p:cNvSpPr>
          <p:nvPr/>
        </p:nvSpPr>
        <p:spPr bwMode="auto">
          <a:xfrm flipH="1">
            <a:off x="2476500" y="5549900"/>
            <a:ext cx="596900" cy="215900"/>
          </a:xfrm>
          <a:prstGeom prst="line">
            <a:avLst/>
          </a:prstGeom>
          <a:noFill/>
          <a:ln w="12700">
            <a:solidFill>
              <a:schemeClr val="tx1"/>
            </a:solidFill>
            <a:round/>
            <a:headEnd/>
            <a:tailEnd/>
          </a:ln>
        </p:spPr>
        <p:txBody>
          <a:bodyPr/>
          <a:lstStyle/>
          <a:p>
            <a:endParaRPr lang="en-US"/>
          </a:p>
        </p:txBody>
      </p:sp>
      <p:sp>
        <p:nvSpPr>
          <p:cNvPr id="76808" name="Line 8"/>
          <p:cNvSpPr>
            <a:spLocks noChangeShapeType="1"/>
          </p:cNvSpPr>
          <p:nvPr/>
        </p:nvSpPr>
        <p:spPr bwMode="auto">
          <a:xfrm flipH="1" flipV="1">
            <a:off x="1968500" y="5410200"/>
            <a:ext cx="508000" cy="381000"/>
          </a:xfrm>
          <a:prstGeom prst="line">
            <a:avLst/>
          </a:prstGeom>
          <a:noFill/>
          <a:ln w="12700">
            <a:solidFill>
              <a:schemeClr val="tx1"/>
            </a:solidFill>
            <a:round/>
            <a:headEnd/>
            <a:tailEnd type="triangle" w="med" len="med"/>
          </a:ln>
        </p:spPr>
        <p:txBody>
          <a:bodyPr/>
          <a:lstStyle/>
          <a:p>
            <a:endParaRPr lang="en-US"/>
          </a:p>
        </p:txBody>
      </p:sp>
      <p:sp>
        <p:nvSpPr>
          <p:cNvPr id="76809" name="Line 9"/>
          <p:cNvSpPr>
            <a:spLocks noChangeShapeType="1"/>
          </p:cNvSpPr>
          <p:nvPr/>
        </p:nvSpPr>
        <p:spPr bwMode="auto">
          <a:xfrm>
            <a:off x="5372100" y="5105400"/>
            <a:ext cx="101600" cy="406400"/>
          </a:xfrm>
          <a:prstGeom prst="line">
            <a:avLst/>
          </a:prstGeom>
          <a:noFill/>
          <a:ln w="12700">
            <a:solidFill>
              <a:schemeClr val="tx1"/>
            </a:solidFill>
            <a:round/>
            <a:headEnd/>
            <a:tailEnd/>
          </a:ln>
        </p:spPr>
        <p:txBody>
          <a:bodyPr/>
          <a:lstStyle/>
          <a:p>
            <a:endParaRPr lang="en-US"/>
          </a:p>
        </p:txBody>
      </p:sp>
      <p:sp>
        <p:nvSpPr>
          <p:cNvPr id="76810" name="Line 10"/>
          <p:cNvSpPr>
            <a:spLocks noChangeShapeType="1"/>
          </p:cNvSpPr>
          <p:nvPr/>
        </p:nvSpPr>
        <p:spPr bwMode="auto">
          <a:xfrm flipV="1">
            <a:off x="5499100" y="5435600"/>
            <a:ext cx="571500" cy="88900"/>
          </a:xfrm>
          <a:prstGeom prst="line">
            <a:avLst/>
          </a:prstGeom>
          <a:noFill/>
          <a:ln w="12700">
            <a:solidFill>
              <a:schemeClr val="tx1"/>
            </a:solidFill>
            <a:round/>
            <a:headEnd/>
            <a:tailEnd type="triangle" w="med" len="med"/>
          </a:ln>
        </p:spPr>
        <p:txBody>
          <a:bodyPr/>
          <a:lstStyle/>
          <a:p>
            <a:endParaRPr lang="en-US"/>
          </a:p>
        </p:txBody>
      </p:sp>
      <p:sp>
        <p:nvSpPr>
          <p:cNvPr id="76811" name="Line 11"/>
          <p:cNvSpPr>
            <a:spLocks noChangeShapeType="1"/>
          </p:cNvSpPr>
          <p:nvPr/>
        </p:nvSpPr>
        <p:spPr bwMode="auto">
          <a:xfrm>
            <a:off x="6489700" y="5537200"/>
            <a:ext cx="469900" cy="304800"/>
          </a:xfrm>
          <a:prstGeom prst="line">
            <a:avLst/>
          </a:prstGeom>
          <a:noFill/>
          <a:ln w="12700">
            <a:solidFill>
              <a:schemeClr val="tx1"/>
            </a:solidFill>
            <a:round/>
            <a:headEnd/>
            <a:tailEnd/>
          </a:ln>
        </p:spPr>
        <p:txBody>
          <a:bodyPr/>
          <a:lstStyle/>
          <a:p>
            <a:endParaRPr lang="en-US"/>
          </a:p>
        </p:txBody>
      </p:sp>
      <p:sp>
        <p:nvSpPr>
          <p:cNvPr id="76812" name="Line 12"/>
          <p:cNvSpPr>
            <a:spLocks noChangeShapeType="1"/>
          </p:cNvSpPr>
          <p:nvPr/>
        </p:nvSpPr>
        <p:spPr bwMode="auto">
          <a:xfrm flipV="1">
            <a:off x="6985000" y="5549900"/>
            <a:ext cx="469900" cy="279400"/>
          </a:xfrm>
          <a:prstGeom prst="line">
            <a:avLst/>
          </a:prstGeom>
          <a:noFill/>
          <a:ln w="12700">
            <a:solidFill>
              <a:schemeClr val="tx1"/>
            </a:solidFill>
            <a:round/>
            <a:headEnd/>
            <a:tailEnd type="triangle" w="med" len="med"/>
          </a:ln>
        </p:spPr>
        <p:txBody>
          <a:bodyPr/>
          <a:lstStyle/>
          <a:p>
            <a:endParaRPr lang="en-US"/>
          </a:p>
        </p:txBody>
      </p:sp>
      <p:sp>
        <p:nvSpPr>
          <p:cNvPr id="76813" name="Rectangle 13"/>
          <p:cNvSpPr>
            <a:spLocks noChangeArrowheads="1"/>
          </p:cNvSpPr>
          <p:nvPr/>
        </p:nvSpPr>
        <p:spPr bwMode="auto">
          <a:xfrm>
            <a:off x="2692400" y="5842000"/>
            <a:ext cx="11049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5 + 3 = -8</a:t>
            </a:r>
          </a:p>
        </p:txBody>
      </p:sp>
      <p:sp>
        <p:nvSpPr>
          <p:cNvPr id="76814" name="Rectangle 14"/>
          <p:cNvSpPr>
            <a:spLocks noChangeArrowheads="1"/>
          </p:cNvSpPr>
          <p:nvPr/>
        </p:nvSpPr>
        <p:spPr bwMode="auto">
          <a:xfrm>
            <a:off x="5092700" y="5816600"/>
            <a:ext cx="11811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-7 - 2 = +7</a:t>
            </a:r>
          </a:p>
        </p:txBody>
      </p:sp>
      <p:sp>
        <p:nvSpPr>
          <p:cNvPr id="76815" name="Oval 15"/>
          <p:cNvSpPr>
            <a:spLocks noChangeArrowheads="1"/>
          </p:cNvSpPr>
          <p:nvPr/>
        </p:nvSpPr>
        <p:spPr bwMode="auto">
          <a:xfrm>
            <a:off x="1035050" y="2419350"/>
            <a:ext cx="2806700" cy="2806700"/>
          </a:xfrm>
          <a:prstGeom prst="ellipse">
            <a:avLst/>
          </a:prstGeom>
          <a:noFill/>
          <a:ln w="12700">
            <a:solidFill>
              <a:schemeClr val="tx1"/>
            </a:solidFill>
            <a:round/>
            <a:headEnd/>
            <a:tailEnd/>
          </a:ln>
        </p:spPr>
        <p:txBody>
          <a:bodyPr wrap="none" anchor="ctr"/>
          <a:lstStyle/>
          <a:p>
            <a:endParaRPr lang="en-US">
              <a:solidFill>
                <a:srgbClr val="000000"/>
              </a:solidFill>
            </a:endParaRPr>
          </a:p>
        </p:txBody>
      </p:sp>
      <p:sp>
        <p:nvSpPr>
          <p:cNvPr id="76816" name="Rectangle 16"/>
          <p:cNvSpPr>
            <a:spLocks noChangeArrowheads="1"/>
          </p:cNvSpPr>
          <p:nvPr/>
        </p:nvSpPr>
        <p:spPr bwMode="auto">
          <a:xfrm>
            <a:off x="2527300" y="2514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0000</a:t>
            </a:r>
          </a:p>
        </p:txBody>
      </p:sp>
      <p:sp>
        <p:nvSpPr>
          <p:cNvPr id="76817" name="Rectangle 17"/>
          <p:cNvSpPr>
            <a:spLocks noChangeArrowheads="1"/>
          </p:cNvSpPr>
          <p:nvPr/>
        </p:nvSpPr>
        <p:spPr bwMode="auto">
          <a:xfrm>
            <a:off x="2895600" y="2806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0001</a:t>
            </a:r>
          </a:p>
        </p:txBody>
      </p:sp>
      <p:sp>
        <p:nvSpPr>
          <p:cNvPr id="76818" name="Rectangle 18"/>
          <p:cNvSpPr>
            <a:spLocks noChangeArrowheads="1"/>
          </p:cNvSpPr>
          <p:nvPr/>
        </p:nvSpPr>
        <p:spPr bwMode="auto">
          <a:xfrm>
            <a:off x="3136900" y="3136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0010</a:t>
            </a:r>
          </a:p>
        </p:txBody>
      </p:sp>
      <p:sp>
        <p:nvSpPr>
          <p:cNvPr id="76819" name="Rectangle 19"/>
          <p:cNvSpPr>
            <a:spLocks noChangeArrowheads="1"/>
          </p:cNvSpPr>
          <p:nvPr/>
        </p:nvSpPr>
        <p:spPr bwMode="auto">
          <a:xfrm>
            <a:off x="3289300" y="34925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0011</a:t>
            </a:r>
          </a:p>
        </p:txBody>
      </p:sp>
      <p:sp>
        <p:nvSpPr>
          <p:cNvPr id="76820" name="Rectangle 20"/>
          <p:cNvSpPr>
            <a:spLocks noChangeArrowheads="1"/>
          </p:cNvSpPr>
          <p:nvPr/>
        </p:nvSpPr>
        <p:spPr bwMode="auto">
          <a:xfrm>
            <a:off x="1841500" y="49022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1000</a:t>
            </a:r>
          </a:p>
        </p:txBody>
      </p:sp>
      <p:sp>
        <p:nvSpPr>
          <p:cNvPr id="76821" name="Rectangle 21"/>
          <p:cNvSpPr>
            <a:spLocks noChangeArrowheads="1"/>
          </p:cNvSpPr>
          <p:nvPr/>
        </p:nvSpPr>
        <p:spPr bwMode="auto">
          <a:xfrm>
            <a:off x="3136900" y="4343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0101</a:t>
            </a:r>
          </a:p>
        </p:txBody>
      </p:sp>
      <p:sp>
        <p:nvSpPr>
          <p:cNvPr id="76822" name="Rectangle 22"/>
          <p:cNvSpPr>
            <a:spLocks noChangeArrowheads="1"/>
          </p:cNvSpPr>
          <p:nvPr/>
        </p:nvSpPr>
        <p:spPr bwMode="auto">
          <a:xfrm>
            <a:off x="2882900" y="4660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0110</a:t>
            </a:r>
          </a:p>
        </p:txBody>
      </p:sp>
      <p:sp>
        <p:nvSpPr>
          <p:cNvPr id="76823" name="Rectangle 23"/>
          <p:cNvSpPr>
            <a:spLocks noChangeArrowheads="1"/>
          </p:cNvSpPr>
          <p:nvPr/>
        </p:nvSpPr>
        <p:spPr bwMode="auto">
          <a:xfrm>
            <a:off x="3302000" y="3898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0100</a:t>
            </a:r>
          </a:p>
        </p:txBody>
      </p:sp>
      <p:sp>
        <p:nvSpPr>
          <p:cNvPr id="76824" name="Rectangle 24"/>
          <p:cNvSpPr>
            <a:spLocks noChangeArrowheads="1"/>
          </p:cNvSpPr>
          <p:nvPr/>
        </p:nvSpPr>
        <p:spPr bwMode="auto">
          <a:xfrm>
            <a:off x="1384300" y="4572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1001</a:t>
            </a:r>
          </a:p>
        </p:txBody>
      </p:sp>
      <p:sp>
        <p:nvSpPr>
          <p:cNvPr id="76825" name="Rectangle 25"/>
          <p:cNvSpPr>
            <a:spLocks noChangeArrowheads="1"/>
          </p:cNvSpPr>
          <p:nvPr/>
        </p:nvSpPr>
        <p:spPr bwMode="auto">
          <a:xfrm>
            <a:off x="1181100" y="4203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1010</a:t>
            </a:r>
          </a:p>
        </p:txBody>
      </p:sp>
      <p:sp>
        <p:nvSpPr>
          <p:cNvPr id="76826" name="Rectangle 26"/>
          <p:cNvSpPr>
            <a:spLocks noChangeArrowheads="1"/>
          </p:cNvSpPr>
          <p:nvPr/>
        </p:nvSpPr>
        <p:spPr bwMode="auto">
          <a:xfrm>
            <a:off x="1079500" y="3797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1011</a:t>
            </a:r>
          </a:p>
        </p:txBody>
      </p:sp>
      <p:sp>
        <p:nvSpPr>
          <p:cNvPr id="76827" name="Rectangle 27"/>
          <p:cNvSpPr>
            <a:spLocks noChangeArrowheads="1"/>
          </p:cNvSpPr>
          <p:nvPr/>
        </p:nvSpPr>
        <p:spPr bwMode="auto">
          <a:xfrm>
            <a:off x="1104900" y="3416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1100</a:t>
            </a:r>
          </a:p>
        </p:txBody>
      </p:sp>
      <p:sp>
        <p:nvSpPr>
          <p:cNvPr id="76828" name="Rectangle 28"/>
          <p:cNvSpPr>
            <a:spLocks noChangeArrowheads="1"/>
          </p:cNvSpPr>
          <p:nvPr/>
        </p:nvSpPr>
        <p:spPr bwMode="auto">
          <a:xfrm>
            <a:off x="1244600" y="3048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1101</a:t>
            </a:r>
          </a:p>
        </p:txBody>
      </p:sp>
      <p:sp>
        <p:nvSpPr>
          <p:cNvPr id="76829" name="Rectangle 29"/>
          <p:cNvSpPr>
            <a:spLocks noChangeArrowheads="1"/>
          </p:cNvSpPr>
          <p:nvPr/>
        </p:nvSpPr>
        <p:spPr bwMode="auto">
          <a:xfrm>
            <a:off x="2489200" y="4927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0111</a:t>
            </a:r>
          </a:p>
        </p:txBody>
      </p:sp>
      <p:sp>
        <p:nvSpPr>
          <p:cNvPr id="76830" name="Rectangle 30"/>
          <p:cNvSpPr>
            <a:spLocks noChangeArrowheads="1"/>
          </p:cNvSpPr>
          <p:nvPr/>
        </p:nvSpPr>
        <p:spPr bwMode="auto">
          <a:xfrm>
            <a:off x="1549400" y="2768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1110</a:t>
            </a:r>
          </a:p>
        </p:txBody>
      </p:sp>
      <p:sp>
        <p:nvSpPr>
          <p:cNvPr id="76831" name="Rectangle 31"/>
          <p:cNvSpPr>
            <a:spLocks noChangeArrowheads="1"/>
          </p:cNvSpPr>
          <p:nvPr/>
        </p:nvSpPr>
        <p:spPr bwMode="auto">
          <a:xfrm>
            <a:off x="1943100" y="2501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1111</a:t>
            </a:r>
          </a:p>
        </p:txBody>
      </p:sp>
      <p:sp>
        <p:nvSpPr>
          <p:cNvPr id="76832" name="Line 32"/>
          <p:cNvSpPr>
            <a:spLocks noChangeShapeType="1"/>
          </p:cNvSpPr>
          <p:nvPr/>
        </p:nvSpPr>
        <p:spPr bwMode="auto">
          <a:xfrm flipH="1">
            <a:off x="2400300" y="2108200"/>
            <a:ext cx="114300" cy="345440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76833" name="Rectangle 33"/>
          <p:cNvSpPr>
            <a:spLocks noChangeArrowheads="1"/>
          </p:cNvSpPr>
          <p:nvPr/>
        </p:nvSpPr>
        <p:spPr bwMode="auto">
          <a:xfrm>
            <a:off x="2705100" y="21209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+0</a:t>
            </a:r>
          </a:p>
        </p:txBody>
      </p:sp>
      <p:sp>
        <p:nvSpPr>
          <p:cNvPr id="76834" name="Rectangle 34"/>
          <p:cNvSpPr>
            <a:spLocks noChangeArrowheads="1"/>
          </p:cNvSpPr>
          <p:nvPr/>
        </p:nvSpPr>
        <p:spPr bwMode="auto">
          <a:xfrm>
            <a:off x="3390900" y="25146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a:t>
            </a:r>
          </a:p>
        </p:txBody>
      </p:sp>
      <p:sp>
        <p:nvSpPr>
          <p:cNvPr id="76835" name="Rectangle 35"/>
          <p:cNvSpPr>
            <a:spLocks noChangeArrowheads="1"/>
          </p:cNvSpPr>
          <p:nvPr/>
        </p:nvSpPr>
        <p:spPr bwMode="auto">
          <a:xfrm>
            <a:off x="3695700" y="29591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+2</a:t>
            </a:r>
          </a:p>
        </p:txBody>
      </p:sp>
      <p:sp>
        <p:nvSpPr>
          <p:cNvPr id="76836" name="Rectangle 36"/>
          <p:cNvSpPr>
            <a:spLocks noChangeArrowheads="1"/>
          </p:cNvSpPr>
          <p:nvPr/>
        </p:nvSpPr>
        <p:spPr bwMode="auto">
          <a:xfrm>
            <a:off x="3937000" y="3416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+3</a:t>
            </a:r>
          </a:p>
        </p:txBody>
      </p:sp>
      <p:sp>
        <p:nvSpPr>
          <p:cNvPr id="76837" name="Rectangle 37"/>
          <p:cNvSpPr>
            <a:spLocks noChangeArrowheads="1"/>
          </p:cNvSpPr>
          <p:nvPr/>
        </p:nvSpPr>
        <p:spPr bwMode="auto">
          <a:xfrm>
            <a:off x="3898900" y="3924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+4</a:t>
            </a:r>
          </a:p>
        </p:txBody>
      </p:sp>
      <p:sp>
        <p:nvSpPr>
          <p:cNvPr id="76838" name="Rectangle 38"/>
          <p:cNvSpPr>
            <a:spLocks noChangeArrowheads="1"/>
          </p:cNvSpPr>
          <p:nvPr/>
        </p:nvSpPr>
        <p:spPr bwMode="auto">
          <a:xfrm>
            <a:off x="3733800" y="4445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+5</a:t>
            </a:r>
          </a:p>
        </p:txBody>
      </p:sp>
      <p:sp>
        <p:nvSpPr>
          <p:cNvPr id="76839" name="Rectangle 39"/>
          <p:cNvSpPr>
            <a:spLocks noChangeArrowheads="1"/>
          </p:cNvSpPr>
          <p:nvPr/>
        </p:nvSpPr>
        <p:spPr bwMode="auto">
          <a:xfrm>
            <a:off x="3467100" y="4826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+6</a:t>
            </a:r>
          </a:p>
        </p:txBody>
      </p:sp>
      <p:sp>
        <p:nvSpPr>
          <p:cNvPr id="76840" name="Rectangle 40"/>
          <p:cNvSpPr>
            <a:spLocks noChangeArrowheads="1"/>
          </p:cNvSpPr>
          <p:nvPr/>
        </p:nvSpPr>
        <p:spPr bwMode="auto">
          <a:xfrm>
            <a:off x="2946400" y="52578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+7</a:t>
            </a:r>
          </a:p>
        </p:txBody>
      </p:sp>
      <p:sp>
        <p:nvSpPr>
          <p:cNvPr id="76841" name="Rectangle 41"/>
          <p:cNvSpPr>
            <a:spLocks noChangeArrowheads="1"/>
          </p:cNvSpPr>
          <p:nvPr/>
        </p:nvSpPr>
        <p:spPr bwMode="auto">
          <a:xfrm>
            <a:off x="1574800" y="52070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-8</a:t>
            </a:r>
          </a:p>
        </p:txBody>
      </p:sp>
      <p:sp>
        <p:nvSpPr>
          <p:cNvPr id="76842" name="Rectangle 42"/>
          <p:cNvSpPr>
            <a:spLocks noChangeArrowheads="1"/>
          </p:cNvSpPr>
          <p:nvPr/>
        </p:nvSpPr>
        <p:spPr bwMode="auto">
          <a:xfrm>
            <a:off x="876300" y="4787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-7</a:t>
            </a:r>
          </a:p>
        </p:txBody>
      </p:sp>
      <p:sp>
        <p:nvSpPr>
          <p:cNvPr id="76843" name="Rectangle 43"/>
          <p:cNvSpPr>
            <a:spLocks noChangeArrowheads="1"/>
          </p:cNvSpPr>
          <p:nvPr/>
        </p:nvSpPr>
        <p:spPr bwMode="auto">
          <a:xfrm>
            <a:off x="647700" y="42672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-6</a:t>
            </a:r>
          </a:p>
        </p:txBody>
      </p:sp>
      <p:sp>
        <p:nvSpPr>
          <p:cNvPr id="76844" name="Rectangle 44"/>
          <p:cNvSpPr>
            <a:spLocks noChangeArrowheads="1"/>
          </p:cNvSpPr>
          <p:nvPr/>
        </p:nvSpPr>
        <p:spPr bwMode="auto">
          <a:xfrm>
            <a:off x="457200" y="36830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-5</a:t>
            </a:r>
          </a:p>
        </p:txBody>
      </p:sp>
      <p:sp>
        <p:nvSpPr>
          <p:cNvPr id="76845" name="Rectangle 45"/>
          <p:cNvSpPr>
            <a:spLocks noChangeArrowheads="1"/>
          </p:cNvSpPr>
          <p:nvPr/>
        </p:nvSpPr>
        <p:spPr bwMode="auto">
          <a:xfrm>
            <a:off x="495300" y="32385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-4</a:t>
            </a:r>
          </a:p>
        </p:txBody>
      </p:sp>
      <p:sp>
        <p:nvSpPr>
          <p:cNvPr id="76846" name="Rectangle 46"/>
          <p:cNvSpPr>
            <a:spLocks noChangeArrowheads="1"/>
          </p:cNvSpPr>
          <p:nvPr/>
        </p:nvSpPr>
        <p:spPr bwMode="auto">
          <a:xfrm>
            <a:off x="774700" y="28575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-3</a:t>
            </a:r>
          </a:p>
        </p:txBody>
      </p:sp>
      <p:sp>
        <p:nvSpPr>
          <p:cNvPr id="76847" name="Rectangle 47"/>
          <p:cNvSpPr>
            <a:spLocks noChangeArrowheads="1"/>
          </p:cNvSpPr>
          <p:nvPr/>
        </p:nvSpPr>
        <p:spPr bwMode="auto">
          <a:xfrm>
            <a:off x="1143000" y="24257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-2</a:t>
            </a:r>
          </a:p>
        </p:txBody>
      </p:sp>
      <p:sp>
        <p:nvSpPr>
          <p:cNvPr id="76848" name="Rectangle 48"/>
          <p:cNvSpPr>
            <a:spLocks noChangeArrowheads="1"/>
          </p:cNvSpPr>
          <p:nvPr/>
        </p:nvSpPr>
        <p:spPr bwMode="auto">
          <a:xfrm>
            <a:off x="1689100" y="2057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a:t>
            </a:r>
          </a:p>
        </p:txBody>
      </p:sp>
      <p:sp>
        <p:nvSpPr>
          <p:cNvPr id="76849" name="Oval 49"/>
          <p:cNvSpPr>
            <a:spLocks noChangeArrowheads="1"/>
          </p:cNvSpPr>
          <p:nvPr/>
        </p:nvSpPr>
        <p:spPr bwMode="auto">
          <a:xfrm>
            <a:off x="5530850" y="2444750"/>
            <a:ext cx="2806700" cy="2806700"/>
          </a:xfrm>
          <a:prstGeom prst="ellipse">
            <a:avLst/>
          </a:prstGeom>
          <a:noFill/>
          <a:ln w="12700">
            <a:solidFill>
              <a:schemeClr val="tx1"/>
            </a:solidFill>
            <a:round/>
            <a:headEnd/>
            <a:tailEnd/>
          </a:ln>
        </p:spPr>
        <p:txBody>
          <a:bodyPr wrap="none" anchor="ctr"/>
          <a:lstStyle/>
          <a:p>
            <a:endParaRPr lang="en-US">
              <a:solidFill>
                <a:srgbClr val="000000"/>
              </a:solidFill>
            </a:endParaRPr>
          </a:p>
        </p:txBody>
      </p:sp>
      <p:sp>
        <p:nvSpPr>
          <p:cNvPr id="76850" name="Rectangle 50"/>
          <p:cNvSpPr>
            <a:spLocks noChangeArrowheads="1"/>
          </p:cNvSpPr>
          <p:nvPr/>
        </p:nvSpPr>
        <p:spPr bwMode="auto">
          <a:xfrm>
            <a:off x="7023100" y="2540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0000</a:t>
            </a:r>
          </a:p>
        </p:txBody>
      </p:sp>
      <p:sp>
        <p:nvSpPr>
          <p:cNvPr id="76851" name="Rectangle 51"/>
          <p:cNvSpPr>
            <a:spLocks noChangeArrowheads="1"/>
          </p:cNvSpPr>
          <p:nvPr/>
        </p:nvSpPr>
        <p:spPr bwMode="auto">
          <a:xfrm>
            <a:off x="7391400" y="28321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0001</a:t>
            </a:r>
          </a:p>
        </p:txBody>
      </p:sp>
      <p:sp>
        <p:nvSpPr>
          <p:cNvPr id="76852" name="Rectangle 52"/>
          <p:cNvSpPr>
            <a:spLocks noChangeArrowheads="1"/>
          </p:cNvSpPr>
          <p:nvPr/>
        </p:nvSpPr>
        <p:spPr bwMode="auto">
          <a:xfrm>
            <a:off x="7632700" y="3162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0010</a:t>
            </a:r>
          </a:p>
        </p:txBody>
      </p:sp>
      <p:sp>
        <p:nvSpPr>
          <p:cNvPr id="76853" name="Rectangle 53"/>
          <p:cNvSpPr>
            <a:spLocks noChangeArrowheads="1"/>
          </p:cNvSpPr>
          <p:nvPr/>
        </p:nvSpPr>
        <p:spPr bwMode="auto">
          <a:xfrm>
            <a:off x="7785100" y="35179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0011</a:t>
            </a:r>
          </a:p>
        </p:txBody>
      </p:sp>
      <p:sp>
        <p:nvSpPr>
          <p:cNvPr id="76854" name="Rectangle 54"/>
          <p:cNvSpPr>
            <a:spLocks noChangeArrowheads="1"/>
          </p:cNvSpPr>
          <p:nvPr/>
        </p:nvSpPr>
        <p:spPr bwMode="auto">
          <a:xfrm>
            <a:off x="6337300" y="49276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1000</a:t>
            </a:r>
          </a:p>
        </p:txBody>
      </p:sp>
      <p:sp>
        <p:nvSpPr>
          <p:cNvPr id="76855" name="Rectangle 55"/>
          <p:cNvSpPr>
            <a:spLocks noChangeArrowheads="1"/>
          </p:cNvSpPr>
          <p:nvPr/>
        </p:nvSpPr>
        <p:spPr bwMode="auto">
          <a:xfrm>
            <a:off x="7632700" y="43688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0101</a:t>
            </a:r>
          </a:p>
        </p:txBody>
      </p:sp>
      <p:sp>
        <p:nvSpPr>
          <p:cNvPr id="76856" name="Rectangle 56"/>
          <p:cNvSpPr>
            <a:spLocks noChangeArrowheads="1"/>
          </p:cNvSpPr>
          <p:nvPr/>
        </p:nvSpPr>
        <p:spPr bwMode="auto">
          <a:xfrm>
            <a:off x="7378700" y="4686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0110</a:t>
            </a:r>
          </a:p>
        </p:txBody>
      </p:sp>
      <p:sp>
        <p:nvSpPr>
          <p:cNvPr id="76857" name="Rectangle 57"/>
          <p:cNvSpPr>
            <a:spLocks noChangeArrowheads="1"/>
          </p:cNvSpPr>
          <p:nvPr/>
        </p:nvSpPr>
        <p:spPr bwMode="auto">
          <a:xfrm>
            <a:off x="7797800" y="3924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0100</a:t>
            </a:r>
          </a:p>
        </p:txBody>
      </p:sp>
      <p:sp>
        <p:nvSpPr>
          <p:cNvPr id="76858" name="Rectangle 58"/>
          <p:cNvSpPr>
            <a:spLocks noChangeArrowheads="1"/>
          </p:cNvSpPr>
          <p:nvPr/>
        </p:nvSpPr>
        <p:spPr bwMode="auto">
          <a:xfrm>
            <a:off x="5880100" y="4597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1001</a:t>
            </a:r>
          </a:p>
        </p:txBody>
      </p:sp>
      <p:sp>
        <p:nvSpPr>
          <p:cNvPr id="76859" name="Rectangle 59"/>
          <p:cNvSpPr>
            <a:spLocks noChangeArrowheads="1"/>
          </p:cNvSpPr>
          <p:nvPr/>
        </p:nvSpPr>
        <p:spPr bwMode="auto">
          <a:xfrm>
            <a:off x="5676900" y="42291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1010</a:t>
            </a:r>
          </a:p>
        </p:txBody>
      </p:sp>
      <p:sp>
        <p:nvSpPr>
          <p:cNvPr id="76860" name="Rectangle 60"/>
          <p:cNvSpPr>
            <a:spLocks noChangeArrowheads="1"/>
          </p:cNvSpPr>
          <p:nvPr/>
        </p:nvSpPr>
        <p:spPr bwMode="auto">
          <a:xfrm>
            <a:off x="5575300" y="3822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1011</a:t>
            </a:r>
          </a:p>
        </p:txBody>
      </p:sp>
      <p:sp>
        <p:nvSpPr>
          <p:cNvPr id="76861" name="Rectangle 61"/>
          <p:cNvSpPr>
            <a:spLocks noChangeArrowheads="1"/>
          </p:cNvSpPr>
          <p:nvPr/>
        </p:nvSpPr>
        <p:spPr bwMode="auto">
          <a:xfrm>
            <a:off x="5600700" y="34417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1100</a:t>
            </a:r>
          </a:p>
        </p:txBody>
      </p:sp>
      <p:sp>
        <p:nvSpPr>
          <p:cNvPr id="76862" name="Rectangle 62"/>
          <p:cNvSpPr>
            <a:spLocks noChangeArrowheads="1"/>
          </p:cNvSpPr>
          <p:nvPr/>
        </p:nvSpPr>
        <p:spPr bwMode="auto">
          <a:xfrm>
            <a:off x="5740400" y="30734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1101</a:t>
            </a:r>
          </a:p>
        </p:txBody>
      </p:sp>
      <p:sp>
        <p:nvSpPr>
          <p:cNvPr id="76863" name="Rectangle 63"/>
          <p:cNvSpPr>
            <a:spLocks noChangeArrowheads="1"/>
          </p:cNvSpPr>
          <p:nvPr/>
        </p:nvSpPr>
        <p:spPr bwMode="auto">
          <a:xfrm>
            <a:off x="6985000" y="4953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0111</a:t>
            </a:r>
          </a:p>
        </p:txBody>
      </p:sp>
      <p:sp>
        <p:nvSpPr>
          <p:cNvPr id="76864" name="Rectangle 64"/>
          <p:cNvSpPr>
            <a:spLocks noChangeArrowheads="1"/>
          </p:cNvSpPr>
          <p:nvPr/>
        </p:nvSpPr>
        <p:spPr bwMode="auto">
          <a:xfrm>
            <a:off x="6045200" y="27940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1110</a:t>
            </a:r>
          </a:p>
        </p:txBody>
      </p:sp>
      <p:sp>
        <p:nvSpPr>
          <p:cNvPr id="76865" name="Rectangle 65"/>
          <p:cNvSpPr>
            <a:spLocks noChangeArrowheads="1"/>
          </p:cNvSpPr>
          <p:nvPr/>
        </p:nvSpPr>
        <p:spPr bwMode="auto">
          <a:xfrm>
            <a:off x="6438900" y="2527300"/>
            <a:ext cx="520700" cy="242888"/>
          </a:xfrm>
          <a:prstGeom prst="rect">
            <a:avLst/>
          </a:prstGeom>
          <a:noFill/>
          <a:ln w="12700">
            <a:noFill/>
            <a:miter lim="800000"/>
            <a:headEnd/>
            <a:tailEnd/>
          </a:ln>
        </p:spPr>
        <p:txBody>
          <a:bodyPr wrap="none" lIns="63500" tIns="25400" rIns="63500" bIns="25400">
            <a:spAutoFit/>
          </a:bodyPr>
          <a:lstStyle/>
          <a:p>
            <a:pPr eaLnBrk="0" hangingPunct="0">
              <a:lnSpc>
                <a:spcPct val="90000"/>
              </a:lnSpc>
            </a:pPr>
            <a:r>
              <a:rPr kumimoji="1" lang="en-US" altLang="ko-KR" sz="1400" b="1">
                <a:solidFill>
                  <a:srgbClr val="000000"/>
                </a:solidFill>
                <a:ea typeface="Gulim" pitchFamily="34" charset="-127"/>
              </a:rPr>
              <a:t>1111</a:t>
            </a:r>
          </a:p>
        </p:txBody>
      </p:sp>
      <p:sp>
        <p:nvSpPr>
          <p:cNvPr id="76866" name="Line 66"/>
          <p:cNvSpPr>
            <a:spLocks noChangeShapeType="1"/>
          </p:cNvSpPr>
          <p:nvPr/>
        </p:nvSpPr>
        <p:spPr bwMode="auto">
          <a:xfrm flipH="1">
            <a:off x="6896100" y="2133600"/>
            <a:ext cx="114300" cy="345440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76867" name="Rectangle 67"/>
          <p:cNvSpPr>
            <a:spLocks noChangeArrowheads="1"/>
          </p:cNvSpPr>
          <p:nvPr/>
        </p:nvSpPr>
        <p:spPr bwMode="auto">
          <a:xfrm>
            <a:off x="7200900" y="21463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+0</a:t>
            </a:r>
          </a:p>
        </p:txBody>
      </p:sp>
      <p:sp>
        <p:nvSpPr>
          <p:cNvPr id="76868" name="Rectangle 68"/>
          <p:cNvSpPr>
            <a:spLocks noChangeArrowheads="1"/>
          </p:cNvSpPr>
          <p:nvPr/>
        </p:nvSpPr>
        <p:spPr bwMode="auto">
          <a:xfrm>
            <a:off x="7886700" y="25400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a:t>
            </a:r>
          </a:p>
        </p:txBody>
      </p:sp>
      <p:sp>
        <p:nvSpPr>
          <p:cNvPr id="76869" name="Rectangle 69"/>
          <p:cNvSpPr>
            <a:spLocks noChangeArrowheads="1"/>
          </p:cNvSpPr>
          <p:nvPr/>
        </p:nvSpPr>
        <p:spPr bwMode="auto">
          <a:xfrm>
            <a:off x="8191500" y="29845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+2</a:t>
            </a:r>
          </a:p>
        </p:txBody>
      </p:sp>
      <p:sp>
        <p:nvSpPr>
          <p:cNvPr id="76870" name="Rectangle 70"/>
          <p:cNvSpPr>
            <a:spLocks noChangeArrowheads="1"/>
          </p:cNvSpPr>
          <p:nvPr/>
        </p:nvSpPr>
        <p:spPr bwMode="auto">
          <a:xfrm>
            <a:off x="8432800" y="34417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+3</a:t>
            </a:r>
          </a:p>
        </p:txBody>
      </p:sp>
      <p:sp>
        <p:nvSpPr>
          <p:cNvPr id="76871" name="Rectangle 71"/>
          <p:cNvSpPr>
            <a:spLocks noChangeArrowheads="1"/>
          </p:cNvSpPr>
          <p:nvPr/>
        </p:nvSpPr>
        <p:spPr bwMode="auto">
          <a:xfrm>
            <a:off x="8394700" y="39497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+4</a:t>
            </a:r>
          </a:p>
        </p:txBody>
      </p:sp>
      <p:sp>
        <p:nvSpPr>
          <p:cNvPr id="76872" name="Rectangle 72"/>
          <p:cNvSpPr>
            <a:spLocks noChangeArrowheads="1"/>
          </p:cNvSpPr>
          <p:nvPr/>
        </p:nvSpPr>
        <p:spPr bwMode="auto">
          <a:xfrm>
            <a:off x="8229600" y="44704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+5</a:t>
            </a:r>
          </a:p>
        </p:txBody>
      </p:sp>
      <p:sp>
        <p:nvSpPr>
          <p:cNvPr id="76873" name="Rectangle 73"/>
          <p:cNvSpPr>
            <a:spLocks noChangeArrowheads="1"/>
          </p:cNvSpPr>
          <p:nvPr/>
        </p:nvSpPr>
        <p:spPr bwMode="auto">
          <a:xfrm>
            <a:off x="7962900" y="48514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+6</a:t>
            </a:r>
          </a:p>
        </p:txBody>
      </p:sp>
      <p:sp>
        <p:nvSpPr>
          <p:cNvPr id="76874" name="Rectangle 74"/>
          <p:cNvSpPr>
            <a:spLocks noChangeArrowheads="1"/>
          </p:cNvSpPr>
          <p:nvPr/>
        </p:nvSpPr>
        <p:spPr bwMode="auto">
          <a:xfrm>
            <a:off x="7442200" y="5283200"/>
            <a:ext cx="38735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+7</a:t>
            </a:r>
          </a:p>
        </p:txBody>
      </p:sp>
      <p:sp>
        <p:nvSpPr>
          <p:cNvPr id="76875" name="Rectangle 75"/>
          <p:cNvSpPr>
            <a:spLocks noChangeArrowheads="1"/>
          </p:cNvSpPr>
          <p:nvPr/>
        </p:nvSpPr>
        <p:spPr bwMode="auto">
          <a:xfrm>
            <a:off x="6070600" y="5232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-8</a:t>
            </a:r>
          </a:p>
        </p:txBody>
      </p:sp>
      <p:sp>
        <p:nvSpPr>
          <p:cNvPr id="76876" name="Rectangle 76"/>
          <p:cNvSpPr>
            <a:spLocks noChangeArrowheads="1"/>
          </p:cNvSpPr>
          <p:nvPr/>
        </p:nvSpPr>
        <p:spPr bwMode="auto">
          <a:xfrm>
            <a:off x="5372100" y="48133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-7</a:t>
            </a:r>
          </a:p>
        </p:txBody>
      </p:sp>
      <p:sp>
        <p:nvSpPr>
          <p:cNvPr id="76877" name="Rectangle 77"/>
          <p:cNvSpPr>
            <a:spLocks noChangeArrowheads="1"/>
          </p:cNvSpPr>
          <p:nvPr/>
        </p:nvSpPr>
        <p:spPr bwMode="auto">
          <a:xfrm>
            <a:off x="5143500" y="42926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-6</a:t>
            </a:r>
          </a:p>
        </p:txBody>
      </p:sp>
      <p:sp>
        <p:nvSpPr>
          <p:cNvPr id="76878" name="Rectangle 78"/>
          <p:cNvSpPr>
            <a:spLocks noChangeArrowheads="1"/>
          </p:cNvSpPr>
          <p:nvPr/>
        </p:nvSpPr>
        <p:spPr bwMode="auto">
          <a:xfrm>
            <a:off x="4953000" y="37084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-5</a:t>
            </a:r>
          </a:p>
        </p:txBody>
      </p:sp>
      <p:sp>
        <p:nvSpPr>
          <p:cNvPr id="76879" name="Rectangle 79"/>
          <p:cNvSpPr>
            <a:spLocks noChangeArrowheads="1"/>
          </p:cNvSpPr>
          <p:nvPr/>
        </p:nvSpPr>
        <p:spPr bwMode="auto">
          <a:xfrm>
            <a:off x="4991100" y="3263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-4</a:t>
            </a:r>
          </a:p>
        </p:txBody>
      </p:sp>
      <p:sp>
        <p:nvSpPr>
          <p:cNvPr id="76880" name="Rectangle 80"/>
          <p:cNvSpPr>
            <a:spLocks noChangeArrowheads="1"/>
          </p:cNvSpPr>
          <p:nvPr/>
        </p:nvSpPr>
        <p:spPr bwMode="auto">
          <a:xfrm>
            <a:off x="5270500" y="28829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-3</a:t>
            </a:r>
          </a:p>
        </p:txBody>
      </p:sp>
      <p:sp>
        <p:nvSpPr>
          <p:cNvPr id="76881" name="Rectangle 81"/>
          <p:cNvSpPr>
            <a:spLocks noChangeArrowheads="1"/>
          </p:cNvSpPr>
          <p:nvPr/>
        </p:nvSpPr>
        <p:spPr bwMode="auto">
          <a:xfrm>
            <a:off x="5638800" y="24511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-2</a:t>
            </a:r>
          </a:p>
        </p:txBody>
      </p:sp>
      <p:sp>
        <p:nvSpPr>
          <p:cNvPr id="76882" name="Rectangle 82"/>
          <p:cNvSpPr>
            <a:spLocks noChangeArrowheads="1"/>
          </p:cNvSpPr>
          <p:nvPr/>
        </p:nvSpPr>
        <p:spPr bwMode="auto">
          <a:xfrm>
            <a:off x="6184900" y="2082800"/>
            <a:ext cx="3302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a:t>
            </a:r>
          </a:p>
        </p:txBody>
      </p:sp>
      <p:sp>
        <p:nvSpPr>
          <p:cNvPr id="76883" name="Slide Number Placeholder 1"/>
          <p:cNvSpPr>
            <a:spLocks noGrp="1"/>
          </p:cNvSpPr>
          <p:nvPr>
            <p:ph type="sldNum" sz="quarter" idx="12"/>
          </p:nvPr>
        </p:nvSpPr>
        <p:spPr>
          <a:noFill/>
          <a:ln>
            <a:miter lim="800000"/>
            <a:headEnd/>
            <a:tailEnd/>
          </a:ln>
        </p:spPr>
        <p:txBody>
          <a:bodyPr/>
          <a:lstStyle/>
          <a:p>
            <a:fld id="{A41A1EEF-F047-4720-9154-44F618DBC15D}" type="slidenum">
              <a:rPr lang="ar-SA" altLang="en-US" smtClean="0">
                <a:solidFill>
                  <a:srgbClr val="000000"/>
                </a:solidFill>
              </a:rPr>
              <a:pPr/>
              <a:t>10</a:t>
            </a:fld>
            <a:endParaRPr lang="en-US" altLang="en-US" smtClean="0">
              <a:solidFill>
                <a:srgbClr val="000000"/>
              </a:solidFill>
            </a:endParaRPr>
          </a:p>
        </p:txBody>
      </p:sp>
      <p:sp>
        <p:nvSpPr>
          <p:cNvPr id="76884" name="Rectangle 4"/>
          <p:cNvSpPr>
            <a:spLocks noChangeArrowheads="1"/>
          </p:cNvSpPr>
          <p:nvPr/>
        </p:nvSpPr>
        <p:spPr bwMode="auto">
          <a:xfrm>
            <a:off x="1852613" y="6130925"/>
            <a:ext cx="2308225" cy="287338"/>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0101 +  0011 = 1000</a:t>
            </a:r>
          </a:p>
        </p:txBody>
      </p:sp>
      <p:sp>
        <p:nvSpPr>
          <p:cNvPr id="76885" name="Rectangle 8"/>
          <p:cNvSpPr>
            <a:spLocks noChangeArrowheads="1"/>
          </p:cNvSpPr>
          <p:nvPr/>
        </p:nvSpPr>
        <p:spPr bwMode="auto">
          <a:xfrm>
            <a:off x="5106988" y="6132513"/>
            <a:ext cx="3167062" cy="28733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1001 + 1100 = 10111 =&gt; 0111</a:t>
            </a:r>
          </a:p>
        </p:txBody>
      </p:sp>
      <p:sp>
        <p:nvSpPr>
          <p:cNvPr id="76886" name="Rectangle 4"/>
          <p:cNvSpPr>
            <a:spLocks noChangeArrowheads="1"/>
          </p:cNvSpPr>
          <p:nvPr/>
        </p:nvSpPr>
        <p:spPr bwMode="auto">
          <a:xfrm>
            <a:off x="6656388" y="6327775"/>
            <a:ext cx="257175" cy="2857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eaLnBrk="1" hangingPunct="1"/>
            <a:r>
              <a:rPr lang="en-US" altLang="zh-CN" u="sng" smtClean="0">
                <a:ea typeface="SimSun" pitchFamily="2" charset="-122"/>
              </a:rPr>
              <a:t>Overflow Condition </a:t>
            </a:r>
            <a:r>
              <a:rPr lang="en-US" altLang="zh-CN" smtClean="0">
                <a:ea typeface="SimSun" pitchFamily="2" charset="-122"/>
              </a:rPr>
              <a:t>– Carry in to MSB ≠ Carry out from MSB </a:t>
            </a:r>
          </a:p>
        </p:txBody>
      </p:sp>
      <p:sp>
        <p:nvSpPr>
          <p:cNvPr id="77827" name="Rectangle 3"/>
          <p:cNvSpPr>
            <a:spLocks noChangeArrowheads="1"/>
          </p:cNvSpPr>
          <p:nvPr/>
        </p:nvSpPr>
        <p:spPr bwMode="auto">
          <a:xfrm>
            <a:off x="1149350" y="19383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solidFill>
                  <a:srgbClr val="000000"/>
                </a:solidFill>
                <a:ea typeface="Gulim" pitchFamily="34" charset="-127"/>
              </a:rPr>
              <a:t>5</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3</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-8</a:t>
            </a:r>
          </a:p>
        </p:txBody>
      </p:sp>
      <p:sp>
        <p:nvSpPr>
          <p:cNvPr id="77828" name="Rectangle 4"/>
          <p:cNvSpPr>
            <a:spLocks noChangeArrowheads="1"/>
          </p:cNvSpPr>
          <p:nvPr/>
        </p:nvSpPr>
        <p:spPr bwMode="auto">
          <a:xfrm>
            <a:off x="2228850" y="1709738"/>
            <a:ext cx="1910779" cy="1463991"/>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dirty="0">
                <a:solidFill>
                  <a:srgbClr val="000000"/>
                </a:solidFill>
                <a:ea typeface="Gulim" pitchFamily="34" charset="-127"/>
              </a:rPr>
              <a:t>0 1 1 </a:t>
            </a:r>
            <a:r>
              <a:rPr kumimoji="1" lang="en-US" altLang="ko-KR" b="1" dirty="0" smtClean="0">
                <a:solidFill>
                  <a:srgbClr val="000000"/>
                </a:solidFill>
                <a:ea typeface="Gulim" pitchFamily="34" charset="-127"/>
              </a:rPr>
              <a:t>1←carry-in</a:t>
            </a:r>
            <a:endParaRPr kumimoji="1" lang="en-US" altLang="ko-KR" b="1" dirty="0">
              <a:solidFill>
                <a:srgbClr val="000000"/>
              </a:solidFill>
              <a:ea typeface="Gulim" pitchFamily="34" charset="-127"/>
            </a:endParaRPr>
          </a:p>
          <a:p>
            <a:pPr eaLnBrk="0" hangingPunct="0">
              <a:lnSpc>
                <a:spcPct val="85000"/>
              </a:lnSpc>
            </a:pPr>
            <a:r>
              <a:rPr kumimoji="1" lang="en-US" altLang="ko-KR" b="1" dirty="0">
                <a:solidFill>
                  <a:srgbClr val="000000"/>
                </a:solidFill>
                <a:ea typeface="Gulim" pitchFamily="34" charset="-127"/>
              </a:rPr>
              <a:t>   0 1 0 1</a:t>
            </a:r>
          </a:p>
          <a:p>
            <a:pPr eaLnBrk="0" hangingPunct="0">
              <a:lnSpc>
                <a:spcPct val="85000"/>
              </a:lnSpc>
            </a:pPr>
            <a:endParaRPr kumimoji="1" lang="en-US" altLang="ko-KR" b="1" dirty="0">
              <a:solidFill>
                <a:srgbClr val="000000"/>
              </a:solidFill>
              <a:ea typeface="Gulim" pitchFamily="34" charset="-127"/>
            </a:endParaRPr>
          </a:p>
          <a:p>
            <a:pPr eaLnBrk="0" hangingPunct="0">
              <a:lnSpc>
                <a:spcPct val="85000"/>
              </a:lnSpc>
            </a:pPr>
            <a:r>
              <a:rPr kumimoji="1" lang="en-US" altLang="ko-KR" b="1" dirty="0">
                <a:solidFill>
                  <a:srgbClr val="000000"/>
                </a:solidFill>
                <a:ea typeface="Gulim" pitchFamily="34" charset="-127"/>
              </a:rPr>
              <a:t>   0 0 1 1</a:t>
            </a:r>
          </a:p>
          <a:p>
            <a:pPr eaLnBrk="0" hangingPunct="0">
              <a:lnSpc>
                <a:spcPct val="85000"/>
              </a:lnSpc>
            </a:pPr>
            <a:endParaRPr kumimoji="1" lang="en-US" altLang="ko-KR" b="1" dirty="0">
              <a:solidFill>
                <a:srgbClr val="000000"/>
              </a:solidFill>
              <a:ea typeface="Gulim" pitchFamily="34" charset="-127"/>
            </a:endParaRPr>
          </a:p>
          <a:p>
            <a:pPr eaLnBrk="0" hangingPunct="0">
              <a:lnSpc>
                <a:spcPct val="85000"/>
              </a:lnSpc>
            </a:pPr>
            <a:r>
              <a:rPr kumimoji="1" lang="en-US" altLang="ko-KR" b="1" dirty="0">
                <a:solidFill>
                  <a:srgbClr val="000000"/>
                </a:solidFill>
                <a:ea typeface="Gulim" pitchFamily="34" charset="-127"/>
              </a:rPr>
              <a:t>   1 0 0 0</a:t>
            </a:r>
          </a:p>
        </p:txBody>
      </p:sp>
      <p:sp>
        <p:nvSpPr>
          <p:cNvPr id="77829" name="Line 5"/>
          <p:cNvSpPr>
            <a:spLocks noChangeShapeType="1"/>
          </p:cNvSpPr>
          <p:nvPr/>
        </p:nvSpPr>
        <p:spPr bwMode="auto">
          <a:xfrm>
            <a:off x="1123950" y="2624138"/>
            <a:ext cx="368300" cy="0"/>
          </a:xfrm>
          <a:prstGeom prst="line">
            <a:avLst/>
          </a:prstGeom>
          <a:noFill/>
          <a:ln w="12700">
            <a:solidFill>
              <a:schemeClr val="tx1"/>
            </a:solidFill>
            <a:round/>
            <a:headEnd/>
            <a:tailEnd/>
          </a:ln>
        </p:spPr>
        <p:txBody>
          <a:bodyPr/>
          <a:lstStyle/>
          <a:p>
            <a:endParaRPr lang="en-US"/>
          </a:p>
        </p:txBody>
      </p:sp>
      <p:sp>
        <p:nvSpPr>
          <p:cNvPr id="77830" name="Line 6"/>
          <p:cNvSpPr>
            <a:spLocks noChangeShapeType="1"/>
          </p:cNvSpPr>
          <p:nvPr/>
        </p:nvSpPr>
        <p:spPr bwMode="auto">
          <a:xfrm>
            <a:off x="2343150" y="2624138"/>
            <a:ext cx="914400" cy="0"/>
          </a:xfrm>
          <a:prstGeom prst="line">
            <a:avLst/>
          </a:prstGeom>
          <a:noFill/>
          <a:ln w="12700">
            <a:solidFill>
              <a:schemeClr val="tx1"/>
            </a:solidFill>
            <a:round/>
            <a:headEnd/>
            <a:tailEnd/>
          </a:ln>
        </p:spPr>
        <p:txBody>
          <a:bodyPr/>
          <a:lstStyle/>
          <a:p>
            <a:endParaRPr lang="en-US"/>
          </a:p>
        </p:txBody>
      </p:sp>
      <p:sp>
        <p:nvSpPr>
          <p:cNvPr id="77831" name="Rectangle 7"/>
          <p:cNvSpPr>
            <a:spLocks noChangeArrowheads="1"/>
          </p:cNvSpPr>
          <p:nvPr/>
        </p:nvSpPr>
        <p:spPr bwMode="auto">
          <a:xfrm>
            <a:off x="4908550" y="20145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solidFill>
                  <a:srgbClr val="000000"/>
                </a:solidFill>
                <a:ea typeface="Gulim" pitchFamily="34" charset="-127"/>
              </a:rPr>
              <a:t>-7</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-2</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7</a:t>
            </a:r>
          </a:p>
        </p:txBody>
      </p:sp>
      <p:sp>
        <p:nvSpPr>
          <p:cNvPr id="77832" name="Rectangle 8"/>
          <p:cNvSpPr>
            <a:spLocks noChangeArrowheads="1"/>
          </p:cNvSpPr>
          <p:nvPr/>
        </p:nvSpPr>
        <p:spPr bwMode="auto">
          <a:xfrm>
            <a:off x="5988050" y="1785938"/>
            <a:ext cx="10160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1 0 0 0</a:t>
            </a:r>
          </a:p>
          <a:p>
            <a:pPr eaLnBrk="0" hangingPunct="0">
              <a:lnSpc>
                <a:spcPct val="85000"/>
              </a:lnSpc>
            </a:pPr>
            <a:r>
              <a:rPr kumimoji="1" lang="en-US" altLang="ko-KR" b="1">
                <a:solidFill>
                  <a:srgbClr val="000000"/>
                </a:solidFill>
                <a:ea typeface="Gulim" pitchFamily="34" charset="-127"/>
              </a:rPr>
              <a:t>   1 0 0 1</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   1 1 0 0</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1 0 1 1 1</a:t>
            </a:r>
          </a:p>
        </p:txBody>
      </p:sp>
      <p:sp>
        <p:nvSpPr>
          <p:cNvPr id="77833" name="Line 9"/>
          <p:cNvSpPr>
            <a:spLocks noChangeShapeType="1"/>
          </p:cNvSpPr>
          <p:nvPr/>
        </p:nvSpPr>
        <p:spPr bwMode="auto">
          <a:xfrm>
            <a:off x="4883150" y="2700338"/>
            <a:ext cx="368300" cy="0"/>
          </a:xfrm>
          <a:prstGeom prst="line">
            <a:avLst/>
          </a:prstGeom>
          <a:noFill/>
          <a:ln w="12700">
            <a:solidFill>
              <a:schemeClr val="tx1"/>
            </a:solidFill>
            <a:round/>
            <a:headEnd/>
            <a:tailEnd/>
          </a:ln>
        </p:spPr>
        <p:txBody>
          <a:bodyPr/>
          <a:lstStyle/>
          <a:p>
            <a:endParaRPr lang="en-US"/>
          </a:p>
        </p:txBody>
      </p:sp>
      <p:sp>
        <p:nvSpPr>
          <p:cNvPr id="77834" name="Line 10"/>
          <p:cNvSpPr>
            <a:spLocks noChangeShapeType="1"/>
          </p:cNvSpPr>
          <p:nvPr/>
        </p:nvSpPr>
        <p:spPr bwMode="auto">
          <a:xfrm>
            <a:off x="6102350" y="2700338"/>
            <a:ext cx="914400" cy="0"/>
          </a:xfrm>
          <a:prstGeom prst="line">
            <a:avLst/>
          </a:prstGeom>
          <a:noFill/>
          <a:ln w="12700">
            <a:solidFill>
              <a:schemeClr val="tx1"/>
            </a:solidFill>
            <a:round/>
            <a:headEnd/>
            <a:tailEnd/>
          </a:ln>
        </p:spPr>
        <p:txBody>
          <a:bodyPr/>
          <a:lstStyle/>
          <a:p>
            <a:endParaRPr lang="en-US"/>
          </a:p>
        </p:txBody>
      </p:sp>
      <p:sp>
        <p:nvSpPr>
          <p:cNvPr id="77835" name="Line 11"/>
          <p:cNvSpPr>
            <a:spLocks noChangeShapeType="1"/>
          </p:cNvSpPr>
          <p:nvPr/>
        </p:nvSpPr>
        <p:spPr bwMode="auto">
          <a:xfrm>
            <a:off x="6216650" y="3119438"/>
            <a:ext cx="0" cy="152400"/>
          </a:xfrm>
          <a:prstGeom prst="line">
            <a:avLst/>
          </a:prstGeom>
          <a:noFill/>
          <a:ln w="12700">
            <a:solidFill>
              <a:schemeClr val="tx1"/>
            </a:solidFill>
            <a:round/>
            <a:headEnd/>
            <a:tailEnd/>
          </a:ln>
        </p:spPr>
        <p:txBody>
          <a:bodyPr/>
          <a:lstStyle/>
          <a:p>
            <a:endParaRPr lang="en-US"/>
          </a:p>
        </p:txBody>
      </p:sp>
      <p:sp>
        <p:nvSpPr>
          <p:cNvPr id="77836" name="Line 12"/>
          <p:cNvSpPr>
            <a:spLocks noChangeShapeType="1"/>
          </p:cNvSpPr>
          <p:nvPr/>
        </p:nvSpPr>
        <p:spPr bwMode="auto">
          <a:xfrm>
            <a:off x="6242050" y="3271838"/>
            <a:ext cx="838200" cy="0"/>
          </a:xfrm>
          <a:prstGeom prst="line">
            <a:avLst/>
          </a:prstGeom>
          <a:noFill/>
          <a:ln w="12700">
            <a:solidFill>
              <a:schemeClr val="tx1"/>
            </a:solidFill>
            <a:round/>
            <a:headEnd/>
            <a:tailEnd/>
          </a:ln>
        </p:spPr>
        <p:txBody>
          <a:bodyPr/>
          <a:lstStyle/>
          <a:p>
            <a:endParaRPr lang="en-US"/>
          </a:p>
        </p:txBody>
      </p:sp>
      <p:sp>
        <p:nvSpPr>
          <p:cNvPr id="77837" name="Rectangle 13"/>
          <p:cNvSpPr>
            <a:spLocks noChangeArrowheads="1"/>
          </p:cNvSpPr>
          <p:nvPr/>
        </p:nvSpPr>
        <p:spPr bwMode="auto">
          <a:xfrm>
            <a:off x="1225550" y="3944938"/>
            <a:ext cx="2540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solidFill>
                  <a:srgbClr val="000000"/>
                </a:solidFill>
                <a:ea typeface="Gulim" pitchFamily="34" charset="-127"/>
              </a:rPr>
              <a:t>5</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2</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7</a:t>
            </a:r>
          </a:p>
        </p:txBody>
      </p:sp>
      <p:sp>
        <p:nvSpPr>
          <p:cNvPr id="77838" name="Rectangle 14"/>
          <p:cNvSpPr>
            <a:spLocks noChangeArrowheads="1"/>
          </p:cNvSpPr>
          <p:nvPr/>
        </p:nvSpPr>
        <p:spPr bwMode="auto">
          <a:xfrm>
            <a:off x="2228850" y="3716338"/>
            <a:ext cx="10160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0 0 0 0</a:t>
            </a:r>
          </a:p>
          <a:p>
            <a:pPr eaLnBrk="0" hangingPunct="0">
              <a:lnSpc>
                <a:spcPct val="85000"/>
              </a:lnSpc>
            </a:pPr>
            <a:r>
              <a:rPr kumimoji="1" lang="en-US" altLang="ko-KR" b="1">
                <a:solidFill>
                  <a:srgbClr val="000000"/>
                </a:solidFill>
                <a:ea typeface="Gulim" pitchFamily="34" charset="-127"/>
              </a:rPr>
              <a:t>   0 1 0 1</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   0 0 1 0</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   0 1 1 1</a:t>
            </a:r>
          </a:p>
        </p:txBody>
      </p:sp>
      <p:sp>
        <p:nvSpPr>
          <p:cNvPr id="77839" name="Line 15"/>
          <p:cNvSpPr>
            <a:spLocks noChangeShapeType="1"/>
          </p:cNvSpPr>
          <p:nvPr/>
        </p:nvSpPr>
        <p:spPr bwMode="auto">
          <a:xfrm>
            <a:off x="1123950" y="4630738"/>
            <a:ext cx="368300" cy="0"/>
          </a:xfrm>
          <a:prstGeom prst="line">
            <a:avLst/>
          </a:prstGeom>
          <a:noFill/>
          <a:ln w="12700">
            <a:solidFill>
              <a:schemeClr val="tx1"/>
            </a:solidFill>
            <a:round/>
            <a:headEnd/>
            <a:tailEnd/>
          </a:ln>
        </p:spPr>
        <p:txBody>
          <a:bodyPr/>
          <a:lstStyle/>
          <a:p>
            <a:endParaRPr lang="en-US"/>
          </a:p>
        </p:txBody>
      </p:sp>
      <p:sp>
        <p:nvSpPr>
          <p:cNvPr id="77840" name="Line 16"/>
          <p:cNvSpPr>
            <a:spLocks noChangeShapeType="1"/>
          </p:cNvSpPr>
          <p:nvPr/>
        </p:nvSpPr>
        <p:spPr bwMode="auto">
          <a:xfrm>
            <a:off x="2343150" y="4630738"/>
            <a:ext cx="914400" cy="0"/>
          </a:xfrm>
          <a:prstGeom prst="line">
            <a:avLst/>
          </a:prstGeom>
          <a:noFill/>
          <a:ln w="12700">
            <a:solidFill>
              <a:schemeClr val="tx1"/>
            </a:solidFill>
            <a:round/>
            <a:headEnd/>
            <a:tailEnd/>
          </a:ln>
        </p:spPr>
        <p:txBody>
          <a:bodyPr/>
          <a:lstStyle/>
          <a:p>
            <a:endParaRPr lang="en-US"/>
          </a:p>
        </p:txBody>
      </p:sp>
      <p:sp>
        <p:nvSpPr>
          <p:cNvPr id="77841" name="Rectangle 17"/>
          <p:cNvSpPr>
            <a:spLocks noChangeArrowheads="1"/>
          </p:cNvSpPr>
          <p:nvPr/>
        </p:nvSpPr>
        <p:spPr bwMode="auto">
          <a:xfrm>
            <a:off x="4921250" y="4021138"/>
            <a:ext cx="330200" cy="1217612"/>
          </a:xfrm>
          <a:prstGeom prst="rect">
            <a:avLst/>
          </a:prstGeom>
          <a:noFill/>
          <a:ln w="12700">
            <a:noFill/>
            <a:miter lim="800000"/>
            <a:headEnd/>
            <a:tailEnd/>
          </a:ln>
        </p:spPr>
        <p:txBody>
          <a:bodyPr wrap="none" lIns="63500" tIns="25400" rIns="63500" bIns="25400">
            <a:spAutoFit/>
          </a:bodyPr>
          <a:lstStyle/>
          <a:p>
            <a:pPr algn="r" eaLnBrk="0" hangingPunct="0">
              <a:lnSpc>
                <a:spcPct val="85000"/>
              </a:lnSpc>
            </a:pPr>
            <a:r>
              <a:rPr kumimoji="1" lang="en-US" altLang="ko-KR" b="1">
                <a:solidFill>
                  <a:srgbClr val="000000"/>
                </a:solidFill>
                <a:ea typeface="Gulim" pitchFamily="34" charset="-127"/>
              </a:rPr>
              <a:t>-3</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-5</a:t>
            </a:r>
          </a:p>
          <a:p>
            <a:pPr algn="r" eaLnBrk="0" hangingPunct="0">
              <a:lnSpc>
                <a:spcPct val="85000"/>
              </a:lnSpc>
            </a:pPr>
            <a:endParaRPr kumimoji="1" lang="en-US" altLang="ko-KR" b="1">
              <a:solidFill>
                <a:srgbClr val="000000"/>
              </a:solidFill>
              <a:ea typeface="Gulim" pitchFamily="34" charset="-127"/>
            </a:endParaRPr>
          </a:p>
          <a:p>
            <a:pPr algn="r" eaLnBrk="0" hangingPunct="0">
              <a:lnSpc>
                <a:spcPct val="85000"/>
              </a:lnSpc>
            </a:pPr>
            <a:r>
              <a:rPr kumimoji="1" lang="en-US" altLang="ko-KR" b="1">
                <a:solidFill>
                  <a:srgbClr val="000000"/>
                </a:solidFill>
                <a:ea typeface="Gulim" pitchFamily="34" charset="-127"/>
              </a:rPr>
              <a:t>-8</a:t>
            </a:r>
          </a:p>
        </p:txBody>
      </p:sp>
      <p:sp>
        <p:nvSpPr>
          <p:cNvPr id="77842" name="Rectangle 18"/>
          <p:cNvSpPr>
            <a:spLocks noChangeArrowheads="1"/>
          </p:cNvSpPr>
          <p:nvPr/>
        </p:nvSpPr>
        <p:spPr bwMode="auto">
          <a:xfrm>
            <a:off x="6000750" y="3792538"/>
            <a:ext cx="1079500" cy="145097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1 1 1 1</a:t>
            </a:r>
          </a:p>
          <a:p>
            <a:pPr eaLnBrk="0" hangingPunct="0">
              <a:lnSpc>
                <a:spcPct val="85000"/>
              </a:lnSpc>
            </a:pPr>
            <a:r>
              <a:rPr kumimoji="1" lang="en-US" altLang="ko-KR" b="1">
                <a:solidFill>
                  <a:srgbClr val="000000"/>
                </a:solidFill>
                <a:ea typeface="Gulim" pitchFamily="34" charset="-127"/>
              </a:rPr>
              <a:t>   1 1 0 1</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   1 0 1 1</a:t>
            </a:r>
          </a:p>
          <a:p>
            <a:pPr eaLnBrk="0" hangingPunct="0">
              <a:lnSpc>
                <a:spcPct val="85000"/>
              </a:lnSpc>
            </a:pPr>
            <a:endParaRPr kumimoji="1" lang="en-US" altLang="ko-KR" b="1">
              <a:solidFill>
                <a:srgbClr val="000000"/>
              </a:solidFill>
              <a:ea typeface="Gulim" pitchFamily="34" charset="-127"/>
            </a:endParaRPr>
          </a:p>
          <a:p>
            <a:pPr eaLnBrk="0" hangingPunct="0">
              <a:lnSpc>
                <a:spcPct val="85000"/>
              </a:lnSpc>
            </a:pPr>
            <a:r>
              <a:rPr kumimoji="1" lang="en-US" altLang="ko-KR" b="1">
                <a:solidFill>
                  <a:srgbClr val="000000"/>
                </a:solidFill>
                <a:ea typeface="Gulim" pitchFamily="34" charset="-127"/>
              </a:rPr>
              <a:t> 1 1 0 0 0</a:t>
            </a:r>
          </a:p>
        </p:txBody>
      </p:sp>
      <p:sp>
        <p:nvSpPr>
          <p:cNvPr id="77843" name="Line 19"/>
          <p:cNvSpPr>
            <a:spLocks noChangeShapeType="1"/>
          </p:cNvSpPr>
          <p:nvPr/>
        </p:nvSpPr>
        <p:spPr bwMode="auto">
          <a:xfrm>
            <a:off x="4895850" y="4706938"/>
            <a:ext cx="368300" cy="0"/>
          </a:xfrm>
          <a:prstGeom prst="line">
            <a:avLst/>
          </a:prstGeom>
          <a:noFill/>
          <a:ln w="12700">
            <a:solidFill>
              <a:schemeClr val="tx1"/>
            </a:solidFill>
            <a:round/>
            <a:headEnd/>
            <a:tailEnd/>
          </a:ln>
        </p:spPr>
        <p:txBody>
          <a:bodyPr/>
          <a:lstStyle/>
          <a:p>
            <a:endParaRPr lang="en-US"/>
          </a:p>
        </p:txBody>
      </p:sp>
      <p:sp>
        <p:nvSpPr>
          <p:cNvPr id="77844" name="Line 20"/>
          <p:cNvSpPr>
            <a:spLocks noChangeShapeType="1"/>
          </p:cNvSpPr>
          <p:nvPr/>
        </p:nvSpPr>
        <p:spPr bwMode="auto">
          <a:xfrm>
            <a:off x="6115050" y="4706938"/>
            <a:ext cx="914400" cy="0"/>
          </a:xfrm>
          <a:prstGeom prst="line">
            <a:avLst/>
          </a:prstGeom>
          <a:noFill/>
          <a:ln w="12700">
            <a:solidFill>
              <a:schemeClr val="tx1"/>
            </a:solidFill>
            <a:round/>
            <a:headEnd/>
            <a:tailEnd/>
          </a:ln>
        </p:spPr>
        <p:txBody>
          <a:bodyPr/>
          <a:lstStyle/>
          <a:p>
            <a:endParaRPr lang="en-US"/>
          </a:p>
        </p:txBody>
      </p:sp>
      <p:sp>
        <p:nvSpPr>
          <p:cNvPr id="77845" name="Line 21"/>
          <p:cNvSpPr>
            <a:spLocks noChangeShapeType="1"/>
          </p:cNvSpPr>
          <p:nvPr/>
        </p:nvSpPr>
        <p:spPr bwMode="auto">
          <a:xfrm>
            <a:off x="6292850" y="5138738"/>
            <a:ext cx="0" cy="165100"/>
          </a:xfrm>
          <a:prstGeom prst="line">
            <a:avLst/>
          </a:prstGeom>
          <a:noFill/>
          <a:ln w="12700">
            <a:solidFill>
              <a:schemeClr val="tx1"/>
            </a:solidFill>
            <a:round/>
            <a:headEnd/>
            <a:tailEnd/>
          </a:ln>
        </p:spPr>
        <p:txBody>
          <a:bodyPr/>
          <a:lstStyle/>
          <a:p>
            <a:endParaRPr lang="en-US"/>
          </a:p>
        </p:txBody>
      </p:sp>
      <p:sp>
        <p:nvSpPr>
          <p:cNvPr id="77846" name="Line 22"/>
          <p:cNvSpPr>
            <a:spLocks noChangeShapeType="1"/>
          </p:cNvSpPr>
          <p:nvPr/>
        </p:nvSpPr>
        <p:spPr bwMode="auto">
          <a:xfrm>
            <a:off x="6292850" y="5303838"/>
            <a:ext cx="850900" cy="0"/>
          </a:xfrm>
          <a:prstGeom prst="line">
            <a:avLst/>
          </a:prstGeom>
          <a:noFill/>
          <a:ln w="12700">
            <a:solidFill>
              <a:schemeClr val="tx1"/>
            </a:solidFill>
            <a:round/>
            <a:headEnd/>
            <a:tailEnd/>
          </a:ln>
        </p:spPr>
        <p:txBody>
          <a:bodyPr/>
          <a:lstStyle/>
          <a:p>
            <a:endParaRPr lang="en-US"/>
          </a:p>
        </p:txBody>
      </p:sp>
      <p:sp>
        <p:nvSpPr>
          <p:cNvPr id="77847" name="Rectangle 23"/>
          <p:cNvSpPr>
            <a:spLocks noChangeArrowheads="1"/>
          </p:cNvSpPr>
          <p:nvPr/>
        </p:nvSpPr>
        <p:spPr bwMode="auto">
          <a:xfrm>
            <a:off x="69850" y="2149475"/>
            <a:ext cx="11049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Overflow</a:t>
            </a:r>
          </a:p>
        </p:txBody>
      </p:sp>
      <p:sp>
        <p:nvSpPr>
          <p:cNvPr id="77848" name="Rectangle 24"/>
          <p:cNvSpPr>
            <a:spLocks noChangeArrowheads="1"/>
          </p:cNvSpPr>
          <p:nvPr/>
        </p:nvSpPr>
        <p:spPr bwMode="auto">
          <a:xfrm>
            <a:off x="7239000" y="2149475"/>
            <a:ext cx="11049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Overflow</a:t>
            </a:r>
          </a:p>
        </p:txBody>
      </p:sp>
      <p:sp>
        <p:nvSpPr>
          <p:cNvPr id="77849" name="Rectangle 25"/>
          <p:cNvSpPr>
            <a:spLocks noChangeArrowheads="1"/>
          </p:cNvSpPr>
          <p:nvPr/>
        </p:nvSpPr>
        <p:spPr bwMode="auto">
          <a:xfrm>
            <a:off x="76200" y="3905250"/>
            <a:ext cx="1149350" cy="522288"/>
          </a:xfrm>
          <a:prstGeom prst="rect">
            <a:avLst/>
          </a:prstGeom>
          <a:noFill/>
          <a:ln w="12700">
            <a:noFill/>
            <a:miter lim="800000"/>
            <a:headEnd/>
            <a:tailEnd/>
          </a:ln>
        </p:spPr>
        <p:txBody>
          <a:bodyPr lIns="63500" tIns="25400" rIns="63500" bIns="25400">
            <a:spAutoFit/>
          </a:bodyPr>
          <a:lstStyle/>
          <a:p>
            <a:pPr eaLnBrk="0" hangingPunct="0">
              <a:lnSpc>
                <a:spcPct val="85000"/>
              </a:lnSpc>
            </a:pPr>
            <a:r>
              <a:rPr kumimoji="1" lang="en-US" altLang="ko-KR" b="1">
                <a:solidFill>
                  <a:srgbClr val="000000"/>
                </a:solidFill>
                <a:ea typeface="Gulim" pitchFamily="34" charset="-127"/>
              </a:rPr>
              <a:t>No overflow</a:t>
            </a:r>
          </a:p>
        </p:txBody>
      </p:sp>
      <p:sp>
        <p:nvSpPr>
          <p:cNvPr id="77850" name="Rectangle 26"/>
          <p:cNvSpPr>
            <a:spLocks noChangeArrowheads="1"/>
          </p:cNvSpPr>
          <p:nvPr/>
        </p:nvSpPr>
        <p:spPr bwMode="auto">
          <a:xfrm>
            <a:off x="7467600" y="4167188"/>
            <a:ext cx="14351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kumimoji="1" lang="en-US" altLang="ko-KR" b="1">
                <a:solidFill>
                  <a:srgbClr val="000000"/>
                </a:solidFill>
                <a:ea typeface="Gulim" pitchFamily="34" charset="-127"/>
              </a:rPr>
              <a:t>No overflow</a:t>
            </a:r>
          </a:p>
        </p:txBody>
      </p:sp>
      <p:sp>
        <p:nvSpPr>
          <p:cNvPr id="77851" name="Rectangle 27"/>
          <p:cNvSpPr>
            <a:spLocks noChangeArrowheads="1"/>
          </p:cNvSpPr>
          <p:nvPr/>
        </p:nvSpPr>
        <p:spPr bwMode="auto">
          <a:xfrm>
            <a:off x="46038" y="5349875"/>
            <a:ext cx="8991600" cy="1344613"/>
          </a:xfrm>
          <a:prstGeom prst="rect">
            <a:avLst/>
          </a:prstGeom>
          <a:noFill/>
          <a:ln w="12700">
            <a:noFill/>
            <a:miter lim="800000"/>
            <a:headEnd/>
            <a:tailEnd/>
          </a:ln>
        </p:spPr>
        <p:txBody>
          <a:bodyPr lIns="63500" tIns="25400" rIns="63500" bIns="25400">
            <a:spAutoFit/>
          </a:bodyPr>
          <a:lstStyle/>
          <a:p>
            <a:pPr eaLnBrk="0" hangingPunct="0"/>
            <a:r>
              <a:rPr kumimoji="1" lang="en-US" altLang="ko-KR" sz="2100" b="1" u="sng">
                <a:solidFill>
                  <a:srgbClr val="000000"/>
                </a:solidFill>
                <a:ea typeface="Gulim" pitchFamily="34" charset="-127"/>
              </a:rPr>
              <a:t>Two Ways to detect Overflow:</a:t>
            </a:r>
            <a:r>
              <a:rPr kumimoji="1" lang="en-US" altLang="ko-KR" sz="2100" b="1">
                <a:solidFill>
                  <a:srgbClr val="000000"/>
                </a:solidFill>
                <a:ea typeface="Gulim" pitchFamily="34" charset="-127"/>
              </a:rPr>
              <a:t>  (1) when </a:t>
            </a:r>
            <a:r>
              <a:rPr kumimoji="1" lang="en-US" altLang="ko-KR" sz="2100" b="1" u="sng">
                <a:solidFill>
                  <a:srgbClr val="000000"/>
                </a:solidFill>
                <a:ea typeface="Gulim" pitchFamily="34" charset="-127"/>
              </a:rPr>
              <a:t>carry-in to the MSB </a:t>
            </a:r>
            <a:r>
              <a:rPr kumimoji="1" lang="en-US" altLang="ko-KR" sz="2100" b="1">
                <a:solidFill>
                  <a:srgbClr val="000000"/>
                </a:solidFill>
                <a:ea typeface="Gulim" pitchFamily="34" charset="-127"/>
              </a:rPr>
              <a:t>(most significant bit) does not equal </a:t>
            </a:r>
            <a:r>
              <a:rPr kumimoji="1" lang="en-US" altLang="ko-KR" sz="2100" b="1" u="sng">
                <a:solidFill>
                  <a:srgbClr val="000000"/>
                </a:solidFill>
                <a:ea typeface="Gulim" pitchFamily="34" charset="-127"/>
              </a:rPr>
              <a:t>carry out from MSB </a:t>
            </a:r>
          </a:p>
          <a:p>
            <a:pPr eaLnBrk="0" hangingPunct="0"/>
            <a:r>
              <a:rPr kumimoji="1" lang="en-US" altLang="ko-KR" sz="2100" b="1">
                <a:solidFill>
                  <a:srgbClr val="000000"/>
                </a:solidFill>
                <a:ea typeface="Gulim" pitchFamily="34" charset="-127"/>
              </a:rPr>
              <a:t>(2)  Add two </a:t>
            </a:r>
            <a:r>
              <a:rPr kumimoji="1" lang="en-US" altLang="ko-KR" sz="2100" b="1" u="sng">
                <a:solidFill>
                  <a:srgbClr val="000000"/>
                </a:solidFill>
                <a:ea typeface="Gulim" pitchFamily="34" charset="-127"/>
              </a:rPr>
              <a:t>positive</a:t>
            </a:r>
            <a:r>
              <a:rPr kumimoji="1" lang="en-US" altLang="ko-KR" sz="2100" b="1">
                <a:solidFill>
                  <a:srgbClr val="000000"/>
                </a:solidFill>
                <a:ea typeface="Gulim" pitchFamily="34" charset="-127"/>
              </a:rPr>
              <a:t> numbers to get a </a:t>
            </a:r>
            <a:r>
              <a:rPr kumimoji="1" lang="en-US" altLang="ko-KR" sz="2100" b="1" u="sng">
                <a:solidFill>
                  <a:srgbClr val="000000"/>
                </a:solidFill>
                <a:ea typeface="Gulim" pitchFamily="34" charset="-127"/>
              </a:rPr>
              <a:t>negative</a:t>
            </a:r>
            <a:r>
              <a:rPr kumimoji="1" lang="en-US" altLang="ko-KR" sz="2100" b="1">
                <a:solidFill>
                  <a:srgbClr val="000000"/>
                </a:solidFill>
                <a:ea typeface="Gulim" pitchFamily="34" charset="-127"/>
              </a:rPr>
              <a:t> number</a:t>
            </a:r>
          </a:p>
          <a:p>
            <a:pPr eaLnBrk="0" hangingPunct="0"/>
            <a:r>
              <a:rPr kumimoji="1" lang="en-US" altLang="ko-KR" sz="2100" b="1">
                <a:solidFill>
                  <a:srgbClr val="000000"/>
                </a:solidFill>
                <a:ea typeface="Gulim" pitchFamily="34" charset="-127"/>
              </a:rPr>
              <a:t>or,  Add two </a:t>
            </a:r>
            <a:r>
              <a:rPr kumimoji="1" lang="en-US" altLang="ko-KR" sz="2100" b="1" u="sng">
                <a:solidFill>
                  <a:srgbClr val="000000"/>
                </a:solidFill>
                <a:ea typeface="Gulim" pitchFamily="34" charset="-127"/>
              </a:rPr>
              <a:t>negative</a:t>
            </a:r>
            <a:r>
              <a:rPr kumimoji="1" lang="en-US" altLang="ko-KR" sz="2100" b="1">
                <a:solidFill>
                  <a:srgbClr val="000000"/>
                </a:solidFill>
                <a:ea typeface="Gulim" pitchFamily="34" charset="-127"/>
              </a:rPr>
              <a:t> numbers to get a </a:t>
            </a:r>
            <a:r>
              <a:rPr kumimoji="1" lang="en-US" altLang="ko-KR" sz="2100" b="1" u="sng">
                <a:solidFill>
                  <a:srgbClr val="000000"/>
                </a:solidFill>
                <a:ea typeface="Gulim" pitchFamily="34" charset="-127"/>
              </a:rPr>
              <a:t>positive</a:t>
            </a:r>
            <a:r>
              <a:rPr kumimoji="1" lang="en-US" altLang="ko-KR" sz="2100" b="1">
                <a:solidFill>
                  <a:srgbClr val="000000"/>
                </a:solidFill>
                <a:ea typeface="Gulim" pitchFamily="34" charset="-127"/>
              </a:rPr>
              <a:t> number</a:t>
            </a:r>
          </a:p>
        </p:txBody>
      </p:sp>
      <p:sp>
        <p:nvSpPr>
          <p:cNvPr id="77852" name="Slide Number Placeholder 1"/>
          <p:cNvSpPr>
            <a:spLocks noGrp="1"/>
          </p:cNvSpPr>
          <p:nvPr>
            <p:ph type="sldNum" sz="quarter" idx="12"/>
          </p:nvPr>
        </p:nvSpPr>
        <p:spPr>
          <a:noFill/>
          <a:ln>
            <a:miter lim="800000"/>
            <a:headEnd/>
            <a:tailEnd/>
          </a:ln>
        </p:spPr>
        <p:txBody>
          <a:bodyPr/>
          <a:lstStyle/>
          <a:p>
            <a:fld id="{33FF9CDA-428F-4B7D-95A3-47B61BC9DFC7}" type="slidenum">
              <a:rPr lang="ar-SA" altLang="en-US" smtClean="0">
                <a:solidFill>
                  <a:srgbClr val="000000"/>
                </a:solidFill>
              </a:rPr>
              <a:pPr/>
              <a:t>11</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ctrTitle" idx="4294967295"/>
          </p:nvPr>
        </p:nvSpPr>
        <p:spPr>
          <a:xfrm>
            <a:off x="838200" y="2133600"/>
            <a:ext cx="6781800" cy="2133600"/>
          </a:xfrm>
        </p:spPr>
        <p:txBody>
          <a:bodyPr/>
          <a:lstStyle/>
          <a:p>
            <a:pPr algn="r" eaLnBrk="1" hangingPunct="1"/>
            <a:r>
              <a:rPr lang="en-US" altLang="zh-CN" sz="4800" smtClean="0">
                <a:ea typeface="SimSun" pitchFamily="2" charset="-122"/>
              </a:rPr>
              <a:t>Memory Locations, Addresses, and Operations</a:t>
            </a:r>
          </a:p>
        </p:txBody>
      </p:sp>
      <p:sp>
        <p:nvSpPr>
          <p:cNvPr id="81923" name="Slide Number Placeholder 1"/>
          <p:cNvSpPr>
            <a:spLocks noGrp="1"/>
          </p:cNvSpPr>
          <p:nvPr>
            <p:ph type="sldNum" sz="quarter" idx="12"/>
          </p:nvPr>
        </p:nvSpPr>
        <p:spPr>
          <a:noFill/>
          <a:ln>
            <a:miter lim="800000"/>
            <a:headEnd/>
            <a:tailEnd/>
          </a:ln>
        </p:spPr>
        <p:txBody>
          <a:bodyPr/>
          <a:lstStyle/>
          <a:p>
            <a:fld id="{43AF66E6-4264-4B44-A2E3-F0961A4270F6}" type="slidenum">
              <a:rPr lang="ar-SA" altLang="en-US" smtClean="0"/>
              <a:pPr/>
              <a:t>12</a:t>
            </a:fld>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eaLnBrk="1" hangingPunct="1"/>
            <a:r>
              <a:rPr lang="en-US" altLang="zh-CN" smtClean="0">
                <a:ea typeface="SimSun" pitchFamily="2" charset="-122"/>
              </a:rPr>
              <a:t>Memory Location, Addresses, and Operation</a:t>
            </a:r>
          </a:p>
        </p:txBody>
      </p:sp>
      <p:sp>
        <p:nvSpPr>
          <p:cNvPr id="82947" name="Rectangle 3"/>
          <p:cNvSpPr>
            <a:spLocks noGrp="1" noChangeArrowheads="1"/>
          </p:cNvSpPr>
          <p:nvPr>
            <p:ph type="body" idx="4294967295"/>
          </p:nvPr>
        </p:nvSpPr>
        <p:spPr>
          <a:xfrm>
            <a:off x="76200" y="1719263"/>
            <a:ext cx="4343400" cy="4865687"/>
          </a:xfrm>
        </p:spPr>
        <p:txBody>
          <a:bodyPr/>
          <a:lstStyle/>
          <a:p>
            <a:pPr eaLnBrk="1" hangingPunct="1"/>
            <a:r>
              <a:rPr lang="en-US" altLang="zh-CN" sz="2600" smtClean="0">
                <a:ea typeface="SimSun" pitchFamily="2" charset="-122"/>
              </a:rPr>
              <a:t>Memory consists of many millions of storage cells, each of which stores 1 bit.</a:t>
            </a:r>
          </a:p>
          <a:p>
            <a:pPr eaLnBrk="1" hangingPunct="1"/>
            <a:r>
              <a:rPr lang="en-US" altLang="zh-CN" sz="2600" smtClean="0">
                <a:ea typeface="SimSun" pitchFamily="2" charset="-122"/>
              </a:rPr>
              <a:t>Data is usually accessed in </a:t>
            </a:r>
            <a:r>
              <a:rPr lang="en-US" altLang="zh-CN" sz="2600" i="1" smtClean="0">
                <a:ea typeface="SimSun" pitchFamily="2" charset="-122"/>
              </a:rPr>
              <a:t>n</a:t>
            </a:r>
            <a:r>
              <a:rPr lang="en-US" altLang="zh-CN" sz="2600" smtClean="0">
                <a:ea typeface="SimSun" pitchFamily="2" charset="-122"/>
              </a:rPr>
              <a:t>-bit groups, called a “</a:t>
            </a:r>
            <a:r>
              <a:rPr lang="en-US" altLang="zh-CN" sz="3200" b="1" smtClean="0">
                <a:ea typeface="SimSun" pitchFamily="2" charset="-122"/>
              </a:rPr>
              <a:t>word</a:t>
            </a:r>
            <a:r>
              <a:rPr lang="en-US" altLang="zh-CN" sz="2600" smtClean="0">
                <a:ea typeface="SimSun" pitchFamily="2" charset="-122"/>
              </a:rPr>
              <a:t>”. </a:t>
            </a:r>
          </a:p>
          <a:p>
            <a:pPr eaLnBrk="1" hangingPunct="1"/>
            <a:r>
              <a:rPr lang="en-US" altLang="zh-CN" sz="2600" i="1" smtClean="0">
                <a:ea typeface="SimSun" pitchFamily="2" charset="-122"/>
              </a:rPr>
              <a:t>n</a:t>
            </a:r>
            <a:r>
              <a:rPr lang="en-US" altLang="zh-CN" sz="2600" smtClean="0">
                <a:ea typeface="SimSun" pitchFamily="2" charset="-122"/>
              </a:rPr>
              <a:t> is called </a:t>
            </a:r>
            <a:r>
              <a:rPr lang="en-US" altLang="zh-CN" sz="2600" b="1" u="sng" smtClean="0">
                <a:ea typeface="SimSun" pitchFamily="2" charset="-122"/>
              </a:rPr>
              <a:t>word length</a:t>
            </a:r>
            <a:r>
              <a:rPr lang="en-US" altLang="zh-CN" sz="2600" smtClean="0">
                <a:ea typeface="SimSun" pitchFamily="2" charset="-122"/>
              </a:rPr>
              <a:t>.</a:t>
            </a:r>
          </a:p>
          <a:p>
            <a:pPr eaLnBrk="1" hangingPunct="1"/>
            <a:r>
              <a:rPr lang="en-US" altLang="zh-CN" sz="2600" smtClean="0">
                <a:ea typeface="SimSun" pitchFamily="2" charset="-122"/>
              </a:rPr>
              <a:t>Typically n=32 or 64 bits etc. (such systems called    32-bit systems, like:      32-bit CPU or 64-bit OS)</a:t>
            </a:r>
          </a:p>
        </p:txBody>
      </p:sp>
      <p:grpSp>
        <p:nvGrpSpPr>
          <p:cNvPr id="82948" name="Group 40"/>
          <p:cNvGrpSpPr>
            <a:grpSpLocks/>
          </p:cNvGrpSpPr>
          <p:nvPr/>
        </p:nvGrpSpPr>
        <p:grpSpPr bwMode="auto">
          <a:xfrm>
            <a:off x="4421188" y="1295400"/>
            <a:ext cx="4475162" cy="5289550"/>
            <a:chOff x="697" y="816"/>
            <a:chExt cx="3033" cy="4018"/>
          </a:xfrm>
        </p:grpSpPr>
        <p:sp>
          <p:nvSpPr>
            <p:cNvPr id="82951" name="Rectangle 4"/>
            <p:cNvSpPr>
              <a:spLocks noChangeArrowheads="1"/>
            </p:cNvSpPr>
            <p:nvPr/>
          </p:nvSpPr>
          <p:spPr bwMode="auto">
            <a:xfrm>
              <a:off x="3048" y="1364"/>
              <a:ext cx="682"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a:ea typeface="SimSun" pitchFamily="2" charset="-122"/>
                </a:rPr>
                <a:t>second word</a:t>
              </a:r>
              <a:endParaRPr lang="en-CA" altLang="zh-CN" sz="2400">
                <a:solidFill>
                  <a:srgbClr val="000000"/>
                </a:solidFill>
                <a:latin typeface="Times New Roman" pitchFamily="18" charset="0"/>
                <a:ea typeface="SimSun" pitchFamily="2" charset="-122"/>
              </a:endParaRPr>
            </a:p>
          </p:txBody>
        </p:sp>
        <p:sp>
          <p:nvSpPr>
            <p:cNvPr id="82952" name="Line 5"/>
            <p:cNvSpPr>
              <a:spLocks noChangeShapeType="1"/>
            </p:cNvSpPr>
            <p:nvPr/>
          </p:nvSpPr>
          <p:spPr bwMode="auto">
            <a:xfrm flipH="1">
              <a:off x="697" y="3011"/>
              <a:ext cx="1881" cy="1"/>
            </a:xfrm>
            <a:prstGeom prst="line">
              <a:avLst/>
            </a:prstGeom>
            <a:noFill/>
            <a:ln w="20638">
              <a:solidFill>
                <a:srgbClr val="00FFFF"/>
              </a:solidFill>
              <a:round/>
              <a:headEnd/>
              <a:tailEnd/>
            </a:ln>
          </p:spPr>
          <p:txBody>
            <a:bodyPr/>
            <a:lstStyle/>
            <a:p>
              <a:endParaRPr lang="en-US"/>
            </a:p>
          </p:txBody>
        </p:sp>
        <p:sp>
          <p:nvSpPr>
            <p:cNvPr id="82953" name="Line 6"/>
            <p:cNvSpPr>
              <a:spLocks noChangeShapeType="1"/>
            </p:cNvSpPr>
            <p:nvPr/>
          </p:nvSpPr>
          <p:spPr bwMode="auto">
            <a:xfrm flipH="1">
              <a:off x="697" y="1600"/>
              <a:ext cx="1881" cy="1"/>
            </a:xfrm>
            <a:prstGeom prst="line">
              <a:avLst/>
            </a:prstGeom>
            <a:noFill/>
            <a:ln w="20638">
              <a:solidFill>
                <a:srgbClr val="00FFFF"/>
              </a:solidFill>
              <a:round/>
              <a:headEnd/>
              <a:tailEnd/>
            </a:ln>
          </p:spPr>
          <p:txBody>
            <a:bodyPr/>
            <a:lstStyle/>
            <a:p>
              <a:endParaRPr lang="en-US"/>
            </a:p>
          </p:txBody>
        </p:sp>
        <p:sp>
          <p:nvSpPr>
            <p:cNvPr id="82954" name="Freeform 7"/>
            <p:cNvSpPr>
              <a:spLocks/>
            </p:cNvSpPr>
            <p:nvPr/>
          </p:nvSpPr>
          <p:spPr bwMode="auto">
            <a:xfrm>
              <a:off x="710" y="881"/>
              <a:ext cx="78" cy="40"/>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p:spPr>
          <p:txBody>
            <a:bodyPr/>
            <a:lstStyle/>
            <a:p>
              <a:endParaRPr lang="en-US"/>
            </a:p>
          </p:txBody>
        </p:sp>
        <p:sp>
          <p:nvSpPr>
            <p:cNvPr id="82955" name="Freeform 8"/>
            <p:cNvSpPr>
              <a:spLocks/>
            </p:cNvSpPr>
            <p:nvPr/>
          </p:nvSpPr>
          <p:spPr bwMode="auto">
            <a:xfrm>
              <a:off x="710" y="881"/>
              <a:ext cx="78" cy="40"/>
            </a:xfrm>
            <a:custGeom>
              <a:avLst/>
              <a:gdLst>
                <a:gd name="T0" fmla="*/ 78 w 78"/>
                <a:gd name="T1" fmla="*/ 0 h 40"/>
                <a:gd name="T2" fmla="*/ 0 w 78"/>
                <a:gd name="T3" fmla="*/ 13 h 40"/>
                <a:gd name="T4" fmla="*/ 78 w 78"/>
                <a:gd name="T5" fmla="*/ 40 h 40"/>
                <a:gd name="T6" fmla="*/ 78 w 78"/>
                <a:gd name="T7" fmla="*/ 13 h 40"/>
                <a:gd name="T8" fmla="*/ 78 w 78"/>
                <a:gd name="T9" fmla="*/ 0 h 40"/>
                <a:gd name="T10" fmla="*/ 0 60000 65536"/>
                <a:gd name="T11" fmla="*/ 0 60000 65536"/>
                <a:gd name="T12" fmla="*/ 0 60000 65536"/>
                <a:gd name="T13" fmla="*/ 0 60000 65536"/>
                <a:gd name="T14" fmla="*/ 0 60000 65536"/>
                <a:gd name="T15" fmla="*/ 0 w 78"/>
                <a:gd name="T16" fmla="*/ 0 h 40"/>
                <a:gd name="T17" fmla="*/ 78 w 78"/>
                <a:gd name="T18" fmla="*/ 40 h 40"/>
              </a:gdLst>
              <a:ahLst/>
              <a:cxnLst>
                <a:cxn ang="T10">
                  <a:pos x="T0" y="T1"/>
                </a:cxn>
                <a:cxn ang="T11">
                  <a:pos x="T2" y="T3"/>
                </a:cxn>
                <a:cxn ang="T12">
                  <a:pos x="T4" y="T5"/>
                </a:cxn>
                <a:cxn ang="T13">
                  <a:pos x="T6" y="T7"/>
                </a:cxn>
                <a:cxn ang="T14">
                  <a:pos x="T8" y="T9"/>
                </a:cxn>
              </a:cxnLst>
              <a:rect l="T15" t="T16" r="T17" b="T18"/>
              <a:pathLst>
                <a:path w="78" h="40">
                  <a:moveTo>
                    <a:pt x="78" y="0"/>
                  </a:moveTo>
                  <a:lnTo>
                    <a:pt x="0" y="13"/>
                  </a:lnTo>
                  <a:lnTo>
                    <a:pt x="78" y="40"/>
                  </a:lnTo>
                  <a:lnTo>
                    <a:pt x="78" y="13"/>
                  </a:lnTo>
                  <a:lnTo>
                    <a:pt x="78" y="0"/>
                  </a:lnTo>
                  <a:close/>
                </a:path>
              </a:pathLst>
            </a:custGeom>
            <a:solidFill>
              <a:srgbClr val="000000"/>
            </a:solidFill>
            <a:ln w="0">
              <a:solidFill>
                <a:srgbClr val="000000"/>
              </a:solidFill>
              <a:round/>
              <a:headEnd/>
              <a:tailEnd/>
            </a:ln>
          </p:spPr>
          <p:txBody>
            <a:bodyPr/>
            <a:lstStyle/>
            <a:p>
              <a:endParaRPr lang="en-US"/>
            </a:p>
          </p:txBody>
        </p:sp>
        <p:sp>
          <p:nvSpPr>
            <p:cNvPr id="82956" name="Line 9"/>
            <p:cNvSpPr>
              <a:spLocks noChangeShapeType="1"/>
            </p:cNvSpPr>
            <p:nvPr/>
          </p:nvSpPr>
          <p:spPr bwMode="auto">
            <a:xfrm>
              <a:off x="772" y="894"/>
              <a:ext cx="630" cy="1"/>
            </a:xfrm>
            <a:prstGeom prst="line">
              <a:avLst/>
            </a:prstGeom>
            <a:noFill/>
            <a:ln w="20638">
              <a:solidFill>
                <a:srgbClr val="000000"/>
              </a:solidFill>
              <a:round/>
              <a:headEnd/>
              <a:tailEnd/>
            </a:ln>
          </p:spPr>
          <p:txBody>
            <a:bodyPr/>
            <a:lstStyle/>
            <a:p>
              <a:endParaRPr lang="en-US"/>
            </a:p>
          </p:txBody>
        </p:sp>
        <p:sp>
          <p:nvSpPr>
            <p:cNvPr id="82957" name="Freeform 10"/>
            <p:cNvSpPr>
              <a:spLocks/>
            </p:cNvSpPr>
            <p:nvPr/>
          </p:nvSpPr>
          <p:spPr bwMode="auto">
            <a:xfrm>
              <a:off x="2497" y="881"/>
              <a:ext cx="79" cy="40"/>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2958" name="Freeform 11"/>
            <p:cNvSpPr>
              <a:spLocks/>
            </p:cNvSpPr>
            <p:nvPr/>
          </p:nvSpPr>
          <p:spPr bwMode="auto">
            <a:xfrm>
              <a:off x="2497" y="881"/>
              <a:ext cx="79" cy="40"/>
            </a:xfrm>
            <a:custGeom>
              <a:avLst/>
              <a:gdLst>
                <a:gd name="T0" fmla="*/ 0 w 79"/>
                <a:gd name="T1" fmla="*/ 40 h 40"/>
                <a:gd name="T2" fmla="*/ 79 w 79"/>
                <a:gd name="T3" fmla="*/ 13 h 40"/>
                <a:gd name="T4" fmla="*/ 0 w 79"/>
                <a:gd name="T5" fmla="*/ 0 h 40"/>
                <a:gd name="T6" fmla="*/ 0 w 79"/>
                <a:gd name="T7" fmla="*/ 13 h 40"/>
                <a:gd name="T8" fmla="*/ 0 w 79"/>
                <a:gd name="T9" fmla="*/ 4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13"/>
                  </a:lnTo>
                  <a:lnTo>
                    <a:pt x="0" y="0"/>
                  </a:lnTo>
                  <a:lnTo>
                    <a:pt x="0" y="13"/>
                  </a:lnTo>
                  <a:lnTo>
                    <a:pt x="0" y="40"/>
                  </a:lnTo>
                  <a:close/>
                </a:path>
              </a:pathLst>
            </a:custGeom>
            <a:solidFill>
              <a:srgbClr val="000000"/>
            </a:solidFill>
            <a:ln w="0">
              <a:solidFill>
                <a:srgbClr val="000000"/>
              </a:solidFill>
              <a:round/>
              <a:headEnd/>
              <a:tailEnd/>
            </a:ln>
          </p:spPr>
          <p:txBody>
            <a:bodyPr/>
            <a:lstStyle/>
            <a:p>
              <a:endParaRPr lang="en-US"/>
            </a:p>
          </p:txBody>
        </p:sp>
        <p:sp>
          <p:nvSpPr>
            <p:cNvPr id="82959" name="Line 12"/>
            <p:cNvSpPr>
              <a:spLocks noChangeShapeType="1"/>
            </p:cNvSpPr>
            <p:nvPr/>
          </p:nvSpPr>
          <p:spPr bwMode="auto">
            <a:xfrm flipH="1">
              <a:off x="1873" y="894"/>
              <a:ext cx="660" cy="1"/>
            </a:xfrm>
            <a:prstGeom prst="line">
              <a:avLst/>
            </a:prstGeom>
            <a:noFill/>
            <a:ln w="20638">
              <a:solidFill>
                <a:srgbClr val="000000"/>
              </a:solidFill>
              <a:round/>
              <a:headEnd/>
              <a:tailEnd/>
            </a:ln>
          </p:spPr>
          <p:txBody>
            <a:bodyPr/>
            <a:lstStyle/>
            <a:p>
              <a:endParaRPr lang="en-US"/>
            </a:p>
          </p:txBody>
        </p:sp>
        <p:sp>
          <p:nvSpPr>
            <p:cNvPr id="82960" name="Line 13"/>
            <p:cNvSpPr>
              <a:spLocks noChangeShapeType="1"/>
            </p:cNvSpPr>
            <p:nvPr/>
          </p:nvSpPr>
          <p:spPr bwMode="auto">
            <a:xfrm flipV="1">
              <a:off x="697" y="855"/>
              <a:ext cx="1" cy="92"/>
            </a:xfrm>
            <a:prstGeom prst="line">
              <a:avLst/>
            </a:prstGeom>
            <a:noFill/>
            <a:ln w="20638">
              <a:solidFill>
                <a:srgbClr val="000000"/>
              </a:solidFill>
              <a:round/>
              <a:headEnd/>
              <a:tailEnd/>
            </a:ln>
          </p:spPr>
          <p:txBody>
            <a:bodyPr/>
            <a:lstStyle/>
            <a:p>
              <a:endParaRPr lang="en-US"/>
            </a:p>
          </p:txBody>
        </p:sp>
        <p:sp>
          <p:nvSpPr>
            <p:cNvPr id="82961" name="Line 14"/>
            <p:cNvSpPr>
              <a:spLocks noChangeShapeType="1"/>
            </p:cNvSpPr>
            <p:nvPr/>
          </p:nvSpPr>
          <p:spPr bwMode="auto">
            <a:xfrm flipV="1">
              <a:off x="2578" y="855"/>
              <a:ext cx="1" cy="92"/>
            </a:xfrm>
            <a:prstGeom prst="line">
              <a:avLst/>
            </a:prstGeom>
            <a:noFill/>
            <a:ln w="20638">
              <a:solidFill>
                <a:srgbClr val="000000"/>
              </a:solidFill>
              <a:round/>
              <a:headEnd/>
              <a:tailEnd/>
            </a:ln>
          </p:spPr>
          <p:txBody>
            <a:bodyPr/>
            <a:lstStyle/>
            <a:p>
              <a:endParaRPr lang="en-US"/>
            </a:p>
          </p:txBody>
        </p:sp>
        <p:sp>
          <p:nvSpPr>
            <p:cNvPr id="82962" name="Line 15"/>
            <p:cNvSpPr>
              <a:spLocks noChangeShapeType="1"/>
            </p:cNvSpPr>
            <p:nvPr/>
          </p:nvSpPr>
          <p:spPr bwMode="auto">
            <a:xfrm flipH="1">
              <a:off x="697" y="1325"/>
              <a:ext cx="1881" cy="1"/>
            </a:xfrm>
            <a:prstGeom prst="line">
              <a:avLst/>
            </a:prstGeom>
            <a:noFill/>
            <a:ln w="20638">
              <a:solidFill>
                <a:srgbClr val="00FFFF"/>
              </a:solidFill>
              <a:round/>
              <a:headEnd/>
              <a:tailEnd/>
            </a:ln>
          </p:spPr>
          <p:txBody>
            <a:bodyPr/>
            <a:lstStyle/>
            <a:p>
              <a:endParaRPr lang="en-US"/>
            </a:p>
          </p:txBody>
        </p:sp>
        <p:sp>
          <p:nvSpPr>
            <p:cNvPr id="82963" name="Rectangle 16"/>
            <p:cNvSpPr>
              <a:spLocks noChangeArrowheads="1"/>
            </p:cNvSpPr>
            <p:nvPr/>
          </p:nvSpPr>
          <p:spPr bwMode="auto">
            <a:xfrm>
              <a:off x="3048" y="1090"/>
              <a:ext cx="487"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a:ea typeface="SimSun" pitchFamily="2" charset="-122"/>
                </a:rPr>
                <a:t>first word</a:t>
              </a:r>
              <a:endParaRPr lang="en-CA" altLang="zh-CN" sz="2400">
                <a:solidFill>
                  <a:srgbClr val="000000"/>
                </a:solidFill>
                <a:latin typeface="Times New Roman" pitchFamily="18" charset="0"/>
                <a:ea typeface="SimSun" pitchFamily="2" charset="-122"/>
              </a:endParaRPr>
            </a:p>
          </p:txBody>
        </p:sp>
        <p:sp>
          <p:nvSpPr>
            <p:cNvPr id="82964" name="Line 17"/>
            <p:cNvSpPr>
              <a:spLocks noChangeShapeType="1"/>
            </p:cNvSpPr>
            <p:nvPr/>
          </p:nvSpPr>
          <p:spPr bwMode="auto">
            <a:xfrm flipH="1">
              <a:off x="697" y="2710"/>
              <a:ext cx="1881" cy="1"/>
            </a:xfrm>
            <a:prstGeom prst="line">
              <a:avLst/>
            </a:prstGeom>
            <a:noFill/>
            <a:ln w="20638">
              <a:solidFill>
                <a:srgbClr val="00FFFF"/>
              </a:solidFill>
              <a:round/>
              <a:headEnd/>
              <a:tailEnd/>
            </a:ln>
          </p:spPr>
          <p:txBody>
            <a:bodyPr/>
            <a:lstStyle/>
            <a:p>
              <a:endParaRPr lang="en-US"/>
            </a:p>
          </p:txBody>
        </p:sp>
        <p:sp>
          <p:nvSpPr>
            <p:cNvPr id="82965" name="Line 18"/>
            <p:cNvSpPr>
              <a:spLocks noChangeShapeType="1"/>
            </p:cNvSpPr>
            <p:nvPr/>
          </p:nvSpPr>
          <p:spPr bwMode="auto">
            <a:xfrm flipH="1">
              <a:off x="697" y="4147"/>
              <a:ext cx="1881" cy="1"/>
            </a:xfrm>
            <a:prstGeom prst="line">
              <a:avLst/>
            </a:prstGeom>
            <a:noFill/>
            <a:ln w="20638">
              <a:solidFill>
                <a:srgbClr val="00FFFF"/>
              </a:solidFill>
              <a:round/>
              <a:headEnd/>
              <a:tailEnd/>
            </a:ln>
          </p:spPr>
          <p:txBody>
            <a:bodyPr/>
            <a:lstStyle/>
            <a:p>
              <a:endParaRPr lang="en-US"/>
            </a:p>
          </p:txBody>
        </p:sp>
        <p:sp>
          <p:nvSpPr>
            <p:cNvPr id="82966" name="Rectangle 19"/>
            <p:cNvSpPr>
              <a:spLocks noChangeArrowheads="1"/>
            </p:cNvSpPr>
            <p:nvPr/>
          </p:nvSpPr>
          <p:spPr bwMode="auto">
            <a:xfrm>
              <a:off x="697" y="1038"/>
              <a:ext cx="1881" cy="3383"/>
            </a:xfrm>
            <a:prstGeom prst="rect">
              <a:avLst/>
            </a:prstGeom>
            <a:noFill/>
            <a:ln w="20638">
              <a:solidFill>
                <a:srgbClr val="00FFFF"/>
              </a:solidFill>
              <a:miter lim="800000"/>
              <a:headEnd/>
              <a:tailEnd/>
            </a:ln>
          </p:spPr>
          <p:txBody>
            <a:bodyPr/>
            <a:lstStyle/>
            <a:p>
              <a:endParaRPr lang="en-US">
                <a:solidFill>
                  <a:srgbClr val="000000"/>
                </a:solidFill>
              </a:endParaRPr>
            </a:p>
          </p:txBody>
        </p:sp>
        <p:sp>
          <p:nvSpPr>
            <p:cNvPr id="82967" name="Rectangle 20"/>
            <p:cNvSpPr>
              <a:spLocks noChangeArrowheads="1"/>
            </p:cNvSpPr>
            <p:nvPr/>
          </p:nvSpPr>
          <p:spPr bwMode="auto">
            <a:xfrm>
              <a:off x="1429" y="4656"/>
              <a:ext cx="1596" cy="178"/>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a:ea typeface="SimSun" pitchFamily="2" charset="-122"/>
                </a:rPr>
                <a:t>Figure 2.5.   Memory words.</a:t>
              </a:r>
              <a:endParaRPr lang="en-CA" altLang="zh-CN" sz="2400">
                <a:solidFill>
                  <a:srgbClr val="000000"/>
                </a:solidFill>
                <a:latin typeface="Times New Roman" pitchFamily="18" charset="0"/>
                <a:ea typeface="SimSun" pitchFamily="2" charset="-122"/>
              </a:endParaRPr>
            </a:p>
          </p:txBody>
        </p:sp>
        <p:sp>
          <p:nvSpPr>
            <p:cNvPr id="82968" name="Rectangle 21"/>
            <p:cNvSpPr>
              <a:spLocks noChangeArrowheads="1"/>
            </p:cNvSpPr>
            <p:nvPr/>
          </p:nvSpPr>
          <p:spPr bwMode="auto">
            <a:xfrm>
              <a:off x="1494" y="816"/>
              <a:ext cx="67" cy="166"/>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a:ea typeface="SimSun" pitchFamily="2" charset="-122"/>
                </a:rPr>
                <a:t>n</a:t>
              </a:r>
              <a:endParaRPr lang="en-CA" altLang="zh-CN" sz="2400">
                <a:solidFill>
                  <a:srgbClr val="000000"/>
                </a:solidFill>
                <a:latin typeface="Times New Roman" pitchFamily="18" charset="0"/>
                <a:ea typeface="SimSun" pitchFamily="2" charset="-122"/>
              </a:endParaRPr>
            </a:p>
          </p:txBody>
        </p:sp>
        <p:sp>
          <p:nvSpPr>
            <p:cNvPr id="82969" name="Rectangle 22"/>
            <p:cNvSpPr>
              <a:spLocks noChangeArrowheads="1"/>
            </p:cNvSpPr>
            <p:nvPr/>
          </p:nvSpPr>
          <p:spPr bwMode="auto">
            <a:xfrm>
              <a:off x="1546" y="816"/>
              <a:ext cx="220" cy="166"/>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a:ea typeface="SimSun" pitchFamily="2" charset="-122"/>
                </a:rPr>
                <a:t> </a:t>
              </a:r>
              <a:r>
                <a:rPr lang="en-CA" altLang="zh-CN" sz="1500">
                  <a:solidFill>
                    <a:srgbClr val="000000"/>
                  </a:solidFill>
                  <a:latin typeface="Nimbus Roman No9 L"/>
                  <a:ea typeface="SimSun" pitchFamily="2" charset="-122"/>
                </a:rPr>
                <a:t>bits</a:t>
              </a:r>
              <a:endParaRPr lang="en-CA" altLang="zh-CN" sz="2400">
                <a:solidFill>
                  <a:srgbClr val="000000"/>
                </a:solidFill>
                <a:latin typeface="Times New Roman" pitchFamily="18" charset="0"/>
                <a:ea typeface="SimSun" pitchFamily="2" charset="-122"/>
              </a:endParaRPr>
            </a:p>
          </p:txBody>
        </p:sp>
        <p:sp>
          <p:nvSpPr>
            <p:cNvPr id="82970" name="Rectangle 23"/>
            <p:cNvSpPr>
              <a:spLocks noChangeArrowheads="1"/>
            </p:cNvSpPr>
            <p:nvPr/>
          </p:nvSpPr>
          <p:spPr bwMode="auto">
            <a:xfrm>
              <a:off x="3035" y="4186"/>
              <a:ext cx="481"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a:ea typeface="SimSun" pitchFamily="2" charset="-122"/>
                </a:rPr>
                <a:t>last word</a:t>
              </a:r>
              <a:endParaRPr lang="en-CA" altLang="zh-CN" sz="2400">
                <a:solidFill>
                  <a:srgbClr val="000000"/>
                </a:solidFill>
                <a:latin typeface="Times New Roman" pitchFamily="18" charset="0"/>
                <a:ea typeface="SimSun" pitchFamily="2" charset="-122"/>
              </a:endParaRPr>
            </a:p>
          </p:txBody>
        </p:sp>
        <p:sp>
          <p:nvSpPr>
            <p:cNvPr id="82971" name="Rectangle 24"/>
            <p:cNvSpPr>
              <a:spLocks noChangeArrowheads="1"/>
            </p:cNvSpPr>
            <p:nvPr/>
          </p:nvSpPr>
          <p:spPr bwMode="auto">
            <a:xfrm>
              <a:off x="3035" y="2788"/>
              <a:ext cx="27" cy="167"/>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a:ea typeface="SimSun" pitchFamily="2" charset="-122"/>
                </a:rPr>
                <a:t>i</a:t>
              </a:r>
              <a:endParaRPr lang="en-CA" altLang="zh-CN" sz="2400">
                <a:solidFill>
                  <a:srgbClr val="000000"/>
                </a:solidFill>
                <a:latin typeface="Times New Roman" pitchFamily="18" charset="0"/>
                <a:ea typeface="SimSun" pitchFamily="2" charset="-122"/>
              </a:endParaRPr>
            </a:p>
          </p:txBody>
        </p:sp>
        <p:sp>
          <p:nvSpPr>
            <p:cNvPr id="82972" name="Rectangle 25"/>
            <p:cNvSpPr>
              <a:spLocks noChangeArrowheads="1"/>
            </p:cNvSpPr>
            <p:nvPr/>
          </p:nvSpPr>
          <p:spPr bwMode="auto">
            <a:xfrm>
              <a:off x="3061" y="2788"/>
              <a:ext cx="427" cy="167"/>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a:ea typeface="SimSun" pitchFamily="2" charset="-122"/>
                </a:rPr>
                <a:t> </a:t>
              </a:r>
              <a:r>
                <a:rPr lang="en-CA" altLang="zh-CN" sz="1500">
                  <a:solidFill>
                    <a:srgbClr val="000000"/>
                  </a:solidFill>
                  <a:latin typeface="Nimbus Roman No9 L"/>
                  <a:ea typeface="SimSun" pitchFamily="2" charset="-122"/>
                </a:rPr>
                <a:t>th word</a:t>
              </a:r>
              <a:endParaRPr lang="en-CA" altLang="zh-CN" sz="2400">
                <a:solidFill>
                  <a:srgbClr val="000000"/>
                </a:solidFill>
                <a:latin typeface="Times New Roman" pitchFamily="18" charset="0"/>
                <a:ea typeface="SimSun" pitchFamily="2" charset="-122"/>
              </a:endParaRPr>
            </a:p>
          </p:txBody>
        </p:sp>
        <p:sp>
          <p:nvSpPr>
            <p:cNvPr id="82973" name="Freeform 26"/>
            <p:cNvSpPr>
              <a:spLocks/>
            </p:cNvSpPr>
            <p:nvPr/>
          </p:nvSpPr>
          <p:spPr bwMode="auto">
            <a:xfrm>
              <a:off x="2852" y="2854"/>
              <a:ext cx="79" cy="26"/>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US"/>
            </a:p>
          </p:txBody>
        </p:sp>
        <p:sp>
          <p:nvSpPr>
            <p:cNvPr id="82974" name="Freeform 27"/>
            <p:cNvSpPr>
              <a:spLocks/>
            </p:cNvSpPr>
            <p:nvPr/>
          </p:nvSpPr>
          <p:spPr bwMode="auto">
            <a:xfrm>
              <a:off x="2852" y="2854"/>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82975" name="Line 28"/>
            <p:cNvSpPr>
              <a:spLocks noChangeShapeType="1"/>
            </p:cNvSpPr>
            <p:nvPr/>
          </p:nvSpPr>
          <p:spPr bwMode="auto">
            <a:xfrm flipH="1">
              <a:off x="2473" y="2867"/>
              <a:ext cx="379" cy="1"/>
            </a:xfrm>
            <a:prstGeom prst="line">
              <a:avLst/>
            </a:prstGeom>
            <a:noFill/>
            <a:ln w="20638">
              <a:solidFill>
                <a:srgbClr val="000000"/>
              </a:solidFill>
              <a:round/>
              <a:headEnd/>
              <a:tailEnd/>
            </a:ln>
          </p:spPr>
          <p:txBody>
            <a:bodyPr/>
            <a:lstStyle/>
            <a:p>
              <a:endParaRPr lang="en-US"/>
            </a:p>
          </p:txBody>
        </p:sp>
        <p:sp>
          <p:nvSpPr>
            <p:cNvPr id="82976" name="Freeform 29"/>
            <p:cNvSpPr>
              <a:spLocks/>
            </p:cNvSpPr>
            <p:nvPr/>
          </p:nvSpPr>
          <p:spPr bwMode="auto">
            <a:xfrm>
              <a:off x="2852" y="1443"/>
              <a:ext cx="79" cy="39"/>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2977" name="Freeform 30"/>
            <p:cNvSpPr>
              <a:spLocks/>
            </p:cNvSpPr>
            <p:nvPr/>
          </p:nvSpPr>
          <p:spPr bwMode="auto">
            <a:xfrm>
              <a:off x="2852" y="1443"/>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82978" name="Line 31"/>
            <p:cNvSpPr>
              <a:spLocks noChangeShapeType="1"/>
            </p:cNvSpPr>
            <p:nvPr/>
          </p:nvSpPr>
          <p:spPr bwMode="auto">
            <a:xfrm flipH="1">
              <a:off x="2473" y="1456"/>
              <a:ext cx="379" cy="1"/>
            </a:xfrm>
            <a:prstGeom prst="line">
              <a:avLst/>
            </a:prstGeom>
            <a:noFill/>
            <a:ln w="20638">
              <a:solidFill>
                <a:srgbClr val="000000"/>
              </a:solidFill>
              <a:round/>
              <a:headEnd/>
              <a:tailEnd/>
            </a:ln>
          </p:spPr>
          <p:txBody>
            <a:bodyPr/>
            <a:lstStyle/>
            <a:p>
              <a:endParaRPr lang="en-US"/>
            </a:p>
          </p:txBody>
        </p:sp>
        <p:sp>
          <p:nvSpPr>
            <p:cNvPr id="82979" name="Freeform 32"/>
            <p:cNvSpPr>
              <a:spLocks/>
            </p:cNvSpPr>
            <p:nvPr/>
          </p:nvSpPr>
          <p:spPr bwMode="auto">
            <a:xfrm>
              <a:off x="2852" y="1169"/>
              <a:ext cx="79" cy="26"/>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US"/>
            </a:p>
          </p:txBody>
        </p:sp>
        <p:sp>
          <p:nvSpPr>
            <p:cNvPr id="82980" name="Freeform 33"/>
            <p:cNvSpPr>
              <a:spLocks/>
            </p:cNvSpPr>
            <p:nvPr/>
          </p:nvSpPr>
          <p:spPr bwMode="auto">
            <a:xfrm>
              <a:off x="2852" y="1169"/>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82981" name="Line 34"/>
            <p:cNvSpPr>
              <a:spLocks noChangeShapeType="1"/>
            </p:cNvSpPr>
            <p:nvPr/>
          </p:nvSpPr>
          <p:spPr bwMode="auto">
            <a:xfrm flipH="1">
              <a:off x="2473" y="1182"/>
              <a:ext cx="379" cy="1"/>
            </a:xfrm>
            <a:prstGeom prst="line">
              <a:avLst/>
            </a:prstGeom>
            <a:noFill/>
            <a:ln w="20638">
              <a:solidFill>
                <a:srgbClr val="000000"/>
              </a:solidFill>
              <a:round/>
              <a:headEnd/>
              <a:tailEnd/>
            </a:ln>
          </p:spPr>
          <p:txBody>
            <a:bodyPr/>
            <a:lstStyle/>
            <a:p>
              <a:endParaRPr lang="en-US"/>
            </a:p>
          </p:txBody>
        </p:sp>
        <p:sp>
          <p:nvSpPr>
            <p:cNvPr id="82982" name="Freeform 35"/>
            <p:cNvSpPr>
              <a:spLocks/>
            </p:cNvSpPr>
            <p:nvPr/>
          </p:nvSpPr>
          <p:spPr bwMode="auto">
            <a:xfrm>
              <a:off x="2852" y="4265"/>
              <a:ext cx="79" cy="39"/>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2983" name="Freeform 36"/>
            <p:cNvSpPr>
              <a:spLocks/>
            </p:cNvSpPr>
            <p:nvPr/>
          </p:nvSpPr>
          <p:spPr bwMode="auto">
            <a:xfrm>
              <a:off x="2852" y="4265"/>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82984" name="Line 37"/>
            <p:cNvSpPr>
              <a:spLocks noChangeShapeType="1"/>
            </p:cNvSpPr>
            <p:nvPr/>
          </p:nvSpPr>
          <p:spPr bwMode="auto">
            <a:xfrm flipH="1">
              <a:off x="2473" y="4278"/>
              <a:ext cx="379" cy="1"/>
            </a:xfrm>
            <a:prstGeom prst="line">
              <a:avLst/>
            </a:prstGeom>
            <a:noFill/>
            <a:ln w="20638">
              <a:solidFill>
                <a:srgbClr val="000000"/>
              </a:solidFill>
              <a:round/>
              <a:headEnd/>
              <a:tailEnd/>
            </a:ln>
          </p:spPr>
          <p:txBody>
            <a:bodyPr/>
            <a:lstStyle/>
            <a:p>
              <a:endParaRPr lang="en-US"/>
            </a:p>
          </p:txBody>
        </p:sp>
        <p:sp>
          <p:nvSpPr>
            <p:cNvPr id="82985" name="Text Box 38"/>
            <p:cNvSpPr txBox="1">
              <a:spLocks noChangeArrowheads="1"/>
            </p:cNvSpPr>
            <p:nvPr/>
          </p:nvSpPr>
          <p:spPr bwMode="auto">
            <a:xfrm>
              <a:off x="1536" y="1884"/>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p>
            <a:p>
              <a:pPr>
                <a:lnSpc>
                  <a:spcPct val="20000"/>
                </a:lnSpc>
                <a:spcBef>
                  <a:spcPct val="50000"/>
                </a:spcBef>
              </a:pPr>
              <a:endParaRPr lang="zh-CN" altLang="en-CA" sz="2000">
                <a:solidFill>
                  <a:srgbClr val="000000"/>
                </a:solidFill>
                <a:latin typeface="Nimbus Roman No9 L"/>
                <a:ea typeface="SimSun" pitchFamily="2" charset="-122"/>
              </a:endParaRPr>
            </a:p>
          </p:txBody>
        </p:sp>
        <p:sp>
          <p:nvSpPr>
            <p:cNvPr id="82986" name="Text Box 39"/>
            <p:cNvSpPr txBox="1">
              <a:spLocks noChangeArrowheads="1"/>
            </p:cNvSpPr>
            <p:nvPr/>
          </p:nvSpPr>
          <p:spPr bwMode="auto">
            <a:xfrm>
              <a:off x="1548" y="3306"/>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p>
            <a:p>
              <a:pPr>
                <a:lnSpc>
                  <a:spcPct val="20000"/>
                </a:lnSpc>
                <a:spcBef>
                  <a:spcPct val="50000"/>
                </a:spcBef>
              </a:pPr>
              <a:endParaRPr lang="zh-CN" altLang="en-CA" sz="2000">
                <a:solidFill>
                  <a:srgbClr val="000000"/>
                </a:solidFill>
                <a:latin typeface="Nimbus Roman No9 L"/>
                <a:ea typeface="SimSun" pitchFamily="2" charset="-122"/>
              </a:endParaRPr>
            </a:p>
          </p:txBody>
        </p:sp>
      </p:grpSp>
      <p:sp>
        <p:nvSpPr>
          <p:cNvPr id="82949" name="Slide Number Placeholder 1"/>
          <p:cNvSpPr>
            <a:spLocks noGrp="1"/>
          </p:cNvSpPr>
          <p:nvPr>
            <p:ph type="sldNum" sz="quarter" idx="12"/>
          </p:nvPr>
        </p:nvSpPr>
        <p:spPr>
          <a:noFill/>
          <a:ln>
            <a:miter lim="800000"/>
            <a:headEnd/>
            <a:tailEnd/>
          </a:ln>
        </p:spPr>
        <p:txBody>
          <a:bodyPr/>
          <a:lstStyle/>
          <a:p>
            <a:fld id="{B12A48C9-E98A-42DE-BA72-D2D75C37EB03}" type="slidenum">
              <a:rPr lang="ar-SA" altLang="en-US" smtClean="0">
                <a:solidFill>
                  <a:srgbClr val="000000"/>
                </a:solidFill>
              </a:rPr>
              <a:pPr/>
              <a:t>13</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pPr eaLnBrk="1" hangingPunct="1"/>
            <a:r>
              <a:rPr lang="en-US" altLang="zh-CN" smtClean="0">
                <a:ea typeface="SimSun" pitchFamily="2" charset="-122"/>
              </a:rPr>
              <a:t>Memory Location, Addresses, and Operation</a:t>
            </a:r>
            <a:endParaRPr lang="zh-CN" altLang="en-US" smtClean="0">
              <a:ea typeface="SimSun" pitchFamily="2" charset="-122"/>
            </a:endParaRPr>
          </a:p>
        </p:txBody>
      </p:sp>
      <p:sp>
        <p:nvSpPr>
          <p:cNvPr id="83971" name="Rectangle 3"/>
          <p:cNvSpPr>
            <a:spLocks noGrp="1" noChangeArrowheads="1"/>
          </p:cNvSpPr>
          <p:nvPr>
            <p:ph type="body" idx="4294967295"/>
          </p:nvPr>
        </p:nvSpPr>
        <p:spPr>
          <a:xfrm>
            <a:off x="457200" y="1719263"/>
            <a:ext cx="8229600" cy="566737"/>
          </a:xfrm>
        </p:spPr>
        <p:txBody>
          <a:bodyPr/>
          <a:lstStyle/>
          <a:p>
            <a:pPr eaLnBrk="1" hangingPunct="1"/>
            <a:r>
              <a:rPr lang="en-US" altLang="zh-CN" smtClean="0">
                <a:ea typeface="SimSun" pitchFamily="2" charset="-122"/>
              </a:rPr>
              <a:t>32-bit word length example</a:t>
            </a:r>
          </a:p>
        </p:txBody>
      </p:sp>
      <p:sp>
        <p:nvSpPr>
          <p:cNvPr id="83972" name="Rectangle 5"/>
          <p:cNvSpPr>
            <a:spLocks noChangeArrowheads="1"/>
          </p:cNvSpPr>
          <p:nvPr/>
        </p:nvSpPr>
        <p:spPr bwMode="auto">
          <a:xfrm>
            <a:off x="3575050" y="6577013"/>
            <a:ext cx="18383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Sans L"/>
                <a:ea typeface="SimSun" pitchFamily="2" charset="-122"/>
              </a:rPr>
              <a:t>(b) Four characters</a:t>
            </a:r>
            <a:endParaRPr lang="en-CA" altLang="zh-CN" sz="2400">
              <a:solidFill>
                <a:srgbClr val="000000"/>
              </a:solidFill>
              <a:latin typeface="Times New Roman" pitchFamily="18" charset="0"/>
              <a:ea typeface="SimSun" pitchFamily="2" charset="-122"/>
            </a:endParaRPr>
          </a:p>
        </p:txBody>
      </p:sp>
      <p:sp>
        <p:nvSpPr>
          <p:cNvPr id="83973" name="Rectangle 6"/>
          <p:cNvSpPr>
            <a:spLocks noChangeArrowheads="1"/>
          </p:cNvSpPr>
          <p:nvPr/>
        </p:nvSpPr>
        <p:spPr bwMode="auto">
          <a:xfrm>
            <a:off x="6502400"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character</a:t>
            </a:r>
            <a:endParaRPr lang="en-CA" altLang="zh-CN" sz="2400">
              <a:solidFill>
                <a:srgbClr val="000000"/>
              </a:solidFill>
              <a:latin typeface="Times New Roman" pitchFamily="18" charset="0"/>
              <a:ea typeface="SimSun" pitchFamily="2" charset="-122"/>
            </a:endParaRPr>
          </a:p>
        </p:txBody>
      </p:sp>
      <p:sp>
        <p:nvSpPr>
          <p:cNvPr id="83974" name="Rectangle 7"/>
          <p:cNvSpPr>
            <a:spLocks noChangeArrowheads="1"/>
          </p:cNvSpPr>
          <p:nvPr/>
        </p:nvSpPr>
        <p:spPr bwMode="auto">
          <a:xfrm>
            <a:off x="4954588"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character</a:t>
            </a:r>
            <a:endParaRPr lang="en-CA" altLang="zh-CN" sz="2400">
              <a:solidFill>
                <a:srgbClr val="000000"/>
              </a:solidFill>
              <a:latin typeface="Times New Roman" pitchFamily="18" charset="0"/>
              <a:ea typeface="SimSun" pitchFamily="2" charset="-122"/>
            </a:endParaRPr>
          </a:p>
        </p:txBody>
      </p:sp>
      <p:sp>
        <p:nvSpPr>
          <p:cNvPr id="83975" name="Rectangle 8"/>
          <p:cNvSpPr>
            <a:spLocks noChangeArrowheads="1"/>
          </p:cNvSpPr>
          <p:nvPr/>
        </p:nvSpPr>
        <p:spPr bwMode="auto">
          <a:xfrm>
            <a:off x="1885950"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character</a:t>
            </a:r>
            <a:endParaRPr lang="en-CA" altLang="zh-CN" sz="2400">
              <a:solidFill>
                <a:srgbClr val="000000"/>
              </a:solidFill>
              <a:latin typeface="Times New Roman" pitchFamily="18" charset="0"/>
              <a:ea typeface="SimSun" pitchFamily="2" charset="-122"/>
            </a:endParaRPr>
          </a:p>
        </p:txBody>
      </p:sp>
      <p:sp>
        <p:nvSpPr>
          <p:cNvPr id="83976" name="Rectangle 9"/>
          <p:cNvSpPr>
            <a:spLocks noChangeArrowheads="1"/>
          </p:cNvSpPr>
          <p:nvPr/>
        </p:nvSpPr>
        <p:spPr bwMode="auto">
          <a:xfrm>
            <a:off x="3408363" y="6126163"/>
            <a:ext cx="901700"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character</a:t>
            </a:r>
            <a:endParaRPr lang="en-CA" altLang="zh-CN" sz="2400">
              <a:solidFill>
                <a:srgbClr val="000000"/>
              </a:solidFill>
              <a:latin typeface="Times New Roman" pitchFamily="18" charset="0"/>
              <a:ea typeface="SimSun" pitchFamily="2" charset="-122"/>
            </a:endParaRPr>
          </a:p>
        </p:txBody>
      </p:sp>
      <p:sp>
        <p:nvSpPr>
          <p:cNvPr id="83977" name="Rectangle 10"/>
          <p:cNvSpPr>
            <a:spLocks noChangeArrowheads="1"/>
          </p:cNvSpPr>
          <p:nvPr/>
        </p:nvSpPr>
        <p:spPr bwMode="auto">
          <a:xfrm>
            <a:off x="3551238" y="4173538"/>
            <a:ext cx="18891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Sans L"/>
                <a:ea typeface="SimSun" pitchFamily="2" charset="-122"/>
              </a:rPr>
              <a:t>(a) A signed integer</a:t>
            </a:r>
            <a:endParaRPr lang="en-CA" altLang="zh-CN" sz="2400">
              <a:solidFill>
                <a:srgbClr val="000000"/>
              </a:solidFill>
              <a:latin typeface="Times New Roman" pitchFamily="18" charset="0"/>
              <a:ea typeface="SimSun" pitchFamily="2" charset="-122"/>
            </a:endParaRPr>
          </a:p>
        </p:txBody>
      </p:sp>
      <p:sp>
        <p:nvSpPr>
          <p:cNvPr id="83978" name="Rectangle 11"/>
          <p:cNvSpPr>
            <a:spLocks noChangeArrowheads="1"/>
          </p:cNvSpPr>
          <p:nvPr/>
        </p:nvSpPr>
        <p:spPr bwMode="auto">
          <a:xfrm>
            <a:off x="2266950" y="3365500"/>
            <a:ext cx="782638"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Sign bit:</a:t>
            </a:r>
            <a:endParaRPr lang="en-CA" altLang="zh-CN" sz="2400">
              <a:solidFill>
                <a:srgbClr val="000000"/>
              </a:solidFill>
              <a:latin typeface="Times New Roman" pitchFamily="18" charset="0"/>
              <a:ea typeface="SimSun" pitchFamily="2" charset="-122"/>
            </a:endParaRPr>
          </a:p>
        </p:txBody>
      </p:sp>
      <p:sp>
        <p:nvSpPr>
          <p:cNvPr id="83979" name="Rectangle 12"/>
          <p:cNvSpPr>
            <a:spLocks noChangeArrowheads="1"/>
          </p:cNvSpPr>
          <p:nvPr/>
        </p:nvSpPr>
        <p:spPr bwMode="auto">
          <a:xfrm>
            <a:off x="3813175" y="3360738"/>
            <a:ext cx="2246313" cy="288925"/>
          </a:xfrm>
          <a:prstGeom prst="rect">
            <a:avLst/>
          </a:prstGeom>
          <a:noFill/>
          <a:ln w="9525">
            <a:noFill/>
            <a:miter lim="800000"/>
            <a:headEnd/>
            <a:tailEnd/>
          </a:ln>
        </p:spPr>
        <p:txBody>
          <a:bodyPr wrap="none" lIns="0" tIns="0" rIns="0" bIns="0">
            <a:spAutoFit/>
          </a:bodyPr>
          <a:lstStyle/>
          <a:p>
            <a:r>
              <a:rPr lang="zh-CN" altLang="en-CA" sz="1900">
                <a:solidFill>
                  <a:srgbClr val="000000"/>
                </a:solidFill>
                <a:latin typeface="Nimbus Roman No9 L"/>
                <a:ea typeface="SimSun" pitchFamily="2" charset="-122"/>
              </a:rPr>
              <a:t> </a:t>
            </a:r>
            <a:r>
              <a:rPr lang="en-CA" altLang="zh-CN" sz="1900">
                <a:solidFill>
                  <a:srgbClr val="000000"/>
                </a:solidFill>
                <a:latin typeface="Nimbus Roman No9 L"/>
                <a:ea typeface="SimSun" pitchFamily="2" charset="-122"/>
              </a:rPr>
              <a:t>for positive numbers</a:t>
            </a:r>
            <a:endParaRPr lang="en-CA" altLang="zh-CN" sz="2400">
              <a:solidFill>
                <a:srgbClr val="000000"/>
              </a:solidFill>
              <a:latin typeface="Times New Roman" pitchFamily="18" charset="0"/>
              <a:ea typeface="SimSun" pitchFamily="2" charset="-122"/>
            </a:endParaRPr>
          </a:p>
        </p:txBody>
      </p:sp>
      <p:sp>
        <p:nvSpPr>
          <p:cNvPr id="83980" name="Rectangle 13"/>
          <p:cNvSpPr>
            <a:spLocks noChangeArrowheads="1"/>
          </p:cNvSpPr>
          <p:nvPr/>
        </p:nvSpPr>
        <p:spPr bwMode="auto">
          <a:xfrm>
            <a:off x="3813175" y="3668713"/>
            <a:ext cx="2341563" cy="288925"/>
          </a:xfrm>
          <a:prstGeom prst="rect">
            <a:avLst/>
          </a:prstGeom>
          <a:noFill/>
          <a:ln w="9525">
            <a:noFill/>
            <a:miter lim="800000"/>
            <a:headEnd/>
            <a:tailEnd/>
          </a:ln>
        </p:spPr>
        <p:txBody>
          <a:bodyPr wrap="none" lIns="0" tIns="0" rIns="0" bIns="0">
            <a:spAutoFit/>
          </a:bodyPr>
          <a:lstStyle/>
          <a:p>
            <a:r>
              <a:rPr lang="zh-CN" altLang="en-CA" sz="1900">
                <a:solidFill>
                  <a:srgbClr val="000000"/>
                </a:solidFill>
                <a:latin typeface="Nimbus Roman No9 L"/>
                <a:ea typeface="SimSun" pitchFamily="2" charset="-122"/>
              </a:rPr>
              <a:t> </a:t>
            </a:r>
            <a:r>
              <a:rPr lang="en-CA" altLang="zh-CN" sz="1900">
                <a:solidFill>
                  <a:srgbClr val="000000"/>
                </a:solidFill>
                <a:latin typeface="Nimbus Roman No9 L"/>
                <a:ea typeface="SimSun" pitchFamily="2" charset="-122"/>
              </a:rPr>
              <a:t>for negative numbers</a:t>
            </a:r>
            <a:endParaRPr lang="en-CA" altLang="zh-CN" sz="2400">
              <a:solidFill>
                <a:srgbClr val="000000"/>
              </a:solidFill>
              <a:latin typeface="Times New Roman" pitchFamily="18" charset="0"/>
              <a:ea typeface="SimSun" pitchFamily="2" charset="-122"/>
            </a:endParaRPr>
          </a:p>
        </p:txBody>
      </p:sp>
      <p:sp>
        <p:nvSpPr>
          <p:cNvPr id="83981" name="Rectangle 14"/>
          <p:cNvSpPr>
            <a:spLocks noChangeArrowheads="1"/>
          </p:cNvSpPr>
          <p:nvPr/>
        </p:nvSpPr>
        <p:spPr bwMode="auto">
          <a:xfrm>
            <a:off x="659765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ASCII</a:t>
            </a:r>
            <a:endParaRPr lang="en-CA" altLang="zh-CN" sz="2400">
              <a:solidFill>
                <a:srgbClr val="000000"/>
              </a:solidFill>
              <a:latin typeface="Times New Roman" pitchFamily="18" charset="0"/>
              <a:ea typeface="SimSun" pitchFamily="2" charset="-122"/>
            </a:endParaRPr>
          </a:p>
        </p:txBody>
      </p:sp>
      <p:sp>
        <p:nvSpPr>
          <p:cNvPr id="83982" name="Rectangle 15"/>
          <p:cNvSpPr>
            <a:spLocks noChangeArrowheads="1"/>
          </p:cNvSpPr>
          <p:nvPr/>
        </p:nvSpPr>
        <p:spPr bwMode="auto">
          <a:xfrm>
            <a:off x="507365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ASCII</a:t>
            </a:r>
            <a:endParaRPr lang="en-CA" altLang="zh-CN" sz="2400">
              <a:solidFill>
                <a:srgbClr val="000000"/>
              </a:solidFill>
              <a:latin typeface="Times New Roman" pitchFamily="18" charset="0"/>
              <a:ea typeface="SimSun" pitchFamily="2" charset="-122"/>
            </a:endParaRPr>
          </a:p>
        </p:txBody>
      </p:sp>
      <p:sp>
        <p:nvSpPr>
          <p:cNvPr id="83983" name="Rectangle 16"/>
          <p:cNvSpPr>
            <a:spLocks noChangeArrowheads="1"/>
          </p:cNvSpPr>
          <p:nvPr/>
        </p:nvSpPr>
        <p:spPr bwMode="auto">
          <a:xfrm>
            <a:off x="3527425"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ASCII</a:t>
            </a:r>
            <a:endParaRPr lang="en-CA" altLang="zh-CN" sz="2400">
              <a:solidFill>
                <a:srgbClr val="000000"/>
              </a:solidFill>
              <a:latin typeface="Times New Roman" pitchFamily="18" charset="0"/>
              <a:ea typeface="SimSun" pitchFamily="2" charset="-122"/>
            </a:endParaRPr>
          </a:p>
        </p:txBody>
      </p:sp>
      <p:sp>
        <p:nvSpPr>
          <p:cNvPr id="83984" name="Rectangle 17"/>
          <p:cNvSpPr>
            <a:spLocks noChangeArrowheads="1"/>
          </p:cNvSpPr>
          <p:nvPr/>
        </p:nvSpPr>
        <p:spPr bwMode="auto">
          <a:xfrm>
            <a:off x="1981200" y="5911850"/>
            <a:ext cx="5651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ASCII</a:t>
            </a:r>
            <a:endParaRPr lang="en-CA" altLang="zh-CN" sz="2400">
              <a:solidFill>
                <a:srgbClr val="000000"/>
              </a:solidFill>
              <a:latin typeface="Times New Roman" pitchFamily="18" charset="0"/>
              <a:ea typeface="SimSun" pitchFamily="2" charset="-122"/>
            </a:endParaRPr>
          </a:p>
        </p:txBody>
      </p:sp>
      <p:sp>
        <p:nvSpPr>
          <p:cNvPr id="83985" name="Line 18"/>
          <p:cNvSpPr>
            <a:spLocks noChangeShapeType="1"/>
          </p:cNvSpPr>
          <p:nvPr/>
        </p:nvSpPr>
        <p:spPr bwMode="auto">
          <a:xfrm flipV="1">
            <a:off x="1957388" y="2651125"/>
            <a:ext cx="1587" cy="452438"/>
          </a:xfrm>
          <a:prstGeom prst="line">
            <a:avLst/>
          </a:prstGeom>
          <a:noFill/>
          <a:ln w="23813">
            <a:solidFill>
              <a:srgbClr val="00FFFF"/>
            </a:solidFill>
            <a:round/>
            <a:headEnd/>
            <a:tailEnd/>
          </a:ln>
        </p:spPr>
        <p:txBody>
          <a:bodyPr/>
          <a:lstStyle/>
          <a:p>
            <a:endParaRPr lang="en-US"/>
          </a:p>
        </p:txBody>
      </p:sp>
      <p:sp>
        <p:nvSpPr>
          <p:cNvPr id="83986" name="Line 19"/>
          <p:cNvSpPr>
            <a:spLocks noChangeShapeType="1"/>
          </p:cNvSpPr>
          <p:nvPr/>
        </p:nvSpPr>
        <p:spPr bwMode="auto">
          <a:xfrm flipV="1">
            <a:off x="2409825" y="2651125"/>
            <a:ext cx="1588" cy="452438"/>
          </a:xfrm>
          <a:prstGeom prst="line">
            <a:avLst/>
          </a:prstGeom>
          <a:noFill/>
          <a:ln w="23813">
            <a:solidFill>
              <a:srgbClr val="00FFFF"/>
            </a:solidFill>
            <a:round/>
            <a:headEnd/>
            <a:tailEnd/>
          </a:ln>
        </p:spPr>
        <p:txBody>
          <a:bodyPr/>
          <a:lstStyle/>
          <a:p>
            <a:endParaRPr lang="en-US"/>
          </a:p>
        </p:txBody>
      </p:sp>
      <p:sp>
        <p:nvSpPr>
          <p:cNvPr id="83987" name="Line 20"/>
          <p:cNvSpPr>
            <a:spLocks noChangeShapeType="1"/>
          </p:cNvSpPr>
          <p:nvPr/>
        </p:nvSpPr>
        <p:spPr bwMode="auto">
          <a:xfrm flipV="1">
            <a:off x="6740525" y="2651125"/>
            <a:ext cx="1588" cy="452438"/>
          </a:xfrm>
          <a:prstGeom prst="line">
            <a:avLst/>
          </a:prstGeom>
          <a:noFill/>
          <a:ln w="23813">
            <a:solidFill>
              <a:srgbClr val="00FFFF"/>
            </a:solidFill>
            <a:round/>
            <a:headEnd/>
            <a:tailEnd/>
          </a:ln>
        </p:spPr>
        <p:txBody>
          <a:bodyPr/>
          <a:lstStyle/>
          <a:p>
            <a:endParaRPr lang="en-US"/>
          </a:p>
        </p:txBody>
      </p:sp>
      <p:sp>
        <p:nvSpPr>
          <p:cNvPr id="83988" name="Line 21"/>
          <p:cNvSpPr>
            <a:spLocks noChangeShapeType="1"/>
          </p:cNvSpPr>
          <p:nvPr/>
        </p:nvSpPr>
        <p:spPr bwMode="auto">
          <a:xfrm flipV="1">
            <a:off x="7191375" y="2651125"/>
            <a:ext cx="1588" cy="452438"/>
          </a:xfrm>
          <a:prstGeom prst="line">
            <a:avLst/>
          </a:prstGeom>
          <a:noFill/>
          <a:ln w="23813">
            <a:solidFill>
              <a:srgbClr val="00FFFF"/>
            </a:solidFill>
            <a:round/>
            <a:headEnd/>
            <a:tailEnd/>
          </a:ln>
        </p:spPr>
        <p:txBody>
          <a:bodyPr/>
          <a:lstStyle/>
          <a:p>
            <a:endParaRPr lang="en-US"/>
          </a:p>
        </p:txBody>
      </p:sp>
      <p:sp>
        <p:nvSpPr>
          <p:cNvPr id="83989" name="Line 22"/>
          <p:cNvSpPr>
            <a:spLocks noChangeShapeType="1"/>
          </p:cNvSpPr>
          <p:nvPr/>
        </p:nvSpPr>
        <p:spPr bwMode="auto">
          <a:xfrm>
            <a:off x="1481138" y="3103563"/>
            <a:ext cx="6186487" cy="1587"/>
          </a:xfrm>
          <a:prstGeom prst="line">
            <a:avLst/>
          </a:prstGeom>
          <a:noFill/>
          <a:ln w="23813">
            <a:solidFill>
              <a:srgbClr val="00FFFF"/>
            </a:solidFill>
            <a:round/>
            <a:headEnd/>
            <a:tailEnd/>
          </a:ln>
        </p:spPr>
        <p:txBody>
          <a:bodyPr/>
          <a:lstStyle/>
          <a:p>
            <a:endParaRPr lang="en-US"/>
          </a:p>
        </p:txBody>
      </p:sp>
      <p:sp>
        <p:nvSpPr>
          <p:cNvPr id="83990" name="Line 23"/>
          <p:cNvSpPr>
            <a:spLocks noChangeShapeType="1"/>
          </p:cNvSpPr>
          <p:nvPr/>
        </p:nvSpPr>
        <p:spPr bwMode="auto">
          <a:xfrm>
            <a:off x="1481138" y="2651125"/>
            <a:ext cx="1587" cy="452438"/>
          </a:xfrm>
          <a:prstGeom prst="line">
            <a:avLst/>
          </a:prstGeom>
          <a:noFill/>
          <a:ln w="23813">
            <a:solidFill>
              <a:srgbClr val="00FFFF"/>
            </a:solidFill>
            <a:round/>
            <a:headEnd/>
            <a:tailEnd/>
          </a:ln>
        </p:spPr>
        <p:txBody>
          <a:bodyPr/>
          <a:lstStyle/>
          <a:p>
            <a:endParaRPr lang="en-US"/>
          </a:p>
        </p:txBody>
      </p:sp>
      <p:sp>
        <p:nvSpPr>
          <p:cNvPr id="83991" name="Line 24"/>
          <p:cNvSpPr>
            <a:spLocks noChangeShapeType="1"/>
          </p:cNvSpPr>
          <p:nvPr/>
        </p:nvSpPr>
        <p:spPr bwMode="auto">
          <a:xfrm flipH="1">
            <a:off x="1481138" y="2651125"/>
            <a:ext cx="6186487" cy="1588"/>
          </a:xfrm>
          <a:prstGeom prst="line">
            <a:avLst/>
          </a:prstGeom>
          <a:noFill/>
          <a:ln w="71438">
            <a:solidFill>
              <a:srgbClr val="00FFFF"/>
            </a:solidFill>
            <a:round/>
            <a:headEnd/>
            <a:tailEnd/>
          </a:ln>
        </p:spPr>
        <p:txBody>
          <a:bodyPr/>
          <a:lstStyle/>
          <a:p>
            <a:endParaRPr lang="en-US"/>
          </a:p>
        </p:txBody>
      </p:sp>
      <p:sp>
        <p:nvSpPr>
          <p:cNvPr id="83992" name="Line 25"/>
          <p:cNvSpPr>
            <a:spLocks noChangeShapeType="1"/>
          </p:cNvSpPr>
          <p:nvPr/>
        </p:nvSpPr>
        <p:spPr bwMode="auto">
          <a:xfrm>
            <a:off x="1481138" y="2198688"/>
            <a:ext cx="1587" cy="309562"/>
          </a:xfrm>
          <a:prstGeom prst="line">
            <a:avLst/>
          </a:prstGeom>
          <a:noFill/>
          <a:ln w="23813">
            <a:solidFill>
              <a:srgbClr val="000000"/>
            </a:solidFill>
            <a:round/>
            <a:headEnd/>
            <a:tailEnd/>
          </a:ln>
        </p:spPr>
        <p:txBody>
          <a:bodyPr/>
          <a:lstStyle/>
          <a:p>
            <a:endParaRPr lang="en-US"/>
          </a:p>
        </p:txBody>
      </p:sp>
      <p:sp>
        <p:nvSpPr>
          <p:cNvPr id="83993" name="Line 26"/>
          <p:cNvSpPr>
            <a:spLocks noChangeShapeType="1"/>
          </p:cNvSpPr>
          <p:nvPr/>
        </p:nvSpPr>
        <p:spPr bwMode="auto">
          <a:xfrm flipH="1" flipV="1">
            <a:off x="7669213" y="2198688"/>
            <a:ext cx="20637" cy="309562"/>
          </a:xfrm>
          <a:prstGeom prst="line">
            <a:avLst/>
          </a:prstGeom>
          <a:noFill/>
          <a:ln w="23813">
            <a:solidFill>
              <a:srgbClr val="000000"/>
            </a:solidFill>
            <a:round/>
            <a:headEnd/>
            <a:tailEnd/>
          </a:ln>
        </p:spPr>
        <p:txBody>
          <a:bodyPr/>
          <a:lstStyle/>
          <a:p>
            <a:endParaRPr lang="en-US"/>
          </a:p>
        </p:txBody>
      </p:sp>
      <p:sp>
        <p:nvSpPr>
          <p:cNvPr id="83994" name="Freeform 27"/>
          <p:cNvSpPr>
            <a:spLocks/>
          </p:cNvSpPr>
          <p:nvPr/>
        </p:nvSpPr>
        <p:spPr bwMode="auto">
          <a:xfrm>
            <a:off x="7477125" y="2317750"/>
            <a:ext cx="142875" cy="476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3813">
            <a:solidFill>
              <a:srgbClr val="000000"/>
            </a:solidFill>
            <a:round/>
            <a:headEnd/>
            <a:tailEnd/>
          </a:ln>
        </p:spPr>
        <p:txBody>
          <a:bodyPr/>
          <a:lstStyle/>
          <a:p>
            <a:endParaRPr lang="en-US"/>
          </a:p>
        </p:txBody>
      </p:sp>
      <p:sp>
        <p:nvSpPr>
          <p:cNvPr id="83995" name="Freeform 28"/>
          <p:cNvSpPr>
            <a:spLocks/>
          </p:cNvSpPr>
          <p:nvPr/>
        </p:nvSpPr>
        <p:spPr bwMode="auto">
          <a:xfrm>
            <a:off x="7477125" y="2317750"/>
            <a:ext cx="142875" cy="47625"/>
          </a:xfrm>
          <a:custGeom>
            <a:avLst/>
            <a:gdLst>
              <a:gd name="T0" fmla="*/ 0 w 90"/>
              <a:gd name="T1" fmla="*/ 2147483647 h 30"/>
              <a:gd name="T2" fmla="*/ 2147483647 w 90"/>
              <a:gd name="T3" fmla="*/ 2147483647 h 30"/>
              <a:gd name="T4" fmla="*/ 0 w 90"/>
              <a:gd name="T5" fmla="*/ 0 h 30"/>
              <a:gd name="T6" fmla="*/ 0 w 90"/>
              <a:gd name="T7" fmla="*/ 2147483647 h 30"/>
              <a:gd name="T8" fmla="*/ 0 w 90"/>
              <a:gd name="T9" fmla="*/ 2147483647 h 30"/>
              <a:gd name="T10" fmla="*/ 0 60000 65536"/>
              <a:gd name="T11" fmla="*/ 0 60000 65536"/>
              <a:gd name="T12" fmla="*/ 0 60000 65536"/>
              <a:gd name="T13" fmla="*/ 0 60000 65536"/>
              <a:gd name="T14" fmla="*/ 0 60000 65536"/>
              <a:gd name="T15" fmla="*/ 0 w 90"/>
              <a:gd name="T16" fmla="*/ 0 h 30"/>
              <a:gd name="T17" fmla="*/ 90 w 90"/>
              <a:gd name="T18" fmla="*/ 30 h 30"/>
            </a:gdLst>
            <a:ahLst/>
            <a:cxnLst>
              <a:cxn ang="T10">
                <a:pos x="T0" y="T1"/>
              </a:cxn>
              <a:cxn ang="T11">
                <a:pos x="T2" y="T3"/>
              </a:cxn>
              <a:cxn ang="T12">
                <a:pos x="T4" y="T5"/>
              </a:cxn>
              <a:cxn ang="T13">
                <a:pos x="T6" y="T7"/>
              </a:cxn>
              <a:cxn ang="T14">
                <a:pos x="T8" y="T9"/>
              </a:cxn>
            </a:cxnLst>
            <a:rect l="T15" t="T16" r="T17" b="T18"/>
            <a:pathLst>
              <a:path w="90" h="30">
                <a:moveTo>
                  <a:pt x="0" y="30"/>
                </a:moveTo>
                <a:lnTo>
                  <a:pt x="90" y="15"/>
                </a:lnTo>
                <a:lnTo>
                  <a:pt x="0" y="0"/>
                </a:lnTo>
                <a:lnTo>
                  <a:pt x="0" y="15"/>
                </a:lnTo>
                <a:lnTo>
                  <a:pt x="0" y="30"/>
                </a:lnTo>
                <a:close/>
              </a:path>
            </a:pathLst>
          </a:custGeom>
          <a:solidFill>
            <a:srgbClr val="000000"/>
          </a:solidFill>
          <a:ln w="0">
            <a:solidFill>
              <a:srgbClr val="000000"/>
            </a:solidFill>
            <a:round/>
            <a:headEnd/>
            <a:tailEnd/>
          </a:ln>
        </p:spPr>
        <p:txBody>
          <a:bodyPr/>
          <a:lstStyle/>
          <a:p>
            <a:endParaRPr lang="en-US"/>
          </a:p>
        </p:txBody>
      </p:sp>
      <p:sp>
        <p:nvSpPr>
          <p:cNvPr id="83996" name="Line 29"/>
          <p:cNvSpPr>
            <a:spLocks noChangeShapeType="1"/>
          </p:cNvSpPr>
          <p:nvPr/>
        </p:nvSpPr>
        <p:spPr bwMode="auto">
          <a:xfrm flipH="1">
            <a:off x="5026025" y="2341563"/>
            <a:ext cx="2451100" cy="1587"/>
          </a:xfrm>
          <a:prstGeom prst="line">
            <a:avLst/>
          </a:prstGeom>
          <a:noFill/>
          <a:ln w="23813">
            <a:solidFill>
              <a:srgbClr val="000000"/>
            </a:solidFill>
            <a:round/>
            <a:headEnd/>
            <a:tailEnd/>
          </a:ln>
        </p:spPr>
        <p:txBody>
          <a:bodyPr/>
          <a:lstStyle/>
          <a:p>
            <a:endParaRPr lang="en-US"/>
          </a:p>
        </p:txBody>
      </p:sp>
      <p:sp>
        <p:nvSpPr>
          <p:cNvPr id="83997" name="Freeform 30"/>
          <p:cNvSpPr>
            <a:spLocks/>
          </p:cNvSpPr>
          <p:nvPr/>
        </p:nvSpPr>
        <p:spPr bwMode="auto">
          <a:xfrm>
            <a:off x="1528763" y="2317750"/>
            <a:ext cx="142875" cy="476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3813">
            <a:solidFill>
              <a:srgbClr val="000000"/>
            </a:solidFill>
            <a:round/>
            <a:headEnd/>
            <a:tailEnd/>
          </a:ln>
        </p:spPr>
        <p:txBody>
          <a:bodyPr/>
          <a:lstStyle/>
          <a:p>
            <a:endParaRPr lang="en-US"/>
          </a:p>
        </p:txBody>
      </p:sp>
      <p:sp>
        <p:nvSpPr>
          <p:cNvPr id="83998" name="Freeform 31"/>
          <p:cNvSpPr>
            <a:spLocks/>
          </p:cNvSpPr>
          <p:nvPr/>
        </p:nvSpPr>
        <p:spPr bwMode="auto">
          <a:xfrm>
            <a:off x="1528763" y="2317750"/>
            <a:ext cx="142875" cy="47625"/>
          </a:xfrm>
          <a:custGeom>
            <a:avLst/>
            <a:gdLst>
              <a:gd name="T0" fmla="*/ 2147483647 w 90"/>
              <a:gd name="T1" fmla="*/ 0 h 30"/>
              <a:gd name="T2" fmla="*/ 0 w 90"/>
              <a:gd name="T3" fmla="*/ 2147483647 h 30"/>
              <a:gd name="T4" fmla="*/ 2147483647 w 90"/>
              <a:gd name="T5" fmla="*/ 2147483647 h 30"/>
              <a:gd name="T6" fmla="*/ 2147483647 w 90"/>
              <a:gd name="T7" fmla="*/ 2147483647 h 30"/>
              <a:gd name="T8" fmla="*/ 2147483647 w 90"/>
              <a:gd name="T9" fmla="*/ 0 h 30"/>
              <a:gd name="T10" fmla="*/ 0 60000 65536"/>
              <a:gd name="T11" fmla="*/ 0 60000 65536"/>
              <a:gd name="T12" fmla="*/ 0 60000 65536"/>
              <a:gd name="T13" fmla="*/ 0 60000 65536"/>
              <a:gd name="T14" fmla="*/ 0 60000 65536"/>
              <a:gd name="T15" fmla="*/ 0 w 90"/>
              <a:gd name="T16" fmla="*/ 0 h 30"/>
              <a:gd name="T17" fmla="*/ 90 w 90"/>
              <a:gd name="T18" fmla="*/ 30 h 30"/>
            </a:gdLst>
            <a:ahLst/>
            <a:cxnLst>
              <a:cxn ang="T10">
                <a:pos x="T0" y="T1"/>
              </a:cxn>
              <a:cxn ang="T11">
                <a:pos x="T2" y="T3"/>
              </a:cxn>
              <a:cxn ang="T12">
                <a:pos x="T4" y="T5"/>
              </a:cxn>
              <a:cxn ang="T13">
                <a:pos x="T6" y="T7"/>
              </a:cxn>
              <a:cxn ang="T14">
                <a:pos x="T8" y="T9"/>
              </a:cxn>
            </a:cxnLst>
            <a:rect l="T15" t="T16" r="T17" b="T18"/>
            <a:pathLst>
              <a:path w="90" h="30">
                <a:moveTo>
                  <a:pt x="90" y="0"/>
                </a:moveTo>
                <a:lnTo>
                  <a:pt x="0" y="15"/>
                </a:lnTo>
                <a:lnTo>
                  <a:pt x="90" y="30"/>
                </a:lnTo>
                <a:lnTo>
                  <a:pt x="90" y="15"/>
                </a:lnTo>
                <a:lnTo>
                  <a:pt x="90" y="0"/>
                </a:lnTo>
                <a:close/>
              </a:path>
            </a:pathLst>
          </a:custGeom>
          <a:solidFill>
            <a:srgbClr val="000000"/>
          </a:solidFill>
          <a:ln w="0">
            <a:solidFill>
              <a:srgbClr val="000000"/>
            </a:solidFill>
            <a:round/>
            <a:headEnd/>
            <a:tailEnd/>
          </a:ln>
        </p:spPr>
        <p:txBody>
          <a:bodyPr/>
          <a:lstStyle/>
          <a:p>
            <a:endParaRPr lang="en-US"/>
          </a:p>
        </p:txBody>
      </p:sp>
      <p:sp>
        <p:nvSpPr>
          <p:cNvPr id="83999" name="Line 32"/>
          <p:cNvSpPr>
            <a:spLocks noChangeShapeType="1"/>
          </p:cNvSpPr>
          <p:nvPr/>
        </p:nvSpPr>
        <p:spPr bwMode="auto">
          <a:xfrm>
            <a:off x="1671638" y="2341563"/>
            <a:ext cx="2451100" cy="1587"/>
          </a:xfrm>
          <a:prstGeom prst="line">
            <a:avLst/>
          </a:prstGeom>
          <a:noFill/>
          <a:ln w="23813">
            <a:solidFill>
              <a:srgbClr val="000000"/>
            </a:solidFill>
            <a:round/>
            <a:headEnd/>
            <a:tailEnd/>
          </a:ln>
        </p:spPr>
        <p:txBody>
          <a:bodyPr/>
          <a:lstStyle/>
          <a:p>
            <a:endParaRPr lang="en-US"/>
          </a:p>
        </p:txBody>
      </p:sp>
      <p:sp>
        <p:nvSpPr>
          <p:cNvPr id="84000" name="Rectangle 33"/>
          <p:cNvSpPr>
            <a:spLocks noChangeArrowheads="1"/>
          </p:cNvSpPr>
          <p:nvPr/>
        </p:nvSpPr>
        <p:spPr bwMode="auto">
          <a:xfrm>
            <a:off x="4289425" y="2198688"/>
            <a:ext cx="63817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32 bits</a:t>
            </a:r>
            <a:endParaRPr lang="en-CA" altLang="zh-CN" sz="2400">
              <a:solidFill>
                <a:srgbClr val="000000"/>
              </a:solidFill>
              <a:latin typeface="Times New Roman" pitchFamily="18" charset="0"/>
              <a:ea typeface="SimSun" pitchFamily="2" charset="-122"/>
            </a:endParaRPr>
          </a:p>
        </p:txBody>
      </p:sp>
      <p:sp>
        <p:nvSpPr>
          <p:cNvPr id="84001" name="Line 34"/>
          <p:cNvSpPr>
            <a:spLocks noChangeShapeType="1"/>
          </p:cNvSpPr>
          <p:nvPr/>
        </p:nvSpPr>
        <p:spPr bwMode="auto">
          <a:xfrm flipV="1">
            <a:off x="3027363" y="5078413"/>
            <a:ext cx="1587" cy="452437"/>
          </a:xfrm>
          <a:prstGeom prst="line">
            <a:avLst/>
          </a:prstGeom>
          <a:noFill/>
          <a:ln w="23813">
            <a:solidFill>
              <a:srgbClr val="00FFFF"/>
            </a:solidFill>
            <a:round/>
            <a:headEnd/>
            <a:tailEnd/>
          </a:ln>
        </p:spPr>
        <p:txBody>
          <a:bodyPr/>
          <a:lstStyle/>
          <a:p>
            <a:endParaRPr lang="en-US"/>
          </a:p>
        </p:txBody>
      </p:sp>
      <p:sp>
        <p:nvSpPr>
          <p:cNvPr id="84002" name="Line 35"/>
          <p:cNvSpPr>
            <a:spLocks noChangeShapeType="1"/>
          </p:cNvSpPr>
          <p:nvPr/>
        </p:nvSpPr>
        <p:spPr bwMode="auto">
          <a:xfrm flipV="1">
            <a:off x="4575175" y="5078413"/>
            <a:ext cx="1588" cy="452437"/>
          </a:xfrm>
          <a:prstGeom prst="line">
            <a:avLst/>
          </a:prstGeom>
          <a:noFill/>
          <a:ln w="23813">
            <a:solidFill>
              <a:srgbClr val="00FFFF"/>
            </a:solidFill>
            <a:round/>
            <a:headEnd/>
            <a:tailEnd/>
          </a:ln>
        </p:spPr>
        <p:txBody>
          <a:bodyPr/>
          <a:lstStyle/>
          <a:p>
            <a:endParaRPr lang="en-US"/>
          </a:p>
        </p:txBody>
      </p:sp>
      <p:sp>
        <p:nvSpPr>
          <p:cNvPr id="84003" name="Line 36"/>
          <p:cNvSpPr>
            <a:spLocks noChangeShapeType="1"/>
          </p:cNvSpPr>
          <p:nvPr/>
        </p:nvSpPr>
        <p:spPr bwMode="auto">
          <a:xfrm flipV="1">
            <a:off x="6121400" y="5078413"/>
            <a:ext cx="1588" cy="452437"/>
          </a:xfrm>
          <a:prstGeom prst="line">
            <a:avLst/>
          </a:prstGeom>
          <a:noFill/>
          <a:ln w="23813">
            <a:solidFill>
              <a:srgbClr val="00FFFF"/>
            </a:solidFill>
            <a:round/>
            <a:headEnd/>
            <a:tailEnd/>
          </a:ln>
        </p:spPr>
        <p:txBody>
          <a:bodyPr/>
          <a:lstStyle/>
          <a:p>
            <a:endParaRPr lang="en-US"/>
          </a:p>
        </p:txBody>
      </p:sp>
      <p:sp>
        <p:nvSpPr>
          <p:cNvPr id="84004" name="Rectangle 37"/>
          <p:cNvSpPr>
            <a:spLocks noChangeArrowheads="1"/>
          </p:cNvSpPr>
          <p:nvPr/>
        </p:nvSpPr>
        <p:spPr bwMode="auto">
          <a:xfrm>
            <a:off x="1481138" y="5078413"/>
            <a:ext cx="6186487" cy="452437"/>
          </a:xfrm>
          <a:prstGeom prst="rect">
            <a:avLst/>
          </a:prstGeom>
          <a:noFill/>
          <a:ln w="23813">
            <a:solidFill>
              <a:srgbClr val="00FFFF"/>
            </a:solidFill>
            <a:miter lim="800000"/>
            <a:headEnd/>
            <a:tailEnd/>
          </a:ln>
        </p:spPr>
        <p:txBody>
          <a:bodyPr/>
          <a:lstStyle/>
          <a:p>
            <a:endParaRPr lang="en-US">
              <a:solidFill>
                <a:srgbClr val="000000"/>
              </a:solidFill>
            </a:endParaRPr>
          </a:p>
        </p:txBody>
      </p:sp>
      <p:sp>
        <p:nvSpPr>
          <p:cNvPr id="84005" name="Rectangle 38"/>
          <p:cNvSpPr>
            <a:spLocks noChangeArrowheads="1"/>
          </p:cNvSpPr>
          <p:nvPr/>
        </p:nvSpPr>
        <p:spPr bwMode="auto">
          <a:xfrm>
            <a:off x="2028825"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8 bits</a:t>
            </a:r>
            <a:endParaRPr lang="en-CA" altLang="zh-CN" sz="2400">
              <a:solidFill>
                <a:srgbClr val="000000"/>
              </a:solidFill>
              <a:latin typeface="Times New Roman" pitchFamily="18" charset="0"/>
              <a:ea typeface="SimSun" pitchFamily="2" charset="-122"/>
            </a:endParaRPr>
          </a:p>
        </p:txBody>
      </p:sp>
      <p:sp>
        <p:nvSpPr>
          <p:cNvPr id="84006" name="Rectangle 39"/>
          <p:cNvSpPr>
            <a:spLocks noChangeArrowheads="1"/>
          </p:cNvSpPr>
          <p:nvPr/>
        </p:nvSpPr>
        <p:spPr bwMode="auto">
          <a:xfrm>
            <a:off x="3575050" y="5126038"/>
            <a:ext cx="517525"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8 bits</a:t>
            </a:r>
            <a:endParaRPr lang="en-CA" altLang="zh-CN" sz="2400">
              <a:solidFill>
                <a:srgbClr val="000000"/>
              </a:solidFill>
              <a:latin typeface="Times New Roman" pitchFamily="18" charset="0"/>
              <a:ea typeface="SimSun" pitchFamily="2" charset="-122"/>
            </a:endParaRPr>
          </a:p>
        </p:txBody>
      </p:sp>
      <p:sp>
        <p:nvSpPr>
          <p:cNvPr id="84007" name="Rectangle 40"/>
          <p:cNvSpPr>
            <a:spLocks noChangeArrowheads="1"/>
          </p:cNvSpPr>
          <p:nvPr/>
        </p:nvSpPr>
        <p:spPr bwMode="auto">
          <a:xfrm>
            <a:off x="4770438" y="5173663"/>
            <a:ext cx="1179512" cy="261937"/>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8 bits/1 byte</a:t>
            </a:r>
            <a:endParaRPr lang="en-CA" altLang="zh-CN" sz="2400">
              <a:solidFill>
                <a:srgbClr val="000000"/>
              </a:solidFill>
              <a:latin typeface="Times New Roman" pitchFamily="18" charset="0"/>
              <a:ea typeface="SimSun" pitchFamily="2" charset="-122"/>
            </a:endParaRPr>
          </a:p>
        </p:txBody>
      </p:sp>
      <p:sp>
        <p:nvSpPr>
          <p:cNvPr id="84008" name="Rectangle 41"/>
          <p:cNvSpPr>
            <a:spLocks noChangeArrowheads="1"/>
          </p:cNvSpPr>
          <p:nvPr/>
        </p:nvSpPr>
        <p:spPr bwMode="auto">
          <a:xfrm>
            <a:off x="6380163" y="5043488"/>
            <a:ext cx="1104900" cy="522287"/>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8 bits </a:t>
            </a:r>
          </a:p>
          <a:p>
            <a:r>
              <a:rPr lang="en-CA" altLang="zh-CN" sz="1700" b="1">
                <a:solidFill>
                  <a:srgbClr val="000000"/>
                </a:solidFill>
                <a:latin typeface="Nimbus Roman No9 L"/>
                <a:ea typeface="SimSun" pitchFamily="2" charset="-122"/>
              </a:rPr>
              <a:t>(or, 1 byte</a:t>
            </a:r>
            <a:r>
              <a:rPr lang="en-CA" altLang="zh-CN" sz="17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4009" name="Line 42"/>
          <p:cNvSpPr>
            <a:spLocks noChangeShapeType="1"/>
          </p:cNvSpPr>
          <p:nvPr/>
        </p:nvSpPr>
        <p:spPr bwMode="auto">
          <a:xfrm flipV="1">
            <a:off x="7667625" y="2651125"/>
            <a:ext cx="1588" cy="452438"/>
          </a:xfrm>
          <a:prstGeom prst="line">
            <a:avLst/>
          </a:prstGeom>
          <a:noFill/>
          <a:ln w="23813">
            <a:solidFill>
              <a:srgbClr val="00FFFF"/>
            </a:solidFill>
            <a:round/>
            <a:headEnd/>
            <a:tailEnd/>
          </a:ln>
        </p:spPr>
        <p:txBody>
          <a:bodyPr/>
          <a:lstStyle/>
          <a:p>
            <a:endParaRPr lang="en-US"/>
          </a:p>
        </p:txBody>
      </p:sp>
      <p:sp>
        <p:nvSpPr>
          <p:cNvPr id="84010" name="Freeform 43"/>
          <p:cNvSpPr>
            <a:spLocks/>
          </p:cNvSpPr>
          <p:nvPr/>
        </p:nvSpPr>
        <p:spPr bwMode="auto">
          <a:xfrm>
            <a:off x="1695450" y="3222625"/>
            <a:ext cx="47625" cy="142875"/>
          </a:xfrm>
          <a:custGeom>
            <a:avLst/>
            <a:gdLst>
              <a:gd name="T0" fmla="*/ 2147483647 w 2"/>
              <a:gd name="T1" fmla="*/ 2147483647 h 6"/>
              <a:gd name="T2" fmla="*/ 2147483647 w 2"/>
              <a:gd name="T3" fmla="*/ 0 h 6"/>
              <a:gd name="T4" fmla="*/ 0 w 2"/>
              <a:gd name="T5" fmla="*/ 2147483647 h 6"/>
              <a:gd name="T6" fmla="*/ 2147483647 w 2"/>
              <a:gd name="T7" fmla="*/ 2147483647 h 6"/>
              <a:gd name="T8" fmla="*/ 2147483647 w 2"/>
              <a:gd name="T9" fmla="*/ 2147483647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3813">
            <a:solidFill>
              <a:srgbClr val="000000"/>
            </a:solidFill>
            <a:round/>
            <a:headEnd/>
            <a:tailEnd/>
          </a:ln>
        </p:spPr>
        <p:txBody>
          <a:bodyPr/>
          <a:lstStyle/>
          <a:p>
            <a:endParaRPr lang="en-US"/>
          </a:p>
        </p:txBody>
      </p:sp>
      <p:sp>
        <p:nvSpPr>
          <p:cNvPr id="84011" name="Freeform 44"/>
          <p:cNvSpPr>
            <a:spLocks/>
          </p:cNvSpPr>
          <p:nvPr/>
        </p:nvSpPr>
        <p:spPr bwMode="auto">
          <a:xfrm>
            <a:off x="1695450" y="3222625"/>
            <a:ext cx="47625" cy="142875"/>
          </a:xfrm>
          <a:custGeom>
            <a:avLst/>
            <a:gdLst>
              <a:gd name="T0" fmla="*/ 2147483647 w 30"/>
              <a:gd name="T1" fmla="*/ 2147483647 h 90"/>
              <a:gd name="T2" fmla="*/ 2147483647 w 30"/>
              <a:gd name="T3" fmla="*/ 0 h 90"/>
              <a:gd name="T4" fmla="*/ 0 w 30"/>
              <a:gd name="T5" fmla="*/ 2147483647 h 90"/>
              <a:gd name="T6" fmla="*/ 2147483647 w 30"/>
              <a:gd name="T7" fmla="*/ 2147483647 h 90"/>
              <a:gd name="T8" fmla="*/ 2147483647 w 30"/>
              <a:gd name="T9" fmla="*/ 2147483647 h 90"/>
              <a:gd name="T10" fmla="*/ 0 60000 65536"/>
              <a:gd name="T11" fmla="*/ 0 60000 65536"/>
              <a:gd name="T12" fmla="*/ 0 60000 65536"/>
              <a:gd name="T13" fmla="*/ 0 60000 65536"/>
              <a:gd name="T14" fmla="*/ 0 60000 65536"/>
              <a:gd name="T15" fmla="*/ 0 w 30"/>
              <a:gd name="T16" fmla="*/ 0 h 90"/>
              <a:gd name="T17" fmla="*/ 30 w 30"/>
              <a:gd name="T18" fmla="*/ 90 h 90"/>
            </a:gdLst>
            <a:ahLst/>
            <a:cxnLst>
              <a:cxn ang="T10">
                <a:pos x="T0" y="T1"/>
              </a:cxn>
              <a:cxn ang="T11">
                <a:pos x="T2" y="T3"/>
              </a:cxn>
              <a:cxn ang="T12">
                <a:pos x="T4" y="T5"/>
              </a:cxn>
              <a:cxn ang="T13">
                <a:pos x="T6" y="T7"/>
              </a:cxn>
              <a:cxn ang="T14">
                <a:pos x="T8" y="T9"/>
              </a:cxn>
            </a:cxnLst>
            <a:rect l="T15" t="T16" r="T17" b="T18"/>
            <a:pathLst>
              <a:path w="30" h="90">
                <a:moveTo>
                  <a:pt x="30" y="90"/>
                </a:moveTo>
                <a:lnTo>
                  <a:pt x="15" y="0"/>
                </a:lnTo>
                <a:lnTo>
                  <a:pt x="0" y="90"/>
                </a:lnTo>
                <a:lnTo>
                  <a:pt x="15" y="90"/>
                </a:lnTo>
                <a:lnTo>
                  <a:pt x="30" y="90"/>
                </a:lnTo>
                <a:close/>
              </a:path>
            </a:pathLst>
          </a:custGeom>
          <a:solidFill>
            <a:srgbClr val="000000"/>
          </a:solidFill>
          <a:ln w="0">
            <a:solidFill>
              <a:srgbClr val="000000"/>
            </a:solidFill>
            <a:round/>
            <a:headEnd/>
            <a:tailEnd/>
          </a:ln>
        </p:spPr>
        <p:txBody>
          <a:bodyPr/>
          <a:lstStyle/>
          <a:p>
            <a:endParaRPr lang="en-US"/>
          </a:p>
        </p:txBody>
      </p:sp>
      <p:sp>
        <p:nvSpPr>
          <p:cNvPr id="84012" name="Freeform 45"/>
          <p:cNvSpPr>
            <a:spLocks/>
          </p:cNvSpPr>
          <p:nvPr/>
        </p:nvSpPr>
        <p:spPr bwMode="auto">
          <a:xfrm>
            <a:off x="1719263" y="3365500"/>
            <a:ext cx="381000" cy="166688"/>
          </a:xfrm>
          <a:custGeom>
            <a:avLst/>
            <a:gdLst>
              <a:gd name="T0" fmla="*/ 0 w 16"/>
              <a:gd name="T1" fmla="*/ 0 h 7"/>
              <a:gd name="T2" fmla="*/ 0 w 16"/>
              <a:gd name="T3" fmla="*/ 2147483647 h 7"/>
              <a:gd name="T4" fmla="*/ 0 w 16"/>
              <a:gd name="T5" fmla="*/ 2147483647 h 7"/>
              <a:gd name="T6" fmla="*/ 2147483647 w 16"/>
              <a:gd name="T7" fmla="*/ 2147483647 h 7"/>
              <a:gd name="T8" fmla="*/ 2147483647 w 16"/>
              <a:gd name="T9" fmla="*/ 2147483647 h 7"/>
              <a:gd name="T10" fmla="*/ 0 60000 65536"/>
              <a:gd name="T11" fmla="*/ 0 60000 65536"/>
              <a:gd name="T12" fmla="*/ 0 60000 65536"/>
              <a:gd name="T13" fmla="*/ 0 60000 65536"/>
              <a:gd name="T14" fmla="*/ 0 60000 65536"/>
              <a:gd name="T15" fmla="*/ 0 w 16"/>
              <a:gd name="T16" fmla="*/ 0 h 7"/>
              <a:gd name="T17" fmla="*/ 16 w 16"/>
              <a:gd name="T18" fmla="*/ 7 h 7"/>
            </a:gdLst>
            <a:ahLst/>
            <a:cxnLst>
              <a:cxn ang="T10">
                <a:pos x="T0" y="T1"/>
              </a:cxn>
              <a:cxn ang="T11">
                <a:pos x="T2" y="T3"/>
              </a:cxn>
              <a:cxn ang="T12">
                <a:pos x="T4" y="T5"/>
              </a:cxn>
              <a:cxn ang="T13">
                <a:pos x="T6" y="T7"/>
              </a:cxn>
              <a:cxn ang="T14">
                <a:pos x="T8" y="T9"/>
              </a:cxn>
            </a:cxnLst>
            <a:rect l="T15" t="T16" r="T17" b="T18"/>
            <a:pathLst>
              <a:path w="16" h="7">
                <a:moveTo>
                  <a:pt x="0" y="0"/>
                </a:moveTo>
                <a:lnTo>
                  <a:pt x="0" y="2"/>
                </a:lnTo>
                <a:lnTo>
                  <a:pt x="0" y="7"/>
                </a:lnTo>
                <a:lnTo>
                  <a:pt x="7" y="7"/>
                </a:lnTo>
                <a:lnTo>
                  <a:pt x="16" y="7"/>
                </a:lnTo>
              </a:path>
            </a:pathLst>
          </a:custGeom>
          <a:noFill/>
          <a:ln w="23813">
            <a:solidFill>
              <a:srgbClr val="000000"/>
            </a:solidFill>
            <a:round/>
            <a:headEnd/>
            <a:tailEnd/>
          </a:ln>
        </p:spPr>
        <p:txBody>
          <a:bodyPr/>
          <a:lstStyle/>
          <a:p>
            <a:endParaRPr lang="en-US"/>
          </a:p>
        </p:txBody>
      </p:sp>
      <p:sp>
        <p:nvSpPr>
          <p:cNvPr id="84013" name="Rectangle 46"/>
          <p:cNvSpPr>
            <a:spLocks noChangeArrowheads="1"/>
          </p:cNvSpPr>
          <p:nvPr/>
        </p:nvSpPr>
        <p:spPr bwMode="auto">
          <a:xfrm>
            <a:off x="1600200"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14" name="Rectangle 47"/>
          <p:cNvSpPr>
            <a:spLocks noChangeArrowheads="1"/>
          </p:cNvSpPr>
          <p:nvPr/>
        </p:nvSpPr>
        <p:spPr bwMode="auto">
          <a:xfrm>
            <a:off x="1719263" y="2817813"/>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31</a:t>
            </a:r>
            <a:endParaRPr lang="en-CA" altLang="zh-CN" sz="2400">
              <a:solidFill>
                <a:srgbClr val="000000"/>
              </a:solidFill>
              <a:latin typeface="Times New Roman" pitchFamily="18" charset="0"/>
              <a:ea typeface="SimSun" pitchFamily="2" charset="-122"/>
            </a:endParaRPr>
          </a:p>
        </p:txBody>
      </p:sp>
      <p:sp>
        <p:nvSpPr>
          <p:cNvPr id="84015" name="Rectangle 48"/>
          <p:cNvSpPr>
            <a:spLocks noChangeArrowheads="1"/>
          </p:cNvSpPr>
          <p:nvPr/>
        </p:nvSpPr>
        <p:spPr bwMode="auto">
          <a:xfrm>
            <a:off x="2052638"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16" name="Rectangle 49"/>
          <p:cNvSpPr>
            <a:spLocks noChangeArrowheads="1"/>
          </p:cNvSpPr>
          <p:nvPr/>
        </p:nvSpPr>
        <p:spPr bwMode="auto">
          <a:xfrm>
            <a:off x="2171700" y="2817813"/>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30</a:t>
            </a:r>
            <a:endParaRPr lang="en-CA" altLang="zh-CN" sz="2400">
              <a:solidFill>
                <a:srgbClr val="000000"/>
              </a:solidFill>
              <a:latin typeface="Times New Roman" pitchFamily="18" charset="0"/>
              <a:ea typeface="SimSun" pitchFamily="2" charset="-122"/>
            </a:endParaRPr>
          </a:p>
        </p:txBody>
      </p:sp>
      <p:sp>
        <p:nvSpPr>
          <p:cNvPr id="84017" name="Rectangle 50"/>
          <p:cNvSpPr>
            <a:spLocks noChangeArrowheads="1"/>
          </p:cNvSpPr>
          <p:nvPr/>
        </p:nvSpPr>
        <p:spPr bwMode="auto">
          <a:xfrm>
            <a:off x="6881813"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18" name="Rectangle 51"/>
          <p:cNvSpPr>
            <a:spLocks noChangeArrowheads="1"/>
          </p:cNvSpPr>
          <p:nvPr/>
        </p:nvSpPr>
        <p:spPr bwMode="auto">
          <a:xfrm>
            <a:off x="7000875" y="281781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4019" name="Rectangle 52"/>
          <p:cNvSpPr>
            <a:spLocks noChangeArrowheads="1"/>
          </p:cNvSpPr>
          <p:nvPr/>
        </p:nvSpPr>
        <p:spPr bwMode="auto">
          <a:xfrm>
            <a:off x="7334250" y="269875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20" name="Rectangle 53"/>
          <p:cNvSpPr>
            <a:spLocks noChangeArrowheads="1"/>
          </p:cNvSpPr>
          <p:nvPr/>
        </p:nvSpPr>
        <p:spPr bwMode="auto">
          <a:xfrm>
            <a:off x="7453313" y="281781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4021" name="Rectangle 54"/>
          <p:cNvSpPr>
            <a:spLocks noChangeArrowheads="1"/>
          </p:cNvSpPr>
          <p:nvPr/>
        </p:nvSpPr>
        <p:spPr bwMode="auto">
          <a:xfrm>
            <a:off x="3146425" y="3365500"/>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22" name="Rectangle 55"/>
          <p:cNvSpPr>
            <a:spLocks noChangeArrowheads="1"/>
          </p:cNvSpPr>
          <p:nvPr/>
        </p:nvSpPr>
        <p:spPr bwMode="auto">
          <a:xfrm>
            <a:off x="3265488" y="3482975"/>
            <a:ext cx="18415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31</a:t>
            </a:r>
            <a:endParaRPr lang="en-CA" altLang="zh-CN" sz="2400">
              <a:solidFill>
                <a:srgbClr val="000000"/>
              </a:solidFill>
              <a:latin typeface="Times New Roman" pitchFamily="18" charset="0"/>
              <a:ea typeface="SimSun" pitchFamily="2" charset="-122"/>
            </a:endParaRPr>
          </a:p>
        </p:txBody>
      </p:sp>
      <p:sp>
        <p:nvSpPr>
          <p:cNvPr id="84023" name="Rectangle 56"/>
          <p:cNvSpPr>
            <a:spLocks noChangeArrowheads="1"/>
          </p:cNvSpPr>
          <p:nvPr/>
        </p:nvSpPr>
        <p:spPr bwMode="auto">
          <a:xfrm>
            <a:off x="3670300" y="3365500"/>
            <a:ext cx="1206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4024" name="Rectangle 57"/>
          <p:cNvSpPr>
            <a:spLocks noChangeArrowheads="1"/>
          </p:cNvSpPr>
          <p:nvPr/>
        </p:nvSpPr>
        <p:spPr bwMode="auto">
          <a:xfrm>
            <a:off x="3432175" y="3365500"/>
            <a:ext cx="125413"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4025" name="Rectangle 58"/>
          <p:cNvSpPr>
            <a:spLocks noChangeArrowheads="1"/>
          </p:cNvSpPr>
          <p:nvPr/>
        </p:nvSpPr>
        <p:spPr bwMode="auto">
          <a:xfrm>
            <a:off x="3146425" y="3673475"/>
            <a:ext cx="120650" cy="258763"/>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84026" name="Rectangle 59"/>
          <p:cNvSpPr>
            <a:spLocks noChangeArrowheads="1"/>
          </p:cNvSpPr>
          <p:nvPr/>
        </p:nvSpPr>
        <p:spPr bwMode="auto">
          <a:xfrm>
            <a:off x="3265488" y="3792538"/>
            <a:ext cx="18415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31</a:t>
            </a:r>
            <a:endParaRPr lang="en-CA" altLang="zh-CN" sz="2400">
              <a:solidFill>
                <a:srgbClr val="000000"/>
              </a:solidFill>
              <a:latin typeface="Times New Roman" pitchFamily="18" charset="0"/>
              <a:ea typeface="SimSun" pitchFamily="2" charset="-122"/>
            </a:endParaRPr>
          </a:p>
        </p:txBody>
      </p:sp>
      <p:sp>
        <p:nvSpPr>
          <p:cNvPr id="84027" name="Rectangle 60"/>
          <p:cNvSpPr>
            <a:spLocks noChangeArrowheads="1"/>
          </p:cNvSpPr>
          <p:nvPr/>
        </p:nvSpPr>
        <p:spPr bwMode="auto">
          <a:xfrm>
            <a:off x="3670300" y="3673475"/>
            <a:ext cx="120650"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4028" name="Rectangle 61"/>
          <p:cNvSpPr>
            <a:spLocks noChangeArrowheads="1"/>
          </p:cNvSpPr>
          <p:nvPr/>
        </p:nvSpPr>
        <p:spPr bwMode="auto">
          <a:xfrm>
            <a:off x="3432175" y="3673475"/>
            <a:ext cx="125413"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4029" name="Freeform 62"/>
          <p:cNvSpPr>
            <a:spLocks/>
          </p:cNvSpPr>
          <p:nvPr/>
        </p:nvSpPr>
        <p:spPr bwMode="auto">
          <a:xfrm>
            <a:off x="6881813" y="5697538"/>
            <a:ext cx="690562"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7" y="2"/>
                </a:lnTo>
                <a:lnTo>
                  <a:pt x="26" y="2"/>
                </a:lnTo>
                <a:lnTo>
                  <a:pt x="18" y="2"/>
                </a:lnTo>
                <a:lnTo>
                  <a:pt x="15" y="2"/>
                </a:lnTo>
                <a:lnTo>
                  <a:pt x="11" y="2"/>
                </a:lnTo>
                <a:lnTo>
                  <a:pt x="3" y="2"/>
                </a:lnTo>
                <a:lnTo>
                  <a:pt x="2" y="2"/>
                </a:lnTo>
                <a:lnTo>
                  <a:pt x="1" y="3"/>
                </a:lnTo>
                <a:lnTo>
                  <a:pt x="0" y="5"/>
                </a:lnTo>
              </a:path>
            </a:pathLst>
          </a:custGeom>
          <a:noFill/>
          <a:ln w="23813">
            <a:solidFill>
              <a:srgbClr val="000000"/>
            </a:solidFill>
            <a:round/>
            <a:headEnd/>
            <a:tailEnd/>
          </a:ln>
        </p:spPr>
        <p:txBody>
          <a:bodyPr/>
          <a:lstStyle/>
          <a:p>
            <a:endParaRPr lang="en-US"/>
          </a:p>
        </p:txBody>
      </p:sp>
      <p:sp>
        <p:nvSpPr>
          <p:cNvPr id="84030" name="Freeform 63"/>
          <p:cNvSpPr>
            <a:spLocks/>
          </p:cNvSpPr>
          <p:nvPr/>
        </p:nvSpPr>
        <p:spPr bwMode="auto">
          <a:xfrm>
            <a:off x="6216650" y="5697538"/>
            <a:ext cx="665163" cy="119062"/>
          </a:xfrm>
          <a:custGeom>
            <a:avLst/>
            <a:gdLst>
              <a:gd name="T0" fmla="*/ 0 w 28"/>
              <a:gd name="T1" fmla="*/ 0 h 5"/>
              <a:gd name="T2" fmla="*/ 0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2147483647 w 28"/>
              <a:gd name="T27" fmla="*/ 2147483647 h 5"/>
              <a:gd name="T28" fmla="*/ 2147483647 w 28"/>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5"/>
              <a:gd name="T47" fmla="*/ 28 w 28"/>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5">
                <a:moveTo>
                  <a:pt x="0" y="0"/>
                </a:moveTo>
                <a:lnTo>
                  <a:pt x="0" y="1"/>
                </a:lnTo>
                <a:lnTo>
                  <a:pt x="1" y="2"/>
                </a:lnTo>
                <a:lnTo>
                  <a:pt x="2" y="2"/>
                </a:lnTo>
                <a:lnTo>
                  <a:pt x="10" y="2"/>
                </a:lnTo>
                <a:lnTo>
                  <a:pt x="14" y="2"/>
                </a:lnTo>
                <a:lnTo>
                  <a:pt x="18" y="2"/>
                </a:lnTo>
                <a:lnTo>
                  <a:pt x="26" y="2"/>
                </a:lnTo>
                <a:lnTo>
                  <a:pt x="27" y="2"/>
                </a:lnTo>
                <a:lnTo>
                  <a:pt x="27" y="3"/>
                </a:lnTo>
                <a:lnTo>
                  <a:pt x="28" y="5"/>
                </a:lnTo>
              </a:path>
            </a:pathLst>
          </a:custGeom>
          <a:noFill/>
          <a:ln w="23813">
            <a:solidFill>
              <a:srgbClr val="000000"/>
            </a:solidFill>
            <a:round/>
            <a:headEnd/>
            <a:tailEnd/>
          </a:ln>
        </p:spPr>
        <p:txBody>
          <a:bodyPr/>
          <a:lstStyle/>
          <a:p>
            <a:endParaRPr lang="en-US"/>
          </a:p>
        </p:txBody>
      </p:sp>
      <p:sp>
        <p:nvSpPr>
          <p:cNvPr id="84031" name="Freeform 64"/>
          <p:cNvSpPr>
            <a:spLocks/>
          </p:cNvSpPr>
          <p:nvPr/>
        </p:nvSpPr>
        <p:spPr bwMode="auto">
          <a:xfrm>
            <a:off x="5335588" y="5697538"/>
            <a:ext cx="690562"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8" y="2"/>
                </a:lnTo>
                <a:lnTo>
                  <a:pt x="27" y="2"/>
                </a:lnTo>
                <a:lnTo>
                  <a:pt x="26" y="2"/>
                </a:lnTo>
                <a:lnTo>
                  <a:pt x="18" y="2"/>
                </a:lnTo>
                <a:lnTo>
                  <a:pt x="15" y="2"/>
                </a:lnTo>
                <a:lnTo>
                  <a:pt x="11" y="2"/>
                </a:lnTo>
                <a:lnTo>
                  <a:pt x="3" y="2"/>
                </a:lnTo>
                <a:lnTo>
                  <a:pt x="2" y="2"/>
                </a:lnTo>
                <a:lnTo>
                  <a:pt x="1" y="3"/>
                </a:lnTo>
                <a:lnTo>
                  <a:pt x="0" y="5"/>
                </a:lnTo>
              </a:path>
            </a:pathLst>
          </a:custGeom>
          <a:noFill/>
          <a:ln w="23813">
            <a:solidFill>
              <a:srgbClr val="000000"/>
            </a:solidFill>
            <a:round/>
            <a:headEnd/>
            <a:tailEnd/>
          </a:ln>
        </p:spPr>
        <p:txBody>
          <a:bodyPr/>
          <a:lstStyle/>
          <a:p>
            <a:endParaRPr lang="en-US"/>
          </a:p>
        </p:txBody>
      </p:sp>
      <p:sp>
        <p:nvSpPr>
          <p:cNvPr id="84032" name="Freeform 65"/>
          <p:cNvSpPr>
            <a:spLocks/>
          </p:cNvSpPr>
          <p:nvPr/>
        </p:nvSpPr>
        <p:spPr bwMode="auto">
          <a:xfrm>
            <a:off x="4668838" y="5697538"/>
            <a:ext cx="666750" cy="119062"/>
          </a:xfrm>
          <a:custGeom>
            <a:avLst/>
            <a:gdLst>
              <a:gd name="T0" fmla="*/ 0 w 28"/>
              <a:gd name="T1" fmla="*/ 0 h 5"/>
              <a:gd name="T2" fmla="*/ 2147483647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2147483647 w 28"/>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5"/>
              <a:gd name="T44" fmla="*/ 28 w 28"/>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5">
                <a:moveTo>
                  <a:pt x="0" y="0"/>
                </a:moveTo>
                <a:lnTo>
                  <a:pt x="1" y="1"/>
                </a:lnTo>
                <a:lnTo>
                  <a:pt x="1" y="2"/>
                </a:lnTo>
                <a:lnTo>
                  <a:pt x="2" y="2"/>
                </a:lnTo>
                <a:lnTo>
                  <a:pt x="3" y="2"/>
                </a:lnTo>
                <a:lnTo>
                  <a:pt x="10" y="2"/>
                </a:lnTo>
                <a:lnTo>
                  <a:pt x="14" y="2"/>
                </a:lnTo>
                <a:lnTo>
                  <a:pt x="18" y="2"/>
                </a:lnTo>
                <a:lnTo>
                  <a:pt x="26" y="2"/>
                </a:lnTo>
                <a:lnTo>
                  <a:pt x="27" y="2"/>
                </a:lnTo>
                <a:lnTo>
                  <a:pt x="27" y="3"/>
                </a:lnTo>
                <a:lnTo>
                  <a:pt x="28" y="5"/>
                </a:lnTo>
              </a:path>
            </a:pathLst>
          </a:custGeom>
          <a:noFill/>
          <a:ln w="23813">
            <a:solidFill>
              <a:srgbClr val="000000"/>
            </a:solidFill>
            <a:round/>
            <a:headEnd/>
            <a:tailEnd/>
          </a:ln>
        </p:spPr>
        <p:txBody>
          <a:bodyPr/>
          <a:lstStyle/>
          <a:p>
            <a:endParaRPr lang="en-US"/>
          </a:p>
        </p:txBody>
      </p:sp>
      <p:sp>
        <p:nvSpPr>
          <p:cNvPr id="84033" name="Freeform 66"/>
          <p:cNvSpPr>
            <a:spLocks/>
          </p:cNvSpPr>
          <p:nvPr/>
        </p:nvSpPr>
        <p:spPr bwMode="auto">
          <a:xfrm>
            <a:off x="3813175" y="5697538"/>
            <a:ext cx="666750" cy="119062"/>
          </a:xfrm>
          <a:custGeom>
            <a:avLst/>
            <a:gdLst>
              <a:gd name="T0" fmla="*/ 2147483647 w 28"/>
              <a:gd name="T1" fmla="*/ 0 h 5"/>
              <a:gd name="T2" fmla="*/ 2147483647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0 w 28"/>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5"/>
              <a:gd name="T44" fmla="*/ 28 w 28"/>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5">
                <a:moveTo>
                  <a:pt x="28" y="0"/>
                </a:moveTo>
                <a:lnTo>
                  <a:pt x="27" y="1"/>
                </a:lnTo>
                <a:lnTo>
                  <a:pt x="27" y="2"/>
                </a:lnTo>
                <a:lnTo>
                  <a:pt x="26" y="2"/>
                </a:lnTo>
                <a:lnTo>
                  <a:pt x="25" y="2"/>
                </a:lnTo>
                <a:lnTo>
                  <a:pt x="18" y="2"/>
                </a:lnTo>
                <a:lnTo>
                  <a:pt x="14" y="2"/>
                </a:lnTo>
                <a:lnTo>
                  <a:pt x="10" y="2"/>
                </a:lnTo>
                <a:lnTo>
                  <a:pt x="2" y="2"/>
                </a:lnTo>
                <a:lnTo>
                  <a:pt x="1" y="2"/>
                </a:lnTo>
                <a:lnTo>
                  <a:pt x="1" y="3"/>
                </a:lnTo>
                <a:lnTo>
                  <a:pt x="0" y="5"/>
                </a:lnTo>
              </a:path>
            </a:pathLst>
          </a:custGeom>
          <a:noFill/>
          <a:ln w="23813">
            <a:solidFill>
              <a:srgbClr val="000000"/>
            </a:solidFill>
            <a:round/>
            <a:headEnd/>
            <a:tailEnd/>
          </a:ln>
        </p:spPr>
        <p:txBody>
          <a:bodyPr/>
          <a:lstStyle/>
          <a:p>
            <a:endParaRPr lang="en-US"/>
          </a:p>
        </p:txBody>
      </p:sp>
      <p:sp>
        <p:nvSpPr>
          <p:cNvPr id="84034" name="Freeform 67"/>
          <p:cNvSpPr>
            <a:spLocks/>
          </p:cNvSpPr>
          <p:nvPr/>
        </p:nvSpPr>
        <p:spPr bwMode="auto">
          <a:xfrm>
            <a:off x="3122613" y="5697538"/>
            <a:ext cx="690562" cy="119062"/>
          </a:xfrm>
          <a:custGeom>
            <a:avLst/>
            <a:gdLst>
              <a:gd name="T0" fmla="*/ 0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2147483647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0" y="0"/>
                </a:moveTo>
                <a:lnTo>
                  <a:pt x="1" y="1"/>
                </a:lnTo>
                <a:lnTo>
                  <a:pt x="1" y="2"/>
                </a:lnTo>
                <a:lnTo>
                  <a:pt x="2" y="2"/>
                </a:lnTo>
                <a:lnTo>
                  <a:pt x="3" y="2"/>
                </a:lnTo>
                <a:lnTo>
                  <a:pt x="11" y="2"/>
                </a:lnTo>
                <a:lnTo>
                  <a:pt x="14" y="2"/>
                </a:lnTo>
                <a:lnTo>
                  <a:pt x="18" y="2"/>
                </a:lnTo>
                <a:lnTo>
                  <a:pt x="26" y="2"/>
                </a:lnTo>
                <a:lnTo>
                  <a:pt x="27" y="2"/>
                </a:lnTo>
                <a:lnTo>
                  <a:pt x="28" y="3"/>
                </a:lnTo>
                <a:lnTo>
                  <a:pt x="29" y="5"/>
                </a:lnTo>
              </a:path>
            </a:pathLst>
          </a:custGeom>
          <a:noFill/>
          <a:ln w="23813">
            <a:solidFill>
              <a:srgbClr val="000000"/>
            </a:solidFill>
            <a:round/>
            <a:headEnd/>
            <a:tailEnd/>
          </a:ln>
        </p:spPr>
        <p:txBody>
          <a:bodyPr/>
          <a:lstStyle/>
          <a:p>
            <a:endParaRPr lang="en-US"/>
          </a:p>
        </p:txBody>
      </p:sp>
      <p:sp>
        <p:nvSpPr>
          <p:cNvPr id="84035" name="Freeform 68"/>
          <p:cNvSpPr>
            <a:spLocks/>
          </p:cNvSpPr>
          <p:nvPr/>
        </p:nvSpPr>
        <p:spPr bwMode="auto">
          <a:xfrm>
            <a:off x="2266950" y="5697538"/>
            <a:ext cx="688975" cy="119062"/>
          </a:xfrm>
          <a:custGeom>
            <a:avLst/>
            <a:gdLst>
              <a:gd name="T0" fmla="*/ 2147483647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w 29"/>
              <a:gd name="T29" fmla="*/ 2147483647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5"/>
              <a:gd name="T47" fmla="*/ 29 w 2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5">
                <a:moveTo>
                  <a:pt x="29" y="0"/>
                </a:moveTo>
                <a:lnTo>
                  <a:pt x="28" y="1"/>
                </a:lnTo>
                <a:lnTo>
                  <a:pt x="27" y="2"/>
                </a:lnTo>
                <a:lnTo>
                  <a:pt x="26" y="2"/>
                </a:lnTo>
                <a:lnTo>
                  <a:pt x="18" y="2"/>
                </a:lnTo>
                <a:lnTo>
                  <a:pt x="14" y="2"/>
                </a:lnTo>
                <a:lnTo>
                  <a:pt x="11" y="2"/>
                </a:lnTo>
                <a:lnTo>
                  <a:pt x="3" y="2"/>
                </a:lnTo>
                <a:lnTo>
                  <a:pt x="2" y="2"/>
                </a:lnTo>
                <a:lnTo>
                  <a:pt x="1" y="2"/>
                </a:lnTo>
                <a:lnTo>
                  <a:pt x="1" y="3"/>
                </a:lnTo>
                <a:lnTo>
                  <a:pt x="0" y="5"/>
                </a:lnTo>
              </a:path>
            </a:pathLst>
          </a:custGeom>
          <a:noFill/>
          <a:ln w="23813">
            <a:solidFill>
              <a:srgbClr val="000000"/>
            </a:solidFill>
            <a:round/>
            <a:headEnd/>
            <a:tailEnd/>
          </a:ln>
        </p:spPr>
        <p:txBody>
          <a:bodyPr/>
          <a:lstStyle/>
          <a:p>
            <a:endParaRPr lang="en-US"/>
          </a:p>
        </p:txBody>
      </p:sp>
      <p:sp>
        <p:nvSpPr>
          <p:cNvPr id="84036" name="Freeform 69"/>
          <p:cNvSpPr>
            <a:spLocks/>
          </p:cNvSpPr>
          <p:nvPr/>
        </p:nvSpPr>
        <p:spPr bwMode="auto">
          <a:xfrm>
            <a:off x="1576388" y="5697538"/>
            <a:ext cx="690562" cy="119062"/>
          </a:xfrm>
          <a:custGeom>
            <a:avLst/>
            <a:gdLst>
              <a:gd name="T0" fmla="*/ 0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
              <a:gd name="T44" fmla="*/ 29 w 29"/>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
                <a:moveTo>
                  <a:pt x="0" y="0"/>
                </a:moveTo>
                <a:lnTo>
                  <a:pt x="1" y="1"/>
                </a:lnTo>
                <a:lnTo>
                  <a:pt x="2" y="2"/>
                </a:lnTo>
                <a:lnTo>
                  <a:pt x="3" y="2"/>
                </a:lnTo>
                <a:lnTo>
                  <a:pt x="11" y="2"/>
                </a:lnTo>
                <a:lnTo>
                  <a:pt x="15" y="2"/>
                </a:lnTo>
                <a:lnTo>
                  <a:pt x="18" y="2"/>
                </a:lnTo>
                <a:lnTo>
                  <a:pt x="26" y="2"/>
                </a:lnTo>
                <a:lnTo>
                  <a:pt x="27" y="2"/>
                </a:lnTo>
                <a:lnTo>
                  <a:pt x="28" y="3"/>
                </a:lnTo>
                <a:lnTo>
                  <a:pt x="29" y="5"/>
                </a:lnTo>
              </a:path>
            </a:pathLst>
          </a:custGeom>
          <a:noFill/>
          <a:ln w="23813">
            <a:solidFill>
              <a:srgbClr val="000000"/>
            </a:solidFill>
            <a:round/>
            <a:headEnd/>
            <a:tailEnd/>
          </a:ln>
        </p:spPr>
        <p:txBody>
          <a:bodyPr/>
          <a:lstStyle/>
          <a:p>
            <a:endParaRPr lang="en-US"/>
          </a:p>
        </p:txBody>
      </p:sp>
      <p:sp>
        <p:nvSpPr>
          <p:cNvPr id="84037" name="Text Box 70"/>
          <p:cNvSpPr txBox="1">
            <a:spLocks noChangeArrowheads="1"/>
          </p:cNvSpPr>
          <p:nvPr/>
        </p:nvSpPr>
        <p:spPr bwMode="auto">
          <a:xfrm rot="-5400000">
            <a:off x="4521200" y="235267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p>
          <a:p>
            <a:pPr>
              <a:lnSpc>
                <a:spcPct val="20000"/>
              </a:lnSpc>
              <a:spcBef>
                <a:spcPct val="50000"/>
              </a:spcBef>
            </a:pPr>
            <a:endParaRPr lang="zh-CN" altLang="en-CA" sz="2000">
              <a:solidFill>
                <a:srgbClr val="000000"/>
              </a:solidFill>
              <a:latin typeface="Nimbus Roman No9 L"/>
              <a:ea typeface="SimSun" pitchFamily="2" charset="-122"/>
            </a:endParaRPr>
          </a:p>
        </p:txBody>
      </p:sp>
      <p:sp>
        <p:nvSpPr>
          <p:cNvPr id="84038" name="Slide Number Placeholder 1"/>
          <p:cNvSpPr>
            <a:spLocks noGrp="1"/>
          </p:cNvSpPr>
          <p:nvPr>
            <p:ph type="sldNum" sz="quarter" idx="12"/>
          </p:nvPr>
        </p:nvSpPr>
        <p:spPr>
          <a:noFill/>
          <a:ln>
            <a:miter lim="800000"/>
            <a:headEnd/>
            <a:tailEnd/>
          </a:ln>
        </p:spPr>
        <p:txBody>
          <a:bodyPr/>
          <a:lstStyle/>
          <a:p>
            <a:fld id="{D647DCA4-79B3-430A-A985-00DA54F3D424}" type="slidenum">
              <a:rPr lang="ar-SA" altLang="en-US" smtClean="0">
                <a:solidFill>
                  <a:srgbClr val="000000"/>
                </a:solidFill>
              </a:rPr>
              <a:pPr/>
              <a:t>14</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457200" y="47625"/>
            <a:ext cx="7543800" cy="1184275"/>
          </a:xfrm>
        </p:spPr>
        <p:txBody>
          <a:bodyPr/>
          <a:lstStyle/>
          <a:p>
            <a:pPr eaLnBrk="1" hangingPunct="1"/>
            <a:r>
              <a:rPr lang="en-US" altLang="zh-CN" sz="3600" smtClean="0">
                <a:ea typeface="SimSun" pitchFamily="2" charset="-122"/>
              </a:rPr>
              <a:t>Memory Location, Addresses, and Operation</a:t>
            </a:r>
            <a:endParaRPr lang="zh-CN" altLang="en-US" sz="3600" smtClean="0">
              <a:ea typeface="SimSun" pitchFamily="2" charset="-122"/>
            </a:endParaRPr>
          </a:p>
        </p:txBody>
      </p:sp>
      <p:sp>
        <p:nvSpPr>
          <p:cNvPr id="84995" name="Rectangle 3"/>
          <p:cNvSpPr>
            <a:spLocks noGrp="1" noChangeArrowheads="1"/>
          </p:cNvSpPr>
          <p:nvPr>
            <p:ph type="body" idx="4294967295"/>
          </p:nvPr>
        </p:nvSpPr>
        <p:spPr>
          <a:xfrm>
            <a:off x="22225" y="1182688"/>
            <a:ext cx="9067800" cy="5681662"/>
          </a:xfrm>
        </p:spPr>
        <p:txBody>
          <a:bodyPr/>
          <a:lstStyle/>
          <a:p>
            <a:pPr eaLnBrk="1" hangingPunct="1"/>
            <a:r>
              <a:rPr lang="en-US" altLang="zh-CN" sz="2600" dirty="0" smtClean="0">
                <a:ea typeface="SimSun" pitchFamily="2" charset="-122"/>
              </a:rPr>
              <a:t>To retrieve information from memory, either for one word or one byte (8-bit), addresses for each location needed. </a:t>
            </a:r>
          </a:p>
          <a:p>
            <a:pPr eaLnBrk="1" hangingPunct="1"/>
            <a:r>
              <a:rPr lang="en-US" altLang="zh-CN" sz="2600" dirty="0" smtClean="0">
                <a:ea typeface="SimSun" pitchFamily="2" charset="-122"/>
              </a:rPr>
              <a:t>Each byte (8-bit group) in the memory are addressable! =&gt; This is called </a:t>
            </a:r>
            <a:r>
              <a:rPr lang="en-US" altLang="zh-CN" sz="2600" b="1" dirty="0" smtClean="0">
                <a:ea typeface="SimSun" pitchFamily="2" charset="-122"/>
              </a:rPr>
              <a:t>byte addressable!</a:t>
            </a:r>
          </a:p>
          <a:p>
            <a:pPr eaLnBrk="1" hangingPunct="1"/>
            <a:r>
              <a:rPr lang="en-US" altLang="zh-CN" sz="2600" dirty="0" smtClean="0">
                <a:ea typeface="SimSun" pitchFamily="2" charset="-122"/>
              </a:rPr>
              <a:t>A </a:t>
            </a:r>
            <a:r>
              <a:rPr lang="en-US" altLang="zh-CN" sz="2600" i="1" dirty="0" smtClean="0">
                <a:ea typeface="SimSun" pitchFamily="2" charset="-122"/>
              </a:rPr>
              <a:t>k</a:t>
            </a:r>
            <a:r>
              <a:rPr lang="en-US" altLang="zh-CN" sz="2600" dirty="0" smtClean="0">
                <a:ea typeface="SimSun" pitchFamily="2" charset="-122"/>
              </a:rPr>
              <a:t>-bit addressed memory chip has 2</a:t>
            </a:r>
            <a:r>
              <a:rPr lang="en-US" altLang="zh-CN" sz="2600" baseline="30000" dirty="0" smtClean="0">
                <a:ea typeface="SimSun" pitchFamily="2" charset="-122"/>
              </a:rPr>
              <a:t>k</a:t>
            </a:r>
            <a:r>
              <a:rPr lang="en-US" altLang="zh-CN" sz="2600" dirty="0" smtClean="0">
                <a:ea typeface="SimSun" pitchFamily="2" charset="-122"/>
              </a:rPr>
              <a:t> memory locations, namely 0 – 2</a:t>
            </a:r>
            <a:r>
              <a:rPr lang="en-US" altLang="zh-CN" sz="2600" baseline="30000" dirty="0" smtClean="0">
                <a:ea typeface="SimSun" pitchFamily="2" charset="-122"/>
              </a:rPr>
              <a:t>k</a:t>
            </a:r>
            <a:r>
              <a:rPr lang="en-US" altLang="zh-CN" sz="2600" dirty="0" smtClean="0">
                <a:ea typeface="SimSun" pitchFamily="2" charset="-122"/>
              </a:rPr>
              <a:t>-1, called </a:t>
            </a:r>
            <a:r>
              <a:rPr lang="en-US" altLang="zh-CN" sz="2600" b="1" dirty="0" smtClean="0">
                <a:ea typeface="SimSun" pitchFamily="2" charset="-122"/>
              </a:rPr>
              <a:t>memory space</a:t>
            </a:r>
            <a:r>
              <a:rPr lang="en-US" altLang="zh-CN" sz="2600" dirty="0" smtClean="0">
                <a:ea typeface="SimSun" pitchFamily="2" charset="-122"/>
              </a:rPr>
              <a:t>. (example: 4 bit =&gt; addresses 0000 to 1111 = 0 to 15 = 0 to 2</a:t>
            </a:r>
            <a:r>
              <a:rPr lang="en-US" altLang="zh-CN" sz="2600" baseline="30000" dirty="0" smtClean="0">
                <a:ea typeface="SimSun" pitchFamily="2" charset="-122"/>
              </a:rPr>
              <a:t>4</a:t>
            </a:r>
            <a:r>
              <a:rPr lang="en-US" altLang="zh-CN" sz="2600" dirty="0" smtClean="0">
                <a:ea typeface="SimSun" pitchFamily="2" charset="-122"/>
              </a:rPr>
              <a:t>-1)</a:t>
            </a:r>
          </a:p>
          <a:p>
            <a:pPr eaLnBrk="1" hangingPunct="1"/>
            <a:r>
              <a:rPr lang="en-US" altLang="zh-CN" sz="2200" dirty="0" smtClean="0">
                <a:ea typeface="SimSun" pitchFamily="2" charset="-122"/>
              </a:rPr>
              <a:t>1K</a:t>
            </a:r>
            <a:r>
              <a:rPr lang="en-US" altLang="zh-CN" sz="2000" dirty="0" smtClean="0">
                <a:ea typeface="SimSun" pitchFamily="2" charset="-122"/>
              </a:rPr>
              <a:t>(kilo)</a:t>
            </a:r>
            <a:r>
              <a:rPr lang="en-US" altLang="zh-CN" sz="2200" dirty="0" smtClean="0">
                <a:ea typeface="SimSun" pitchFamily="2" charset="-122"/>
              </a:rPr>
              <a:t>=2</a:t>
            </a:r>
            <a:r>
              <a:rPr lang="en-US" altLang="zh-CN" sz="2200" baseline="30000" dirty="0" smtClean="0">
                <a:ea typeface="SimSun" pitchFamily="2" charset="-122"/>
              </a:rPr>
              <a:t>10</a:t>
            </a:r>
            <a:r>
              <a:rPr lang="en-US" altLang="zh-CN" sz="2200" dirty="0" smtClean="0">
                <a:ea typeface="SimSun" pitchFamily="2" charset="-122"/>
              </a:rPr>
              <a:t>=1024;1MB</a:t>
            </a:r>
            <a:r>
              <a:rPr lang="en-US" altLang="zh-CN" sz="2000" dirty="0" smtClean="0">
                <a:ea typeface="SimSun" pitchFamily="2" charset="-122"/>
              </a:rPr>
              <a:t>(Megabyte)</a:t>
            </a:r>
            <a:r>
              <a:rPr lang="en-US" altLang="zh-CN" sz="2200" dirty="0" smtClean="0">
                <a:ea typeface="SimSun" pitchFamily="2" charset="-122"/>
              </a:rPr>
              <a:t>=1024KB(</a:t>
            </a:r>
            <a:r>
              <a:rPr lang="en-US" altLang="zh-CN" sz="2000" dirty="0" smtClean="0">
                <a:ea typeface="SimSun" pitchFamily="2" charset="-122"/>
              </a:rPr>
              <a:t>kilobyte</a:t>
            </a:r>
            <a:r>
              <a:rPr lang="en-US" altLang="zh-CN" sz="2200" dirty="0" smtClean="0">
                <a:ea typeface="SimSun" pitchFamily="2" charset="-122"/>
              </a:rPr>
              <a:t>)=2</a:t>
            </a:r>
            <a:r>
              <a:rPr lang="en-US" altLang="zh-CN" sz="2200" baseline="30000" dirty="0" smtClean="0">
                <a:ea typeface="SimSun" pitchFamily="2" charset="-122"/>
              </a:rPr>
              <a:t>10</a:t>
            </a:r>
            <a:r>
              <a:rPr lang="en-US" altLang="zh-CN" sz="2200" dirty="0" smtClean="0">
                <a:ea typeface="SimSun" pitchFamily="2" charset="-122"/>
              </a:rPr>
              <a:t>*2</a:t>
            </a:r>
            <a:r>
              <a:rPr lang="en-US" altLang="zh-CN" sz="2200" baseline="30000" dirty="0" smtClean="0">
                <a:ea typeface="SimSun" pitchFamily="2" charset="-122"/>
              </a:rPr>
              <a:t>10</a:t>
            </a:r>
            <a:r>
              <a:rPr lang="en-US" altLang="zh-CN" sz="2200" dirty="0" smtClean="0">
                <a:ea typeface="SimSun" pitchFamily="2" charset="-122"/>
              </a:rPr>
              <a:t>=2</a:t>
            </a:r>
            <a:r>
              <a:rPr lang="en-US" altLang="zh-CN" sz="2200" baseline="30000" dirty="0" smtClean="0">
                <a:ea typeface="SimSun" pitchFamily="2" charset="-122"/>
              </a:rPr>
              <a:t>20</a:t>
            </a:r>
            <a:r>
              <a:rPr lang="en-US" altLang="zh-CN" sz="2200" dirty="0" smtClean="0">
                <a:ea typeface="SimSun" pitchFamily="2" charset="-122"/>
              </a:rPr>
              <a:t>bytes</a:t>
            </a:r>
          </a:p>
          <a:p>
            <a:pPr eaLnBrk="1" hangingPunct="1"/>
            <a:r>
              <a:rPr lang="en-US" altLang="zh-CN" sz="2400" dirty="0" smtClean="0">
                <a:ea typeface="SimSun" pitchFamily="2" charset="-122"/>
              </a:rPr>
              <a:t>1GB (Gigabytes)=1024Megabytes=2</a:t>
            </a:r>
            <a:r>
              <a:rPr lang="en-US" altLang="zh-CN" sz="2400" baseline="30000" dirty="0" smtClean="0">
                <a:ea typeface="SimSun" pitchFamily="2" charset="-122"/>
              </a:rPr>
              <a:t>10</a:t>
            </a:r>
            <a:r>
              <a:rPr lang="en-US" altLang="zh-CN" sz="2400" dirty="0" smtClean="0">
                <a:ea typeface="SimSun" pitchFamily="2" charset="-122"/>
              </a:rPr>
              <a:t>*2</a:t>
            </a:r>
            <a:r>
              <a:rPr lang="en-US" altLang="zh-CN" sz="2400" baseline="30000" dirty="0" smtClean="0">
                <a:ea typeface="SimSun" pitchFamily="2" charset="-122"/>
              </a:rPr>
              <a:t>20</a:t>
            </a:r>
            <a:r>
              <a:rPr lang="en-US" altLang="zh-CN" sz="2400" dirty="0" smtClean="0">
                <a:ea typeface="SimSun" pitchFamily="2" charset="-122"/>
              </a:rPr>
              <a:t>bytes= 2</a:t>
            </a:r>
            <a:r>
              <a:rPr lang="en-US" altLang="zh-CN" sz="2400" baseline="30000" dirty="0" smtClean="0">
                <a:ea typeface="SimSun" pitchFamily="2" charset="-122"/>
              </a:rPr>
              <a:t>30</a:t>
            </a:r>
            <a:r>
              <a:rPr lang="en-US" altLang="zh-CN" sz="2400" dirty="0" smtClean="0">
                <a:ea typeface="SimSun" pitchFamily="2" charset="-122"/>
              </a:rPr>
              <a:t>bytes</a:t>
            </a:r>
          </a:p>
          <a:p>
            <a:pPr eaLnBrk="1" hangingPunct="1"/>
            <a:r>
              <a:rPr lang="en-US" altLang="zh-CN" sz="2600" b="1" u="sng" dirty="0" smtClean="0">
                <a:ea typeface="SimSun" pitchFamily="2" charset="-122"/>
              </a:rPr>
              <a:t>24-bit memory:</a:t>
            </a:r>
            <a:r>
              <a:rPr lang="en-US" altLang="zh-CN" sz="2600" dirty="0" smtClean="0">
                <a:ea typeface="SimSun" pitchFamily="2" charset="-122"/>
              </a:rPr>
              <a:t>2</a:t>
            </a:r>
            <a:r>
              <a:rPr lang="en-US" altLang="zh-CN" sz="2600" baseline="30000" dirty="0" smtClean="0">
                <a:ea typeface="SimSun" pitchFamily="2" charset="-122"/>
              </a:rPr>
              <a:t>24</a:t>
            </a:r>
            <a:r>
              <a:rPr lang="en-US" altLang="zh-CN" sz="2600" dirty="0" smtClean="0">
                <a:ea typeface="SimSun" pitchFamily="2" charset="-122"/>
              </a:rPr>
              <a:t>= 2</a:t>
            </a:r>
            <a:r>
              <a:rPr lang="en-US" altLang="zh-CN" sz="2600" baseline="30000" dirty="0" smtClean="0">
                <a:ea typeface="SimSun" pitchFamily="2" charset="-122"/>
              </a:rPr>
              <a:t>4</a:t>
            </a:r>
            <a:r>
              <a:rPr lang="en-US" altLang="zh-CN" sz="2600" dirty="0" smtClean="0">
                <a:ea typeface="SimSun" pitchFamily="2" charset="-122"/>
              </a:rPr>
              <a:t>*2</a:t>
            </a:r>
            <a:r>
              <a:rPr lang="en-US" altLang="zh-CN" sz="2600" baseline="30000" dirty="0" smtClean="0">
                <a:ea typeface="SimSun" pitchFamily="2" charset="-122"/>
              </a:rPr>
              <a:t>20</a:t>
            </a:r>
            <a:r>
              <a:rPr lang="en-US" altLang="zh-CN" sz="2600" dirty="0" smtClean="0">
                <a:ea typeface="SimSun" pitchFamily="2" charset="-122"/>
              </a:rPr>
              <a:t>=16*1Mega= 16M (1Mega=2</a:t>
            </a:r>
            <a:r>
              <a:rPr lang="en-US" altLang="zh-CN" sz="2600" baseline="30000" dirty="0" smtClean="0">
                <a:ea typeface="SimSun" pitchFamily="2" charset="-122"/>
              </a:rPr>
              <a:t>20</a:t>
            </a:r>
            <a:r>
              <a:rPr lang="en-US" altLang="zh-CN" sz="2600" dirty="0" smtClean="0">
                <a:ea typeface="SimSun" pitchFamily="2" charset="-122"/>
              </a:rPr>
              <a:t>)</a:t>
            </a:r>
          </a:p>
          <a:p>
            <a:pPr eaLnBrk="1" hangingPunct="1"/>
            <a:r>
              <a:rPr lang="en-US" altLang="zh-CN" sz="2600" b="1" u="sng" dirty="0" smtClean="0">
                <a:ea typeface="SimSun" pitchFamily="2" charset="-122"/>
              </a:rPr>
              <a:t>32-bit memory: </a:t>
            </a:r>
            <a:r>
              <a:rPr lang="en-US" altLang="zh-CN" sz="2600" dirty="0" smtClean="0">
                <a:ea typeface="SimSun" pitchFamily="2" charset="-122"/>
              </a:rPr>
              <a:t>2</a:t>
            </a:r>
            <a:r>
              <a:rPr lang="en-US" altLang="zh-CN" sz="2600" baseline="30000" dirty="0" smtClean="0">
                <a:ea typeface="SimSun" pitchFamily="2" charset="-122"/>
              </a:rPr>
              <a:t>32</a:t>
            </a:r>
            <a:r>
              <a:rPr lang="en-US" altLang="zh-CN" sz="2600" dirty="0" smtClean="0">
                <a:ea typeface="SimSun" pitchFamily="2" charset="-122"/>
              </a:rPr>
              <a:t> = 4GB (1GB (gigabytes) = 2</a:t>
            </a:r>
            <a:r>
              <a:rPr lang="en-US" altLang="zh-CN" sz="2600" baseline="30000" dirty="0" smtClean="0">
                <a:ea typeface="SimSun" pitchFamily="2" charset="-122"/>
              </a:rPr>
              <a:t>30</a:t>
            </a:r>
            <a:r>
              <a:rPr lang="en-US" altLang="zh-CN" sz="2600" dirty="0" smtClean="0">
                <a:ea typeface="SimSun" pitchFamily="2" charset="-122"/>
              </a:rPr>
              <a:t> bytes 4GB=2</a:t>
            </a:r>
            <a:r>
              <a:rPr lang="en-US" altLang="zh-CN" sz="2600" baseline="30000" dirty="0" smtClean="0">
                <a:ea typeface="SimSun" pitchFamily="2" charset="-122"/>
              </a:rPr>
              <a:t>32 </a:t>
            </a:r>
            <a:r>
              <a:rPr lang="en-US" altLang="zh-CN" sz="2600" dirty="0" smtClean="0">
                <a:ea typeface="SimSun" pitchFamily="2" charset="-122"/>
              </a:rPr>
              <a:t>bytes because 4G= 4*1G = 2</a:t>
            </a:r>
            <a:r>
              <a:rPr lang="en-US" altLang="zh-CN" sz="2600" baseline="30000" dirty="0" smtClean="0">
                <a:ea typeface="SimSun" pitchFamily="2" charset="-122"/>
              </a:rPr>
              <a:t>2</a:t>
            </a:r>
            <a:r>
              <a:rPr lang="en-US" altLang="zh-CN" sz="2600" dirty="0" smtClean="0">
                <a:ea typeface="SimSun" pitchFamily="2" charset="-122"/>
              </a:rPr>
              <a:t>*2</a:t>
            </a:r>
            <a:r>
              <a:rPr lang="en-US" altLang="zh-CN" sz="2600" baseline="30000" dirty="0" smtClean="0">
                <a:ea typeface="SimSun" pitchFamily="2" charset="-122"/>
              </a:rPr>
              <a:t>30 </a:t>
            </a:r>
            <a:r>
              <a:rPr lang="en-US" altLang="zh-CN" sz="2600" dirty="0" smtClean="0">
                <a:ea typeface="SimSun" pitchFamily="2" charset="-122"/>
              </a:rPr>
              <a:t>= 2</a:t>
            </a:r>
            <a:r>
              <a:rPr lang="en-US" altLang="zh-CN" sz="2600" baseline="30000" dirty="0" smtClean="0">
                <a:ea typeface="SimSun" pitchFamily="2" charset="-122"/>
              </a:rPr>
              <a:t>32</a:t>
            </a:r>
            <a:r>
              <a:rPr lang="en-US" altLang="zh-CN" sz="2600" dirty="0" smtClean="0">
                <a:ea typeface="SimSun" pitchFamily="2" charset="-122"/>
              </a:rPr>
              <a:t>)</a:t>
            </a:r>
          </a:p>
          <a:p>
            <a:pPr eaLnBrk="1" hangingPunct="1"/>
            <a:r>
              <a:rPr lang="en-US" altLang="zh-CN" sz="2600" dirty="0" smtClean="0">
                <a:ea typeface="SimSun" pitchFamily="2" charset="-122"/>
              </a:rPr>
              <a:t>1T(</a:t>
            </a:r>
            <a:r>
              <a:rPr lang="en-US" altLang="zh-CN" sz="2600" dirty="0" err="1" smtClean="0">
                <a:ea typeface="SimSun" pitchFamily="2" charset="-122"/>
              </a:rPr>
              <a:t>tera</a:t>
            </a:r>
            <a:r>
              <a:rPr lang="en-US" altLang="zh-CN" sz="2600" dirty="0" smtClean="0">
                <a:ea typeface="SimSun" pitchFamily="2" charset="-122"/>
              </a:rPr>
              <a:t>)=2</a:t>
            </a:r>
            <a:r>
              <a:rPr lang="en-US" altLang="zh-CN" sz="2600" baseline="30000" dirty="0" smtClean="0">
                <a:ea typeface="SimSun" pitchFamily="2" charset="-122"/>
              </a:rPr>
              <a:t>40</a:t>
            </a:r>
            <a:r>
              <a:rPr lang="en-US" altLang="zh-CN" sz="2600" dirty="0" smtClean="0">
                <a:ea typeface="SimSun" pitchFamily="2" charset="-122"/>
              </a:rPr>
              <a:t>,</a:t>
            </a:r>
            <a:r>
              <a:rPr lang="en-US" altLang="zh-CN" sz="2600" baseline="30000" dirty="0" smtClean="0">
                <a:ea typeface="SimSun" pitchFamily="2" charset="-122"/>
              </a:rPr>
              <a:t> </a:t>
            </a:r>
            <a:r>
              <a:rPr lang="en-US" altLang="zh-CN" sz="2600" dirty="0" smtClean="0">
                <a:ea typeface="SimSun" pitchFamily="2" charset="-122"/>
              </a:rPr>
              <a:t>(after this,</a:t>
            </a:r>
            <a:r>
              <a:rPr lang="en-US" altLang="zh-CN" sz="2600" baseline="30000" dirty="0" smtClean="0">
                <a:ea typeface="SimSun" pitchFamily="2" charset="-122"/>
              </a:rPr>
              <a:t> </a:t>
            </a:r>
            <a:r>
              <a:rPr lang="en-US" altLang="zh-CN" sz="2600" dirty="0" err="1" smtClean="0">
                <a:ea typeface="SimSun" pitchFamily="2" charset="-122"/>
              </a:rPr>
              <a:t>peta</a:t>
            </a:r>
            <a:r>
              <a:rPr lang="en-US" altLang="zh-CN" sz="2600" dirty="0" smtClean="0">
                <a:ea typeface="SimSun" pitchFamily="2" charset="-122"/>
              </a:rPr>
              <a:t>=2</a:t>
            </a:r>
            <a:r>
              <a:rPr lang="en-US" altLang="zh-CN" sz="2600" baseline="30000" dirty="0" smtClean="0">
                <a:ea typeface="SimSun" pitchFamily="2" charset="-122"/>
              </a:rPr>
              <a:t>50</a:t>
            </a:r>
            <a:r>
              <a:rPr lang="en-US" altLang="zh-CN" sz="2600" dirty="0" smtClean="0">
                <a:ea typeface="SimSun" pitchFamily="2" charset="-122"/>
              </a:rPr>
              <a:t>,exa=2</a:t>
            </a:r>
            <a:r>
              <a:rPr lang="en-US" altLang="zh-CN" sz="2600" baseline="30000" dirty="0" smtClean="0">
                <a:ea typeface="SimSun" pitchFamily="2" charset="-122"/>
              </a:rPr>
              <a:t>60</a:t>
            </a:r>
            <a:r>
              <a:rPr lang="en-US" altLang="zh-CN" sz="2600" dirty="0" smtClean="0">
                <a:ea typeface="SimSun" pitchFamily="2" charset="-122"/>
              </a:rPr>
              <a:t>,zetta=2</a:t>
            </a:r>
            <a:r>
              <a:rPr lang="en-US" altLang="zh-CN" sz="2600" baseline="30000" dirty="0" smtClean="0">
                <a:ea typeface="SimSun" pitchFamily="2" charset="-122"/>
              </a:rPr>
              <a:t>70</a:t>
            </a:r>
            <a:r>
              <a:rPr lang="en-US" altLang="zh-CN" sz="2600" dirty="0" smtClean="0">
                <a:ea typeface="SimSun" pitchFamily="2" charset="-122"/>
              </a:rPr>
              <a:t>,yotta</a:t>
            </a:r>
          </a:p>
        </p:txBody>
      </p:sp>
      <p:sp>
        <p:nvSpPr>
          <p:cNvPr id="84996" name="Slide Number Placeholder 1"/>
          <p:cNvSpPr>
            <a:spLocks noGrp="1"/>
          </p:cNvSpPr>
          <p:nvPr>
            <p:ph type="sldNum" sz="quarter" idx="12"/>
          </p:nvPr>
        </p:nvSpPr>
        <p:spPr>
          <a:noFill/>
          <a:ln>
            <a:miter lim="800000"/>
            <a:headEnd/>
            <a:tailEnd/>
          </a:ln>
        </p:spPr>
        <p:txBody>
          <a:bodyPr/>
          <a:lstStyle/>
          <a:p>
            <a:fld id="{401E0B37-7E24-401D-A1CE-EB6FFEEB17B8}" type="slidenum">
              <a:rPr lang="ar-SA" altLang="en-US" smtClean="0">
                <a:solidFill>
                  <a:srgbClr val="000000"/>
                </a:solidFill>
              </a:rPr>
              <a:pPr/>
              <a:t>15</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ltLang="zh-CN" smtClean="0">
                <a:ea typeface="SimSun" pitchFamily="2" charset="-122"/>
              </a:rPr>
              <a:t>Memory Location, Addresses, and Operation</a:t>
            </a:r>
            <a:endParaRPr lang="zh-CN" altLang="en-US" smtClean="0">
              <a:ea typeface="SimSun" pitchFamily="2" charset="-122"/>
            </a:endParaRPr>
          </a:p>
        </p:txBody>
      </p:sp>
      <p:sp>
        <p:nvSpPr>
          <p:cNvPr id="77827" name="Rectangle 3"/>
          <p:cNvSpPr>
            <a:spLocks noGrp="1" noChangeArrowheads="1"/>
          </p:cNvSpPr>
          <p:nvPr>
            <p:ph type="body" idx="4294967295"/>
          </p:nvPr>
        </p:nvSpPr>
        <p:spPr>
          <a:xfrm>
            <a:off x="152400" y="1719263"/>
            <a:ext cx="8763000" cy="4411662"/>
          </a:xfrm>
        </p:spPr>
        <p:txBody>
          <a:bodyPr/>
          <a:lstStyle/>
          <a:p>
            <a:pPr eaLnBrk="1" hangingPunct="1">
              <a:defRPr/>
            </a:pPr>
            <a:r>
              <a:rPr lang="en-US" altLang="zh-CN" dirty="0" smtClean="0">
                <a:ea typeface="SimSun" pitchFamily="2" charset="-122"/>
              </a:rPr>
              <a:t>It is impractical to assign distinct addresses to individual bit locations in the memory.</a:t>
            </a:r>
          </a:p>
          <a:p>
            <a:pPr eaLnBrk="1" hangingPunct="1">
              <a:defRPr/>
            </a:pPr>
            <a:r>
              <a:rPr lang="en-US" altLang="zh-CN" dirty="0" smtClean="0">
                <a:ea typeface="SimSun" pitchFamily="2" charset="-122"/>
              </a:rPr>
              <a:t>The most practical assignment is to have successive addresses refer to successive byte locations in the memory </a:t>
            </a:r>
            <a:r>
              <a:rPr lang="en-US" altLang="zh-CN" b="1" dirty="0" smtClean="0">
                <a:ea typeface="SimSun" pitchFamily="2" charset="-122"/>
              </a:rPr>
              <a:t>byte-addressable memory.</a:t>
            </a:r>
          </a:p>
          <a:p>
            <a:pPr eaLnBrk="1" hangingPunct="1">
              <a:defRPr/>
            </a:pPr>
            <a:r>
              <a:rPr lang="en-US" altLang="zh-CN" b="1" dirty="0" smtClean="0">
                <a:ea typeface="SimSun" pitchFamily="2" charset="-122"/>
              </a:rPr>
              <a:t>Byte locations have addresses 0, 1, 2, … If word length is 32 bits (4 bytes), then  successive </a:t>
            </a:r>
            <a:r>
              <a:rPr lang="en-US" altLang="zh-CN" b="1" u="sng" dirty="0" smtClean="0">
                <a:ea typeface="SimSun" pitchFamily="2" charset="-122"/>
              </a:rPr>
              <a:t>words</a:t>
            </a:r>
            <a:r>
              <a:rPr lang="en-US" altLang="zh-CN" b="1" dirty="0" smtClean="0">
                <a:ea typeface="SimSun" pitchFamily="2" charset="-122"/>
              </a:rPr>
              <a:t> are located at </a:t>
            </a:r>
          </a:p>
          <a:p>
            <a:pPr marL="0" indent="0" eaLnBrk="1" hangingPunct="1">
              <a:buFont typeface="Wingdings" pitchFamily="2" charset="2"/>
              <a:buNone/>
              <a:defRPr/>
            </a:pPr>
            <a:r>
              <a:rPr lang="en-US" altLang="zh-CN" b="1" dirty="0">
                <a:ea typeface="SimSun" pitchFamily="2" charset="-122"/>
              </a:rPr>
              <a:t> </a:t>
            </a:r>
            <a:r>
              <a:rPr lang="en-US" altLang="zh-CN" b="1" dirty="0" smtClean="0">
                <a:ea typeface="SimSun" pitchFamily="2" charset="-122"/>
              </a:rPr>
              <a:t>  addresses 0, 4, 8,…</a:t>
            </a:r>
          </a:p>
        </p:txBody>
      </p:sp>
      <p:sp>
        <p:nvSpPr>
          <p:cNvPr id="86020" name="Slide Number Placeholder 1"/>
          <p:cNvSpPr>
            <a:spLocks noGrp="1"/>
          </p:cNvSpPr>
          <p:nvPr>
            <p:ph type="sldNum" sz="quarter" idx="12"/>
          </p:nvPr>
        </p:nvSpPr>
        <p:spPr>
          <a:noFill/>
          <a:ln>
            <a:miter lim="800000"/>
            <a:headEnd/>
            <a:tailEnd/>
          </a:ln>
        </p:spPr>
        <p:txBody>
          <a:bodyPr/>
          <a:lstStyle/>
          <a:p>
            <a:fld id="{7305B107-5E6A-4EEB-B18F-878221AA1185}" type="slidenum">
              <a:rPr lang="ar-SA" altLang="en-US" smtClean="0">
                <a:solidFill>
                  <a:srgbClr val="000000"/>
                </a:solidFill>
              </a:rPr>
              <a:pPr/>
              <a:t>16</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76200" y="122238"/>
            <a:ext cx="8915400" cy="792162"/>
          </a:xfrm>
        </p:spPr>
        <p:txBody>
          <a:bodyPr/>
          <a:lstStyle/>
          <a:p>
            <a:pPr eaLnBrk="1" hangingPunct="1"/>
            <a:r>
              <a:rPr lang="en-US" altLang="zh-CN" sz="2800" smtClean="0">
                <a:ea typeface="SimSun" pitchFamily="2" charset="-122"/>
              </a:rPr>
              <a:t>Big-Endian and Little-Endian Assignment of Memory Addresses</a:t>
            </a:r>
          </a:p>
        </p:txBody>
      </p:sp>
      <p:sp>
        <p:nvSpPr>
          <p:cNvPr id="87043" name="Rectangle 4"/>
          <p:cNvSpPr>
            <a:spLocks noChangeArrowheads="1"/>
          </p:cNvSpPr>
          <p:nvPr/>
        </p:nvSpPr>
        <p:spPr bwMode="auto">
          <a:xfrm>
            <a:off x="1747838" y="2671763"/>
            <a:ext cx="2397125" cy="3116262"/>
          </a:xfrm>
          <a:prstGeom prst="rect">
            <a:avLst/>
          </a:prstGeom>
          <a:noFill/>
          <a:ln w="19050">
            <a:solidFill>
              <a:srgbClr val="00FFFF"/>
            </a:solidFill>
            <a:miter lim="800000"/>
            <a:headEnd/>
            <a:tailEnd/>
          </a:ln>
        </p:spPr>
        <p:txBody>
          <a:bodyPr/>
          <a:lstStyle/>
          <a:p>
            <a:endParaRPr lang="en-US">
              <a:solidFill>
                <a:srgbClr val="000000"/>
              </a:solidFill>
            </a:endParaRPr>
          </a:p>
        </p:txBody>
      </p:sp>
      <p:sp>
        <p:nvSpPr>
          <p:cNvPr id="87044" name="Line 5"/>
          <p:cNvSpPr>
            <a:spLocks noChangeShapeType="1"/>
          </p:cNvSpPr>
          <p:nvPr/>
        </p:nvSpPr>
        <p:spPr bwMode="auto">
          <a:xfrm flipH="1">
            <a:off x="1747838" y="3143250"/>
            <a:ext cx="2397125" cy="1588"/>
          </a:xfrm>
          <a:prstGeom prst="line">
            <a:avLst/>
          </a:prstGeom>
          <a:noFill/>
          <a:ln w="19050">
            <a:solidFill>
              <a:srgbClr val="00FFFF"/>
            </a:solidFill>
            <a:round/>
            <a:headEnd/>
            <a:tailEnd/>
          </a:ln>
        </p:spPr>
        <p:txBody>
          <a:bodyPr/>
          <a:lstStyle/>
          <a:p>
            <a:endParaRPr lang="en-US"/>
          </a:p>
        </p:txBody>
      </p:sp>
      <p:sp>
        <p:nvSpPr>
          <p:cNvPr id="87045" name="Line 6"/>
          <p:cNvSpPr>
            <a:spLocks noChangeShapeType="1"/>
          </p:cNvSpPr>
          <p:nvPr/>
        </p:nvSpPr>
        <p:spPr bwMode="auto">
          <a:xfrm flipH="1">
            <a:off x="1747838" y="3635375"/>
            <a:ext cx="2397125" cy="1588"/>
          </a:xfrm>
          <a:prstGeom prst="line">
            <a:avLst/>
          </a:prstGeom>
          <a:noFill/>
          <a:ln w="19050">
            <a:solidFill>
              <a:srgbClr val="00FFFF"/>
            </a:solidFill>
            <a:round/>
            <a:headEnd/>
            <a:tailEnd/>
          </a:ln>
        </p:spPr>
        <p:txBody>
          <a:bodyPr/>
          <a:lstStyle/>
          <a:p>
            <a:endParaRPr lang="en-US"/>
          </a:p>
        </p:txBody>
      </p:sp>
      <p:sp>
        <p:nvSpPr>
          <p:cNvPr id="87046" name="Line 7"/>
          <p:cNvSpPr>
            <a:spLocks noChangeShapeType="1"/>
          </p:cNvSpPr>
          <p:nvPr/>
        </p:nvSpPr>
        <p:spPr bwMode="auto">
          <a:xfrm flipV="1">
            <a:off x="2351088" y="2671763"/>
            <a:ext cx="1587" cy="963612"/>
          </a:xfrm>
          <a:prstGeom prst="line">
            <a:avLst/>
          </a:prstGeom>
          <a:noFill/>
          <a:ln w="19050">
            <a:solidFill>
              <a:srgbClr val="00FFFF"/>
            </a:solidFill>
            <a:round/>
            <a:headEnd/>
            <a:tailEnd/>
          </a:ln>
        </p:spPr>
        <p:txBody>
          <a:bodyPr/>
          <a:lstStyle/>
          <a:p>
            <a:endParaRPr lang="en-US"/>
          </a:p>
        </p:txBody>
      </p:sp>
      <p:sp>
        <p:nvSpPr>
          <p:cNvPr id="87047" name="Line 8"/>
          <p:cNvSpPr>
            <a:spLocks noChangeShapeType="1"/>
          </p:cNvSpPr>
          <p:nvPr/>
        </p:nvSpPr>
        <p:spPr bwMode="auto">
          <a:xfrm flipV="1">
            <a:off x="2936875" y="2671763"/>
            <a:ext cx="1588" cy="963612"/>
          </a:xfrm>
          <a:prstGeom prst="line">
            <a:avLst/>
          </a:prstGeom>
          <a:noFill/>
          <a:ln w="19050">
            <a:solidFill>
              <a:srgbClr val="00FFFF"/>
            </a:solidFill>
            <a:round/>
            <a:headEnd/>
            <a:tailEnd/>
          </a:ln>
        </p:spPr>
        <p:txBody>
          <a:bodyPr/>
          <a:lstStyle/>
          <a:p>
            <a:endParaRPr lang="en-US"/>
          </a:p>
        </p:txBody>
      </p:sp>
      <p:sp>
        <p:nvSpPr>
          <p:cNvPr id="87048" name="Line 9"/>
          <p:cNvSpPr>
            <a:spLocks noChangeShapeType="1"/>
          </p:cNvSpPr>
          <p:nvPr/>
        </p:nvSpPr>
        <p:spPr bwMode="auto">
          <a:xfrm flipV="1">
            <a:off x="3541713" y="2671763"/>
            <a:ext cx="1587" cy="963612"/>
          </a:xfrm>
          <a:prstGeom prst="line">
            <a:avLst/>
          </a:prstGeom>
          <a:noFill/>
          <a:ln w="19050">
            <a:solidFill>
              <a:srgbClr val="00FFFF"/>
            </a:solidFill>
            <a:round/>
            <a:headEnd/>
            <a:tailEnd/>
          </a:ln>
        </p:spPr>
        <p:txBody>
          <a:bodyPr/>
          <a:lstStyle/>
          <a:p>
            <a:endParaRPr lang="en-US"/>
          </a:p>
        </p:txBody>
      </p:sp>
      <p:sp>
        <p:nvSpPr>
          <p:cNvPr id="87049" name="Line 10"/>
          <p:cNvSpPr>
            <a:spLocks noChangeShapeType="1"/>
          </p:cNvSpPr>
          <p:nvPr/>
        </p:nvSpPr>
        <p:spPr bwMode="auto">
          <a:xfrm flipH="1">
            <a:off x="1747838" y="5316538"/>
            <a:ext cx="2397125" cy="1587"/>
          </a:xfrm>
          <a:prstGeom prst="line">
            <a:avLst/>
          </a:prstGeom>
          <a:noFill/>
          <a:ln w="19050">
            <a:solidFill>
              <a:srgbClr val="00FFFF"/>
            </a:solidFill>
            <a:round/>
            <a:headEnd/>
            <a:tailEnd/>
          </a:ln>
        </p:spPr>
        <p:txBody>
          <a:bodyPr/>
          <a:lstStyle/>
          <a:p>
            <a:endParaRPr lang="en-US"/>
          </a:p>
        </p:txBody>
      </p:sp>
      <p:sp>
        <p:nvSpPr>
          <p:cNvPr id="87050" name="Line 11"/>
          <p:cNvSpPr>
            <a:spLocks noChangeShapeType="1"/>
          </p:cNvSpPr>
          <p:nvPr/>
        </p:nvSpPr>
        <p:spPr bwMode="auto">
          <a:xfrm flipV="1">
            <a:off x="2351088" y="5316538"/>
            <a:ext cx="1587" cy="471487"/>
          </a:xfrm>
          <a:prstGeom prst="line">
            <a:avLst/>
          </a:prstGeom>
          <a:noFill/>
          <a:ln w="19050">
            <a:solidFill>
              <a:srgbClr val="00FFFF"/>
            </a:solidFill>
            <a:round/>
            <a:headEnd/>
            <a:tailEnd/>
          </a:ln>
        </p:spPr>
        <p:txBody>
          <a:bodyPr/>
          <a:lstStyle/>
          <a:p>
            <a:endParaRPr lang="en-US"/>
          </a:p>
        </p:txBody>
      </p:sp>
      <p:sp>
        <p:nvSpPr>
          <p:cNvPr id="87051" name="Line 12"/>
          <p:cNvSpPr>
            <a:spLocks noChangeShapeType="1"/>
          </p:cNvSpPr>
          <p:nvPr/>
        </p:nvSpPr>
        <p:spPr bwMode="auto">
          <a:xfrm flipV="1">
            <a:off x="2936875" y="5316538"/>
            <a:ext cx="1588" cy="471487"/>
          </a:xfrm>
          <a:prstGeom prst="line">
            <a:avLst/>
          </a:prstGeom>
          <a:noFill/>
          <a:ln w="19050">
            <a:solidFill>
              <a:srgbClr val="00FFFF"/>
            </a:solidFill>
            <a:round/>
            <a:headEnd/>
            <a:tailEnd/>
          </a:ln>
        </p:spPr>
        <p:txBody>
          <a:bodyPr/>
          <a:lstStyle/>
          <a:p>
            <a:endParaRPr lang="en-US"/>
          </a:p>
        </p:txBody>
      </p:sp>
      <p:sp>
        <p:nvSpPr>
          <p:cNvPr id="87052" name="Line 13"/>
          <p:cNvSpPr>
            <a:spLocks noChangeShapeType="1"/>
          </p:cNvSpPr>
          <p:nvPr/>
        </p:nvSpPr>
        <p:spPr bwMode="auto">
          <a:xfrm flipV="1">
            <a:off x="3541713" y="5316538"/>
            <a:ext cx="1587" cy="471487"/>
          </a:xfrm>
          <a:prstGeom prst="line">
            <a:avLst/>
          </a:prstGeom>
          <a:noFill/>
          <a:ln w="19050">
            <a:solidFill>
              <a:srgbClr val="00FFFF"/>
            </a:solidFill>
            <a:round/>
            <a:headEnd/>
            <a:tailEnd/>
          </a:ln>
        </p:spPr>
        <p:txBody>
          <a:bodyPr/>
          <a:lstStyle/>
          <a:p>
            <a:endParaRPr lang="en-US"/>
          </a:p>
        </p:txBody>
      </p:sp>
      <p:sp>
        <p:nvSpPr>
          <p:cNvPr id="87053" name="Rectangle 14"/>
          <p:cNvSpPr>
            <a:spLocks noChangeArrowheads="1"/>
          </p:cNvSpPr>
          <p:nvPr/>
        </p:nvSpPr>
        <p:spPr bwMode="auto">
          <a:xfrm>
            <a:off x="18605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54" name="Rectangle 15"/>
          <p:cNvSpPr>
            <a:spLocks noChangeArrowheads="1"/>
          </p:cNvSpPr>
          <p:nvPr/>
        </p:nvSpPr>
        <p:spPr bwMode="auto">
          <a:xfrm>
            <a:off x="1954213"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55" name="Rectangle 16"/>
          <p:cNvSpPr>
            <a:spLocks noChangeArrowheads="1"/>
          </p:cNvSpPr>
          <p:nvPr/>
        </p:nvSpPr>
        <p:spPr bwMode="auto">
          <a:xfrm>
            <a:off x="21431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056" name="Rectangle 17"/>
          <p:cNvSpPr>
            <a:spLocks noChangeArrowheads="1"/>
          </p:cNvSpPr>
          <p:nvPr/>
        </p:nvSpPr>
        <p:spPr bwMode="auto">
          <a:xfrm>
            <a:off x="2030413"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57" name="Rectangle 18"/>
          <p:cNvSpPr>
            <a:spLocks noChangeArrowheads="1"/>
          </p:cNvSpPr>
          <p:nvPr/>
        </p:nvSpPr>
        <p:spPr bwMode="auto">
          <a:xfrm>
            <a:off x="24653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58" name="Rectangle 19"/>
          <p:cNvSpPr>
            <a:spLocks noChangeArrowheads="1"/>
          </p:cNvSpPr>
          <p:nvPr/>
        </p:nvSpPr>
        <p:spPr bwMode="auto">
          <a:xfrm>
            <a:off x="2559050"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59" name="Rectangle 20"/>
          <p:cNvSpPr>
            <a:spLocks noChangeArrowheads="1"/>
          </p:cNvSpPr>
          <p:nvPr/>
        </p:nvSpPr>
        <p:spPr bwMode="auto">
          <a:xfrm>
            <a:off x="274796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87060" name="Rectangle 21"/>
          <p:cNvSpPr>
            <a:spLocks noChangeArrowheads="1"/>
          </p:cNvSpPr>
          <p:nvPr/>
        </p:nvSpPr>
        <p:spPr bwMode="auto">
          <a:xfrm>
            <a:off x="26352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61" name="Rectangle 22"/>
          <p:cNvSpPr>
            <a:spLocks noChangeArrowheads="1"/>
          </p:cNvSpPr>
          <p:nvPr/>
        </p:nvSpPr>
        <p:spPr bwMode="auto">
          <a:xfrm>
            <a:off x="30686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62" name="Rectangle 23"/>
          <p:cNvSpPr>
            <a:spLocks noChangeArrowheads="1"/>
          </p:cNvSpPr>
          <p:nvPr/>
        </p:nvSpPr>
        <p:spPr bwMode="auto">
          <a:xfrm>
            <a:off x="314483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63" name="Rectangle 24"/>
          <p:cNvSpPr>
            <a:spLocks noChangeArrowheads="1"/>
          </p:cNvSpPr>
          <p:nvPr/>
        </p:nvSpPr>
        <p:spPr bwMode="auto">
          <a:xfrm>
            <a:off x="335280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64" name="Rectangle 25"/>
          <p:cNvSpPr>
            <a:spLocks noChangeArrowheads="1"/>
          </p:cNvSpPr>
          <p:nvPr/>
        </p:nvSpPr>
        <p:spPr bwMode="auto">
          <a:xfrm>
            <a:off x="32194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65" name="Rectangle 26"/>
          <p:cNvSpPr>
            <a:spLocks noChangeArrowheads="1"/>
          </p:cNvSpPr>
          <p:nvPr/>
        </p:nvSpPr>
        <p:spPr bwMode="auto">
          <a:xfrm>
            <a:off x="36544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66" name="Rectangle 27"/>
          <p:cNvSpPr>
            <a:spLocks noChangeArrowheads="1"/>
          </p:cNvSpPr>
          <p:nvPr/>
        </p:nvSpPr>
        <p:spPr bwMode="auto">
          <a:xfrm>
            <a:off x="374808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67" name="Rectangle 28"/>
          <p:cNvSpPr>
            <a:spLocks noChangeArrowheads="1"/>
          </p:cNvSpPr>
          <p:nvPr/>
        </p:nvSpPr>
        <p:spPr bwMode="auto">
          <a:xfrm>
            <a:off x="39560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7068" name="Rectangle 29"/>
          <p:cNvSpPr>
            <a:spLocks noChangeArrowheads="1"/>
          </p:cNvSpPr>
          <p:nvPr/>
        </p:nvSpPr>
        <p:spPr bwMode="auto">
          <a:xfrm>
            <a:off x="382428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69" name="Rectangle 30"/>
          <p:cNvSpPr>
            <a:spLocks noChangeArrowheads="1"/>
          </p:cNvSpPr>
          <p:nvPr/>
        </p:nvSpPr>
        <p:spPr bwMode="auto">
          <a:xfrm>
            <a:off x="45608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70" name="Rectangle 31"/>
          <p:cNvSpPr>
            <a:spLocks noChangeArrowheads="1"/>
          </p:cNvSpPr>
          <p:nvPr/>
        </p:nvSpPr>
        <p:spPr bwMode="auto">
          <a:xfrm>
            <a:off x="4654550"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71" name="Rectangle 32"/>
          <p:cNvSpPr>
            <a:spLocks noChangeArrowheads="1"/>
          </p:cNvSpPr>
          <p:nvPr/>
        </p:nvSpPr>
        <p:spPr bwMode="auto">
          <a:xfrm>
            <a:off x="48625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072" name="Rectangle 33"/>
          <p:cNvSpPr>
            <a:spLocks noChangeArrowheads="1"/>
          </p:cNvSpPr>
          <p:nvPr/>
        </p:nvSpPr>
        <p:spPr bwMode="auto">
          <a:xfrm>
            <a:off x="47307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73" name="Rectangle 34"/>
          <p:cNvSpPr>
            <a:spLocks noChangeArrowheads="1"/>
          </p:cNvSpPr>
          <p:nvPr/>
        </p:nvSpPr>
        <p:spPr bwMode="auto">
          <a:xfrm>
            <a:off x="12001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74" name="Rectangle 35"/>
          <p:cNvSpPr>
            <a:spLocks noChangeArrowheads="1"/>
          </p:cNvSpPr>
          <p:nvPr/>
        </p:nvSpPr>
        <p:spPr bwMode="auto">
          <a:xfrm>
            <a:off x="1293813"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075" name="Rectangle 36"/>
          <p:cNvSpPr>
            <a:spLocks noChangeArrowheads="1"/>
          </p:cNvSpPr>
          <p:nvPr/>
        </p:nvSpPr>
        <p:spPr bwMode="auto">
          <a:xfrm>
            <a:off x="14827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076" name="Rectangle 37"/>
          <p:cNvSpPr>
            <a:spLocks noChangeArrowheads="1"/>
          </p:cNvSpPr>
          <p:nvPr/>
        </p:nvSpPr>
        <p:spPr bwMode="auto">
          <a:xfrm>
            <a:off x="1370013"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077" name="Rectangle 38"/>
          <p:cNvSpPr>
            <a:spLocks noChangeArrowheads="1"/>
          </p:cNvSpPr>
          <p:nvPr/>
        </p:nvSpPr>
        <p:spPr bwMode="auto">
          <a:xfrm>
            <a:off x="1992313"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7078" name="Rectangle 39"/>
          <p:cNvSpPr>
            <a:spLocks noChangeArrowheads="1"/>
          </p:cNvSpPr>
          <p:nvPr/>
        </p:nvSpPr>
        <p:spPr bwMode="auto">
          <a:xfrm>
            <a:off x="259715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7079" name="Rectangle 40"/>
          <p:cNvSpPr>
            <a:spLocks noChangeArrowheads="1"/>
          </p:cNvSpPr>
          <p:nvPr/>
        </p:nvSpPr>
        <p:spPr bwMode="auto">
          <a:xfrm>
            <a:off x="320040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80" name="Rectangle 41"/>
          <p:cNvSpPr>
            <a:spLocks noChangeArrowheads="1"/>
          </p:cNvSpPr>
          <p:nvPr/>
        </p:nvSpPr>
        <p:spPr bwMode="auto">
          <a:xfrm>
            <a:off x="3805238"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87081" name="Rectangle 42"/>
          <p:cNvSpPr>
            <a:spLocks noChangeArrowheads="1"/>
          </p:cNvSpPr>
          <p:nvPr/>
        </p:nvSpPr>
        <p:spPr bwMode="auto">
          <a:xfrm>
            <a:off x="19923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082" name="Rectangle 43"/>
          <p:cNvSpPr>
            <a:spLocks noChangeArrowheads="1"/>
          </p:cNvSpPr>
          <p:nvPr/>
        </p:nvSpPr>
        <p:spPr bwMode="auto">
          <a:xfrm>
            <a:off x="259715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87083" name="Rectangle 44"/>
          <p:cNvSpPr>
            <a:spLocks noChangeArrowheads="1"/>
          </p:cNvSpPr>
          <p:nvPr/>
        </p:nvSpPr>
        <p:spPr bwMode="auto">
          <a:xfrm>
            <a:off x="320040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6</a:t>
            </a:r>
            <a:endParaRPr lang="en-CA" altLang="zh-CN" sz="2400">
              <a:solidFill>
                <a:srgbClr val="000000"/>
              </a:solidFill>
              <a:latin typeface="Times New Roman" pitchFamily="18" charset="0"/>
              <a:ea typeface="SimSun" pitchFamily="2" charset="-122"/>
            </a:endParaRPr>
          </a:p>
        </p:txBody>
      </p:sp>
      <p:sp>
        <p:nvSpPr>
          <p:cNvPr id="87084" name="Rectangle 45"/>
          <p:cNvSpPr>
            <a:spLocks noChangeArrowheads="1"/>
          </p:cNvSpPr>
          <p:nvPr/>
        </p:nvSpPr>
        <p:spPr bwMode="auto">
          <a:xfrm>
            <a:off x="3805238"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87085" name="Rectangle 46"/>
          <p:cNvSpPr>
            <a:spLocks noChangeArrowheads="1"/>
          </p:cNvSpPr>
          <p:nvPr/>
        </p:nvSpPr>
        <p:spPr bwMode="auto">
          <a:xfrm>
            <a:off x="4824413"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7086" name="Rectangle 47"/>
          <p:cNvSpPr>
            <a:spLocks noChangeArrowheads="1"/>
          </p:cNvSpPr>
          <p:nvPr/>
        </p:nvSpPr>
        <p:spPr bwMode="auto">
          <a:xfrm>
            <a:off x="1331913" y="2786063"/>
            <a:ext cx="138112"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a:ea typeface="SimSun" pitchFamily="2" charset="-122"/>
              </a:rPr>
              <a:t> </a:t>
            </a:r>
            <a:r>
              <a:rPr lang="en-CA" altLang="zh-CN" sz="13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7087" name="Rectangle 48"/>
          <p:cNvSpPr>
            <a:spLocks noChangeArrowheads="1"/>
          </p:cNvSpPr>
          <p:nvPr/>
        </p:nvSpPr>
        <p:spPr bwMode="auto">
          <a:xfrm>
            <a:off x="13700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088" name="Rectangle 49"/>
          <p:cNvSpPr>
            <a:spLocks noChangeArrowheads="1"/>
          </p:cNvSpPr>
          <p:nvPr/>
        </p:nvSpPr>
        <p:spPr bwMode="auto">
          <a:xfrm>
            <a:off x="5108575" y="2671763"/>
            <a:ext cx="2416175" cy="3116262"/>
          </a:xfrm>
          <a:prstGeom prst="rect">
            <a:avLst/>
          </a:prstGeom>
          <a:noFill/>
          <a:ln w="19050">
            <a:solidFill>
              <a:srgbClr val="00FFFF"/>
            </a:solidFill>
            <a:miter lim="800000"/>
            <a:headEnd/>
            <a:tailEnd/>
          </a:ln>
        </p:spPr>
        <p:txBody>
          <a:bodyPr/>
          <a:lstStyle/>
          <a:p>
            <a:endParaRPr lang="en-US">
              <a:solidFill>
                <a:srgbClr val="000000"/>
              </a:solidFill>
            </a:endParaRPr>
          </a:p>
        </p:txBody>
      </p:sp>
      <p:sp>
        <p:nvSpPr>
          <p:cNvPr id="87089" name="Line 50"/>
          <p:cNvSpPr>
            <a:spLocks noChangeShapeType="1"/>
          </p:cNvSpPr>
          <p:nvPr/>
        </p:nvSpPr>
        <p:spPr bwMode="auto">
          <a:xfrm flipH="1">
            <a:off x="5108575" y="3143250"/>
            <a:ext cx="2416175" cy="1588"/>
          </a:xfrm>
          <a:prstGeom prst="line">
            <a:avLst/>
          </a:prstGeom>
          <a:noFill/>
          <a:ln w="19050">
            <a:solidFill>
              <a:srgbClr val="00FFFF"/>
            </a:solidFill>
            <a:round/>
            <a:headEnd/>
            <a:tailEnd/>
          </a:ln>
        </p:spPr>
        <p:txBody>
          <a:bodyPr/>
          <a:lstStyle/>
          <a:p>
            <a:endParaRPr lang="en-US"/>
          </a:p>
        </p:txBody>
      </p:sp>
      <p:sp>
        <p:nvSpPr>
          <p:cNvPr id="87090" name="Line 51"/>
          <p:cNvSpPr>
            <a:spLocks noChangeShapeType="1"/>
          </p:cNvSpPr>
          <p:nvPr/>
        </p:nvSpPr>
        <p:spPr bwMode="auto">
          <a:xfrm flipH="1">
            <a:off x="5108575" y="3635375"/>
            <a:ext cx="2416175" cy="1588"/>
          </a:xfrm>
          <a:prstGeom prst="line">
            <a:avLst/>
          </a:prstGeom>
          <a:noFill/>
          <a:ln w="19050">
            <a:solidFill>
              <a:srgbClr val="00FFFF"/>
            </a:solidFill>
            <a:round/>
            <a:headEnd/>
            <a:tailEnd/>
          </a:ln>
        </p:spPr>
        <p:txBody>
          <a:bodyPr/>
          <a:lstStyle/>
          <a:p>
            <a:endParaRPr lang="en-US"/>
          </a:p>
        </p:txBody>
      </p:sp>
      <p:sp>
        <p:nvSpPr>
          <p:cNvPr id="87091" name="Line 52"/>
          <p:cNvSpPr>
            <a:spLocks noChangeShapeType="1"/>
          </p:cNvSpPr>
          <p:nvPr/>
        </p:nvSpPr>
        <p:spPr bwMode="auto">
          <a:xfrm flipV="1">
            <a:off x="5711825" y="2671763"/>
            <a:ext cx="1588" cy="963612"/>
          </a:xfrm>
          <a:prstGeom prst="line">
            <a:avLst/>
          </a:prstGeom>
          <a:noFill/>
          <a:ln w="19050">
            <a:solidFill>
              <a:srgbClr val="00FFFF"/>
            </a:solidFill>
            <a:round/>
            <a:headEnd/>
            <a:tailEnd/>
          </a:ln>
        </p:spPr>
        <p:txBody>
          <a:bodyPr/>
          <a:lstStyle/>
          <a:p>
            <a:endParaRPr lang="en-US"/>
          </a:p>
        </p:txBody>
      </p:sp>
      <p:sp>
        <p:nvSpPr>
          <p:cNvPr id="87092" name="Line 53"/>
          <p:cNvSpPr>
            <a:spLocks noChangeShapeType="1"/>
          </p:cNvSpPr>
          <p:nvPr/>
        </p:nvSpPr>
        <p:spPr bwMode="auto">
          <a:xfrm flipV="1">
            <a:off x="6316663" y="2671763"/>
            <a:ext cx="1587" cy="963612"/>
          </a:xfrm>
          <a:prstGeom prst="line">
            <a:avLst/>
          </a:prstGeom>
          <a:noFill/>
          <a:ln w="19050">
            <a:solidFill>
              <a:srgbClr val="00FFFF"/>
            </a:solidFill>
            <a:round/>
            <a:headEnd/>
            <a:tailEnd/>
          </a:ln>
        </p:spPr>
        <p:txBody>
          <a:bodyPr/>
          <a:lstStyle/>
          <a:p>
            <a:endParaRPr lang="en-US"/>
          </a:p>
        </p:txBody>
      </p:sp>
      <p:sp>
        <p:nvSpPr>
          <p:cNvPr id="87093" name="Line 54"/>
          <p:cNvSpPr>
            <a:spLocks noChangeShapeType="1"/>
          </p:cNvSpPr>
          <p:nvPr/>
        </p:nvSpPr>
        <p:spPr bwMode="auto">
          <a:xfrm flipV="1">
            <a:off x="6921500" y="2671763"/>
            <a:ext cx="1588" cy="963612"/>
          </a:xfrm>
          <a:prstGeom prst="line">
            <a:avLst/>
          </a:prstGeom>
          <a:noFill/>
          <a:ln w="19050">
            <a:solidFill>
              <a:srgbClr val="00FFFF"/>
            </a:solidFill>
            <a:round/>
            <a:headEnd/>
            <a:tailEnd/>
          </a:ln>
        </p:spPr>
        <p:txBody>
          <a:bodyPr/>
          <a:lstStyle/>
          <a:p>
            <a:endParaRPr lang="en-US"/>
          </a:p>
        </p:txBody>
      </p:sp>
      <p:sp>
        <p:nvSpPr>
          <p:cNvPr id="87094" name="Line 55"/>
          <p:cNvSpPr>
            <a:spLocks noChangeShapeType="1"/>
          </p:cNvSpPr>
          <p:nvPr/>
        </p:nvSpPr>
        <p:spPr bwMode="auto">
          <a:xfrm flipH="1">
            <a:off x="5108575" y="5316538"/>
            <a:ext cx="2416175" cy="1587"/>
          </a:xfrm>
          <a:prstGeom prst="line">
            <a:avLst/>
          </a:prstGeom>
          <a:noFill/>
          <a:ln w="19050">
            <a:solidFill>
              <a:srgbClr val="00FFFF"/>
            </a:solidFill>
            <a:round/>
            <a:headEnd/>
            <a:tailEnd/>
          </a:ln>
        </p:spPr>
        <p:txBody>
          <a:bodyPr/>
          <a:lstStyle/>
          <a:p>
            <a:endParaRPr lang="en-US"/>
          </a:p>
        </p:txBody>
      </p:sp>
      <p:sp>
        <p:nvSpPr>
          <p:cNvPr id="87095" name="Line 56"/>
          <p:cNvSpPr>
            <a:spLocks noChangeShapeType="1"/>
          </p:cNvSpPr>
          <p:nvPr/>
        </p:nvSpPr>
        <p:spPr bwMode="auto">
          <a:xfrm flipV="1">
            <a:off x="5711825" y="5316538"/>
            <a:ext cx="1588" cy="471487"/>
          </a:xfrm>
          <a:prstGeom prst="line">
            <a:avLst/>
          </a:prstGeom>
          <a:noFill/>
          <a:ln w="19050">
            <a:solidFill>
              <a:srgbClr val="00FFFF"/>
            </a:solidFill>
            <a:round/>
            <a:headEnd/>
            <a:tailEnd/>
          </a:ln>
        </p:spPr>
        <p:txBody>
          <a:bodyPr/>
          <a:lstStyle/>
          <a:p>
            <a:endParaRPr lang="en-US"/>
          </a:p>
        </p:txBody>
      </p:sp>
      <p:sp>
        <p:nvSpPr>
          <p:cNvPr id="87096" name="Line 57"/>
          <p:cNvSpPr>
            <a:spLocks noChangeShapeType="1"/>
          </p:cNvSpPr>
          <p:nvPr/>
        </p:nvSpPr>
        <p:spPr bwMode="auto">
          <a:xfrm flipV="1">
            <a:off x="6316663" y="5316538"/>
            <a:ext cx="1587" cy="471487"/>
          </a:xfrm>
          <a:prstGeom prst="line">
            <a:avLst/>
          </a:prstGeom>
          <a:noFill/>
          <a:ln w="19050">
            <a:solidFill>
              <a:srgbClr val="00FFFF"/>
            </a:solidFill>
            <a:round/>
            <a:headEnd/>
            <a:tailEnd/>
          </a:ln>
        </p:spPr>
        <p:txBody>
          <a:bodyPr/>
          <a:lstStyle/>
          <a:p>
            <a:endParaRPr lang="en-US"/>
          </a:p>
        </p:txBody>
      </p:sp>
      <p:sp>
        <p:nvSpPr>
          <p:cNvPr id="87097" name="Line 58"/>
          <p:cNvSpPr>
            <a:spLocks noChangeShapeType="1"/>
          </p:cNvSpPr>
          <p:nvPr/>
        </p:nvSpPr>
        <p:spPr bwMode="auto">
          <a:xfrm flipV="1">
            <a:off x="6921500" y="5316538"/>
            <a:ext cx="1588" cy="471487"/>
          </a:xfrm>
          <a:prstGeom prst="line">
            <a:avLst/>
          </a:prstGeom>
          <a:noFill/>
          <a:ln w="19050">
            <a:solidFill>
              <a:srgbClr val="00FFFF"/>
            </a:solidFill>
            <a:round/>
            <a:headEnd/>
            <a:tailEnd/>
          </a:ln>
        </p:spPr>
        <p:txBody>
          <a:bodyPr/>
          <a:lstStyle/>
          <a:p>
            <a:endParaRPr lang="en-US"/>
          </a:p>
        </p:txBody>
      </p:sp>
      <p:sp>
        <p:nvSpPr>
          <p:cNvPr id="87098" name="Rectangle 59"/>
          <p:cNvSpPr>
            <a:spLocks noChangeArrowheads="1"/>
          </p:cNvSpPr>
          <p:nvPr/>
        </p:nvSpPr>
        <p:spPr bwMode="auto">
          <a:xfrm>
            <a:off x="52403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099" name="Rectangle 60"/>
          <p:cNvSpPr>
            <a:spLocks noChangeArrowheads="1"/>
          </p:cNvSpPr>
          <p:nvPr/>
        </p:nvSpPr>
        <p:spPr bwMode="auto">
          <a:xfrm>
            <a:off x="531653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100" name="Rectangle 61"/>
          <p:cNvSpPr>
            <a:spLocks noChangeArrowheads="1"/>
          </p:cNvSpPr>
          <p:nvPr/>
        </p:nvSpPr>
        <p:spPr bwMode="auto">
          <a:xfrm>
            <a:off x="55229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7101" name="Rectangle 62"/>
          <p:cNvSpPr>
            <a:spLocks noChangeArrowheads="1"/>
          </p:cNvSpPr>
          <p:nvPr/>
        </p:nvSpPr>
        <p:spPr bwMode="auto">
          <a:xfrm>
            <a:off x="5391150"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102" name="Rectangle 63"/>
          <p:cNvSpPr>
            <a:spLocks noChangeArrowheads="1"/>
          </p:cNvSpPr>
          <p:nvPr/>
        </p:nvSpPr>
        <p:spPr bwMode="auto">
          <a:xfrm>
            <a:off x="582612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103" name="Rectangle 64"/>
          <p:cNvSpPr>
            <a:spLocks noChangeArrowheads="1"/>
          </p:cNvSpPr>
          <p:nvPr/>
        </p:nvSpPr>
        <p:spPr bwMode="auto">
          <a:xfrm>
            <a:off x="5919788"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104" name="Rectangle 65"/>
          <p:cNvSpPr>
            <a:spLocks noChangeArrowheads="1"/>
          </p:cNvSpPr>
          <p:nvPr/>
        </p:nvSpPr>
        <p:spPr bwMode="auto">
          <a:xfrm>
            <a:off x="6127750"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105" name="Rectangle 66"/>
          <p:cNvSpPr>
            <a:spLocks noChangeArrowheads="1"/>
          </p:cNvSpPr>
          <p:nvPr/>
        </p:nvSpPr>
        <p:spPr bwMode="auto">
          <a:xfrm>
            <a:off x="599598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106" name="Rectangle 67"/>
          <p:cNvSpPr>
            <a:spLocks noChangeArrowheads="1"/>
          </p:cNvSpPr>
          <p:nvPr/>
        </p:nvSpPr>
        <p:spPr bwMode="auto">
          <a:xfrm>
            <a:off x="6429375"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107" name="Rectangle 68"/>
          <p:cNvSpPr>
            <a:spLocks noChangeArrowheads="1"/>
          </p:cNvSpPr>
          <p:nvPr/>
        </p:nvSpPr>
        <p:spPr bwMode="auto">
          <a:xfrm>
            <a:off x="6524625"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108" name="Rectangle 69"/>
          <p:cNvSpPr>
            <a:spLocks noChangeArrowheads="1"/>
          </p:cNvSpPr>
          <p:nvPr/>
        </p:nvSpPr>
        <p:spPr bwMode="auto">
          <a:xfrm>
            <a:off x="671353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87109" name="Rectangle 70"/>
          <p:cNvSpPr>
            <a:spLocks noChangeArrowheads="1"/>
          </p:cNvSpPr>
          <p:nvPr/>
        </p:nvSpPr>
        <p:spPr bwMode="auto">
          <a:xfrm>
            <a:off x="6599238" y="5467350"/>
            <a:ext cx="5556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110" name="Rectangle 71"/>
          <p:cNvSpPr>
            <a:spLocks noChangeArrowheads="1"/>
          </p:cNvSpPr>
          <p:nvPr/>
        </p:nvSpPr>
        <p:spPr bwMode="auto">
          <a:xfrm>
            <a:off x="7034213"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111" name="Rectangle 72"/>
          <p:cNvSpPr>
            <a:spLocks noChangeArrowheads="1"/>
          </p:cNvSpPr>
          <p:nvPr/>
        </p:nvSpPr>
        <p:spPr bwMode="auto">
          <a:xfrm>
            <a:off x="7127875" y="5391150"/>
            <a:ext cx="63500" cy="152400"/>
          </a:xfrm>
          <a:prstGeom prst="rect">
            <a:avLst/>
          </a:prstGeom>
          <a:noFill/>
          <a:ln w="9525">
            <a:noFill/>
            <a:miter lim="800000"/>
            <a:headEnd/>
            <a:tailEnd/>
          </a:ln>
        </p:spPr>
        <p:txBody>
          <a:bodyPr wrap="none" lIns="0" tIns="0" rIns="0" bIns="0">
            <a:spAutoFit/>
          </a:bodyPr>
          <a:lstStyle/>
          <a:p>
            <a:r>
              <a:rPr lang="en-CA" altLang="zh-CN" sz="1000" i="1">
                <a:solidFill>
                  <a:srgbClr val="000000"/>
                </a:solidFill>
                <a:latin typeface="Nimbus Roman No9 L"/>
                <a:ea typeface="SimSun" pitchFamily="2" charset="-122"/>
              </a:rPr>
              <a:t>k</a:t>
            </a:r>
            <a:endParaRPr lang="en-CA" altLang="zh-CN" sz="2400">
              <a:solidFill>
                <a:srgbClr val="000000"/>
              </a:solidFill>
              <a:latin typeface="Times New Roman" pitchFamily="18" charset="0"/>
              <a:ea typeface="SimSun" pitchFamily="2" charset="-122"/>
            </a:endParaRPr>
          </a:p>
        </p:txBody>
      </p:sp>
      <p:sp>
        <p:nvSpPr>
          <p:cNvPr id="87112" name="Rectangle 73"/>
          <p:cNvSpPr>
            <a:spLocks noChangeArrowheads="1"/>
          </p:cNvSpPr>
          <p:nvPr/>
        </p:nvSpPr>
        <p:spPr bwMode="auto">
          <a:xfrm>
            <a:off x="7316788" y="54673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113" name="Rectangle 74"/>
          <p:cNvSpPr>
            <a:spLocks noChangeArrowheads="1"/>
          </p:cNvSpPr>
          <p:nvPr/>
        </p:nvSpPr>
        <p:spPr bwMode="auto">
          <a:xfrm>
            <a:off x="7204075" y="5467350"/>
            <a:ext cx="55563"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87114" name="Rectangle 75"/>
          <p:cNvSpPr>
            <a:spLocks noChangeArrowheads="1"/>
          </p:cNvSpPr>
          <p:nvPr/>
        </p:nvSpPr>
        <p:spPr bwMode="auto">
          <a:xfrm>
            <a:off x="5372100"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87115" name="Rectangle 76"/>
          <p:cNvSpPr>
            <a:spLocks noChangeArrowheads="1"/>
          </p:cNvSpPr>
          <p:nvPr/>
        </p:nvSpPr>
        <p:spPr bwMode="auto">
          <a:xfrm>
            <a:off x="5976938"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87116" name="Rectangle 77"/>
          <p:cNvSpPr>
            <a:spLocks noChangeArrowheads="1"/>
          </p:cNvSpPr>
          <p:nvPr/>
        </p:nvSpPr>
        <p:spPr bwMode="auto">
          <a:xfrm>
            <a:off x="6562725"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87117" name="Rectangle 78"/>
          <p:cNvSpPr>
            <a:spLocks noChangeArrowheads="1"/>
          </p:cNvSpPr>
          <p:nvPr/>
        </p:nvSpPr>
        <p:spPr bwMode="auto">
          <a:xfrm>
            <a:off x="7165975" y="27860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0</a:t>
            </a:r>
            <a:endParaRPr lang="en-CA" altLang="zh-CN" sz="2400">
              <a:solidFill>
                <a:srgbClr val="000000"/>
              </a:solidFill>
              <a:latin typeface="Times New Roman" pitchFamily="18" charset="0"/>
              <a:ea typeface="SimSun" pitchFamily="2" charset="-122"/>
            </a:endParaRPr>
          </a:p>
        </p:txBody>
      </p:sp>
      <p:sp>
        <p:nvSpPr>
          <p:cNvPr id="87118" name="Rectangle 79"/>
          <p:cNvSpPr>
            <a:spLocks noChangeArrowheads="1"/>
          </p:cNvSpPr>
          <p:nvPr/>
        </p:nvSpPr>
        <p:spPr bwMode="auto">
          <a:xfrm>
            <a:off x="5372100"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87119" name="Rectangle 80"/>
          <p:cNvSpPr>
            <a:spLocks noChangeArrowheads="1"/>
          </p:cNvSpPr>
          <p:nvPr/>
        </p:nvSpPr>
        <p:spPr bwMode="auto">
          <a:xfrm>
            <a:off x="5976938"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6</a:t>
            </a:r>
            <a:endParaRPr lang="en-CA" altLang="zh-CN" sz="2400">
              <a:solidFill>
                <a:srgbClr val="000000"/>
              </a:solidFill>
              <a:latin typeface="Times New Roman" pitchFamily="18" charset="0"/>
              <a:ea typeface="SimSun" pitchFamily="2" charset="-122"/>
            </a:endParaRPr>
          </a:p>
        </p:txBody>
      </p:sp>
      <p:sp>
        <p:nvSpPr>
          <p:cNvPr id="87120" name="Rectangle 81"/>
          <p:cNvSpPr>
            <a:spLocks noChangeArrowheads="1"/>
          </p:cNvSpPr>
          <p:nvPr/>
        </p:nvSpPr>
        <p:spPr bwMode="auto">
          <a:xfrm>
            <a:off x="6562725"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87121" name="Rectangle 82"/>
          <p:cNvSpPr>
            <a:spLocks noChangeArrowheads="1"/>
          </p:cNvSpPr>
          <p:nvPr/>
        </p:nvSpPr>
        <p:spPr bwMode="auto">
          <a:xfrm>
            <a:off x="7165975"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122" name="Rectangle 83"/>
          <p:cNvSpPr>
            <a:spLocks noChangeArrowheads="1"/>
          </p:cNvSpPr>
          <p:nvPr/>
        </p:nvSpPr>
        <p:spPr bwMode="auto">
          <a:xfrm>
            <a:off x="5881688" y="2370138"/>
            <a:ext cx="96520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Byte address</a:t>
            </a:r>
            <a:endParaRPr lang="en-CA" altLang="zh-CN" sz="2400">
              <a:solidFill>
                <a:srgbClr val="000000"/>
              </a:solidFill>
              <a:latin typeface="Times New Roman" pitchFamily="18" charset="0"/>
              <a:ea typeface="SimSun" pitchFamily="2" charset="-122"/>
            </a:endParaRPr>
          </a:p>
        </p:txBody>
      </p:sp>
      <p:sp>
        <p:nvSpPr>
          <p:cNvPr id="87123" name="Rectangle 84"/>
          <p:cNvSpPr>
            <a:spLocks noChangeArrowheads="1"/>
          </p:cNvSpPr>
          <p:nvPr/>
        </p:nvSpPr>
        <p:spPr bwMode="auto">
          <a:xfrm>
            <a:off x="2501900" y="2370138"/>
            <a:ext cx="965200"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Byte address</a:t>
            </a:r>
            <a:endParaRPr lang="en-CA" altLang="zh-CN" sz="2400">
              <a:solidFill>
                <a:srgbClr val="000000"/>
              </a:solidFill>
              <a:latin typeface="Times New Roman" pitchFamily="18" charset="0"/>
              <a:ea typeface="SimSun" pitchFamily="2" charset="-122"/>
            </a:endParaRPr>
          </a:p>
        </p:txBody>
      </p:sp>
      <p:sp>
        <p:nvSpPr>
          <p:cNvPr id="87124" name="Rectangle 85"/>
          <p:cNvSpPr>
            <a:spLocks noChangeArrowheads="1"/>
          </p:cNvSpPr>
          <p:nvPr/>
        </p:nvSpPr>
        <p:spPr bwMode="auto">
          <a:xfrm>
            <a:off x="1752600" y="6018213"/>
            <a:ext cx="2565400" cy="247650"/>
          </a:xfrm>
          <a:prstGeom prst="rect">
            <a:avLst/>
          </a:prstGeom>
          <a:noFill/>
          <a:ln w="9525">
            <a:noFill/>
            <a:miter lim="800000"/>
            <a:headEnd/>
            <a:tailEnd/>
          </a:ln>
        </p:spPr>
        <p:txBody>
          <a:bodyPr wrap="none" lIns="0" tIns="0" rIns="0" bIns="0">
            <a:spAutoFit/>
          </a:bodyPr>
          <a:lstStyle/>
          <a:p>
            <a:r>
              <a:rPr lang="en-CA" altLang="zh-CN" sz="1600" b="1">
                <a:solidFill>
                  <a:srgbClr val="000000"/>
                </a:solidFill>
                <a:latin typeface="Nimbus Sans L"/>
                <a:ea typeface="SimSun" pitchFamily="2" charset="-122"/>
              </a:rPr>
              <a:t>(a) Big-endian assignment</a:t>
            </a:r>
            <a:endParaRPr lang="en-CA" altLang="zh-CN" sz="3200" b="1">
              <a:solidFill>
                <a:srgbClr val="000000"/>
              </a:solidFill>
              <a:latin typeface="Times New Roman" pitchFamily="18" charset="0"/>
              <a:ea typeface="SimSun" pitchFamily="2" charset="-122"/>
            </a:endParaRPr>
          </a:p>
        </p:txBody>
      </p:sp>
      <p:sp>
        <p:nvSpPr>
          <p:cNvPr id="87125" name="Rectangle 86"/>
          <p:cNvSpPr>
            <a:spLocks noChangeArrowheads="1"/>
          </p:cNvSpPr>
          <p:nvPr/>
        </p:nvSpPr>
        <p:spPr bwMode="auto">
          <a:xfrm>
            <a:off x="5059363" y="6053138"/>
            <a:ext cx="2740025" cy="246062"/>
          </a:xfrm>
          <a:prstGeom prst="rect">
            <a:avLst/>
          </a:prstGeom>
          <a:noFill/>
          <a:ln w="9525">
            <a:noFill/>
            <a:miter lim="800000"/>
            <a:headEnd/>
            <a:tailEnd/>
          </a:ln>
        </p:spPr>
        <p:txBody>
          <a:bodyPr wrap="none" lIns="0" tIns="0" rIns="0" bIns="0">
            <a:spAutoFit/>
          </a:bodyPr>
          <a:lstStyle/>
          <a:p>
            <a:r>
              <a:rPr lang="en-CA" altLang="zh-CN" sz="1600" b="1">
                <a:solidFill>
                  <a:srgbClr val="000000"/>
                </a:solidFill>
                <a:latin typeface="Nimbus Sans L"/>
                <a:ea typeface="SimSun" pitchFamily="2" charset="-122"/>
              </a:rPr>
              <a:t>(b) Little-endian assignment</a:t>
            </a:r>
            <a:endParaRPr lang="en-CA" altLang="zh-CN" sz="3200" b="1">
              <a:solidFill>
                <a:srgbClr val="000000"/>
              </a:solidFill>
              <a:latin typeface="Times New Roman" pitchFamily="18" charset="0"/>
              <a:ea typeface="SimSun" pitchFamily="2" charset="-122"/>
            </a:endParaRPr>
          </a:p>
        </p:txBody>
      </p:sp>
      <p:sp>
        <p:nvSpPr>
          <p:cNvPr id="87126" name="Rectangle 87"/>
          <p:cNvSpPr>
            <a:spLocks noChangeArrowheads="1"/>
          </p:cNvSpPr>
          <p:nvPr/>
        </p:nvSpPr>
        <p:spPr bwMode="auto">
          <a:xfrm>
            <a:off x="4824413" y="3276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87127" name="Rectangle 88"/>
          <p:cNvSpPr>
            <a:spLocks noChangeArrowheads="1"/>
          </p:cNvSpPr>
          <p:nvPr/>
        </p:nvSpPr>
        <p:spPr bwMode="auto">
          <a:xfrm>
            <a:off x="1200150" y="2143125"/>
            <a:ext cx="1555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W</a:t>
            </a:r>
            <a:endParaRPr lang="en-CA" altLang="zh-CN" sz="2400">
              <a:solidFill>
                <a:srgbClr val="000000"/>
              </a:solidFill>
              <a:latin typeface="Times New Roman" pitchFamily="18" charset="0"/>
              <a:ea typeface="SimSun" pitchFamily="2" charset="-122"/>
            </a:endParaRPr>
          </a:p>
        </p:txBody>
      </p:sp>
      <p:sp>
        <p:nvSpPr>
          <p:cNvPr id="87128" name="Rectangle 89"/>
          <p:cNvSpPr>
            <a:spLocks noChangeArrowheads="1"/>
          </p:cNvSpPr>
          <p:nvPr/>
        </p:nvSpPr>
        <p:spPr bwMode="auto">
          <a:xfrm>
            <a:off x="1350963" y="2143125"/>
            <a:ext cx="239712"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ord</a:t>
            </a:r>
            <a:endParaRPr lang="en-CA" altLang="zh-CN" sz="2400">
              <a:solidFill>
                <a:srgbClr val="000000"/>
              </a:solidFill>
              <a:latin typeface="Times New Roman" pitchFamily="18" charset="0"/>
              <a:ea typeface="SimSun" pitchFamily="2" charset="-122"/>
            </a:endParaRPr>
          </a:p>
        </p:txBody>
      </p:sp>
      <p:sp>
        <p:nvSpPr>
          <p:cNvPr id="87129" name="Rectangle 90"/>
          <p:cNvSpPr>
            <a:spLocks noChangeArrowheads="1"/>
          </p:cNvSpPr>
          <p:nvPr/>
        </p:nvSpPr>
        <p:spPr bwMode="auto">
          <a:xfrm>
            <a:off x="1143000" y="2351088"/>
            <a:ext cx="588963"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address</a:t>
            </a:r>
            <a:endParaRPr lang="en-CA" altLang="zh-CN" sz="2400">
              <a:solidFill>
                <a:srgbClr val="000000"/>
              </a:solidFill>
              <a:latin typeface="Times New Roman" pitchFamily="18" charset="0"/>
              <a:ea typeface="SimSun" pitchFamily="2" charset="-122"/>
            </a:endParaRPr>
          </a:p>
        </p:txBody>
      </p:sp>
      <p:sp>
        <p:nvSpPr>
          <p:cNvPr id="87130" name="Text Box 91"/>
          <p:cNvSpPr txBox="1">
            <a:spLocks noChangeArrowheads="1"/>
          </p:cNvSpPr>
          <p:nvPr/>
        </p:nvSpPr>
        <p:spPr bwMode="auto">
          <a:xfrm>
            <a:off x="6216650" y="403542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p>
          <a:p>
            <a:pPr>
              <a:lnSpc>
                <a:spcPct val="20000"/>
              </a:lnSpc>
              <a:spcBef>
                <a:spcPct val="50000"/>
              </a:spcBef>
            </a:pPr>
            <a:endParaRPr lang="zh-CN" altLang="en-CA" sz="2000">
              <a:solidFill>
                <a:srgbClr val="000000"/>
              </a:solidFill>
              <a:latin typeface="Nimbus Roman No9 L"/>
              <a:ea typeface="SimSun" pitchFamily="2" charset="-122"/>
            </a:endParaRPr>
          </a:p>
        </p:txBody>
      </p:sp>
      <p:sp>
        <p:nvSpPr>
          <p:cNvPr id="87131" name="Text Box 92"/>
          <p:cNvSpPr txBox="1">
            <a:spLocks noChangeArrowheads="1"/>
          </p:cNvSpPr>
          <p:nvPr/>
        </p:nvSpPr>
        <p:spPr bwMode="auto">
          <a:xfrm>
            <a:off x="2768600" y="4035425"/>
            <a:ext cx="266700" cy="1003300"/>
          </a:xfrm>
          <a:prstGeom prst="rect">
            <a:avLst/>
          </a:prstGeom>
          <a:noFill/>
          <a:ln w="9525">
            <a:noFill/>
            <a:miter lim="800000"/>
            <a:headEnd/>
            <a:tailEnd/>
          </a:ln>
        </p:spPr>
        <p:txBody>
          <a:bodyPr>
            <a:spAutoFit/>
          </a:bodyPr>
          <a:lstStyle/>
          <a:p>
            <a:pPr>
              <a:lnSpc>
                <a:spcPct val="20000"/>
              </a:lnSpc>
              <a:spcBef>
                <a:spcPct val="50000"/>
              </a:spcBef>
            </a:pPr>
            <a:endParaRPr lang="zh-CN" altLang="en-US"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endParaRPr lang="en-US" altLang="zh-CN" sz="2000">
              <a:solidFill>
                <a:srgbClr val="000000"/>
              </a:solidFill>
              <a:latin typeface="Nimbus Roman No9 L"/>
              <a:ea typeface="SimSun" pitchFamily="2" charset="-122"/>
            </a:endParaRPr>
          </a:p>
          <a:p>
            <a:pPr>
              <a:lnSpc>
                <a:spcPct val="20000"/>
              </a:lnSpc>
              <a:spcBef>
                <a:spcPct val="50000"/>
              </a:spcBef>
            </a:pPr>
            <a:r>
              <a:rPr lang="en-CA" altLang="zh-CN" sz="2000">
                <a:solidFill>
                  <a:srgbClr val="000000"/>
                </a:solidFill>
                <a:latin typeface="Nimbus Roman No9 L"/>
                <a:ea typeface="SimSun" pitchFamily="2" charset="-122"/>
              </a:rPr>
              <a:t>•</a:t>
            </a:r>
          </a:p>
          <a:p>
            <a:pPr>
              <a:lnSpc>
                <a:spcPct val="20000"/>
              </a:lnSpc>
              <a:spcBef>
                <a:spcPct val="50000"/>
              </a:spcBef>
            </a:pPr>
            <a:endParaRPr lang="zh-CN" altLang="en-CA" sz="2000">
              <a:solidFill>
                <a:srgbClr val="000000"/>
              </a:solidFill>
              <a:latin typeface="Nimbus Roman No9 L"/>
              <a:ea typeface="SimSun" pitchFamily="2" charset="-122"/>
            </a:endParaRPr>
          </a:p>
        </p:txBody>
      </p:sp>
      <p:sp>
        <p:nvSpPr>
          <p:cNvPr id="87132" name="Rectangle 93"/>
          <p:cNvSpPr>
            <a:spLocks noChangeArrowheads="1"/>
          </p:cNvSpPr>
          <p:nvPr/>
        </p:nvSpPr>
        <p:spPr bwMode="auto">
          <a:xfrm>
            <a:off x="2895600" y="6477000"/>
            <a:ext cx="327501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a:ea typeface="SimSun" pitchFamily="2" charset="-122"/>
              </a:rPr>
              <a:t>Figure 2.7.</a:t>
            </a:r>
            <a:r>
              <a:rPr lang="en-US" altLang="zh-CN" sz="1500">
                <a:solidFill>
                  <a:srgbClr val="000000"/>
                </a:solidFill>
                <a:latin typeface="Nimbus Roman No9 L"/>
                <a:ea typeface="SimSun" pitchFamily="2" charset="-122"/>
              </a:rPr>
              <a:t>  Byte and word addressing.</a:t>
            </a:r>
            <a:endParaRPr lang="en-CA" altLang="zh-CN" sz="2400">
              <a:solidFill>
                <a:srgbClr val="000000"/>
              </a:solidFill>
              <a:latin typeface="Times New Roman" pitchFamily="18" charset="0"/>
              <a:ea typeface="SimSun" pitchFamily="2" charset="-122"/>
            </a:endParaRPr>
          </a:p>
        </p:txBody>
      </p:sp>
      <p:sp>
        <p:nvSpPr>
          <p:cNvPr id="87133" name="Text Box 95"/>
          <p:cNvSpPr txBox="1">
            <a:spLocks noChangeArrowheads="1"/>
          </p:cNvSpPr>
          <p:nvPr/>
        </p:nvSpPr>
        <p:spPr bwMode="auto">
          <a:xfrm>
            <a:off x="92075" y="839788"/>
            <a:ext cx="8915400" cy="1323975"/>
          </a:xfrm>
          <a:prstGeom prst="rect">
            <a:avLst/>
          </a:prstGeom>
          <a:noFill/>
          <a:ln w="9525">
            <a:noFill/>
            <a:miter lim="800000"/>
            <a:headEnd/>
            <a:tailEnd/>
          </a:ln>
        </p:spPr>
        <p:txBody>
          <a:bodyPr>
            <a:spAutoFit/>
          </a:bodyPr>
          <a:lstStyle/>
          <a:p>
            <a:pPr>
              <a:spcBef>
                <a:spcPct val="50000"/>
              </a:spcBef>
            </a:pPr>
            <a:r>
              <a:rPr lang="en-US" altLang="zh-CN" sz="2000" b="1">
                <a:solidFill>
                  <a:srgbClr val="330066"/>
                </a:solidFill>
                <a:ea typeface="SimSun" pitchFamily="2" charset="-122"/>
              </a:rPr>
              <a:t>Big-Endian: </a:t>
            </a:r>
            <a:r>
              <a:rPr lang="en-US" altLang="zh-CN" sz="2000">
                <a:solidFill>
                  <a:srgbClr val="330066"/>
                </a:solidFill>
                <a:ea typeface="SimSun" pitchFamily="2" charset="-122"/>
              </a:rPr>
              <a:t>higher (bigger) byte addresses are used for the least significant </a:t>
            </a:r>
          </a:p>
          <a:p>
            <a:r>
              <a:rPr lang="en-US" altLang="zh-CN" sz="2000">
                <a:solidFill>
                  <a:srgbClr val="330066"/>
                </a:solidFill>
                <a:ea typeface="SimSun" pitchFamily="2" charset="-122"/>
              </a:rPr>
              <a:t>bytes of the word (hint: bigger address ends it (i.e. at rightmost / LSB)</a:t>
            </a:r>
          </a:p>
          <a:p>
            <a:r>
              <a:rPr lang="en-US" altLang="zh-CN" sz="2000" b="1">
                <a:solidFill>
                  <a:srgbClr val="330066"/>
                </a:solidFill>
                <a:ea typeface="SimSun" pitchFamily="2" charset="-122"/>
              </a:rPr>
              <a:t>Little-Endian: </a:t>
            </a:r>
            <a:r>
              <a:rPr lang="en-US" altLang="zh-CN" sz="2000">
                <a:solidFill>
                  <a:srgbClr val="330066"/>
                </a:solidFill>
                <a:ea typeface="SimSun" pitchFamily="2" charset="-122"/>
              </a:rPr>
              <a:t>opposite ordering. lower byte addresses are used for the less significant bytes of the word</a:t>
            </a:r>
            <a:endParaRPr lang="en-US" sz="2000">
              <a:solidFill>
                <a:srgbClr val="330066"/>
              </a:solidFill>
            </a:endParaRPr>
          </a:p>
        </p:txBody>
      </p:sp>
      <p:sp>
        <p:nvSpPr>
          <p:cNvPr id="87134" name="Slide Number Placeholder 1"/>
          <p:cNvSpPr>
            <a:spLocks noGrp="1"/>
          </p:cNvSpPr>
          <p:nvPr>
            <p:ph type="sldNum" sz="quarter" idx="12"/>
          </p:nvPr>
        </p:nvSpPr>
        <p:spPr>
          <a:noFill/>
          <a:ln>
            <a:miter lim="800000"/>
            <a:headEnd/>
            <a:tailEnd/>
          </a:ln>
        </p:spPr>
        <p:txBody>
          <a:bodyPr/>
          <a:lstStyle/>
          <a:p>
            <a:fld id="{F6336A36-3B44-4681-8923-1E78CAFDB6A3}" type="slidenum">
              <a:rPr lang="ar-SA" altLang="en-US" smtClean="0">
                <a:solidFill>
                  <a:srgbClr val="000000"/>
                </a:solidFill>
              </a:rPr>
              <a:pPr/>
              <a:t>17</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en-US" altLang="zh-CN" smtClean="0">
                <a:ea typeface="SimSun" pitchFamily="2" charset="-122"/>
              </a:rPr>
              <a:t>Memory Location, Addresses, and Operation</a:t>
            </a:r>
            <a:endParaRPr lang="zh-CN" altLang="en-US" smtClean="0">
              <a:ea typeface="SimSun" pitchFamily="2" charset="-122"/>
            </a:endParaRPr>
          </a:p>
        </p:txBody>
      </p:sp>
      <p:sp>
        <p:nvSpPr>
          <p:cNvPr id="88067" name="Rectangle 3"/>
          <p:cNvSpPr>
            <a:spLocks noGrp="1" noChangeArrowheads="1"/>
          </p:cNvSpPr>
          <p:nvPr>
            <p:ph type="body" idx="4294967295"/>
          </p:nvPr>
        </p:nvSpPr>
        <p:spPr>
          <a:xfrm>
            <a:off x="304800" y="1719263"/>
            <a:ext cx="8610600" cy="4411662"/>
          </a:xfrm>
        </p:spPr>
        <p:txBody>
          <a:bodyPr/>
          <a:lstStyle/>
          <a:p>
            <a:pPr eaLnBrk="1" hangingPunct="1">
              <a:lnSpc>
                <a:spcPct val="90000"/>
              </a:lnSpc>
            </a:pPr>
            <a:r>
              <a:rPr lang="en-US" altLang="zh-CN" smtClean="0">
                <a:ea typeface="SimSun" pitchFamily="2" charset="-122"/>
              </a:rPr>
              <a:t>Ordering of bytes: </a:t>
            </a:r>
            <a:r>
              <a:rPr lang="en-US" altLang="zh-CN" u="sng" smtClean="0">
                <a:ea typeface="SimSun" pitchFamily="2" charset="-122"/>
              </a:rPr>
              <a:t>Little endian </a:t>
            </a:r>
            <a:r>
              <a:rPr lang="en-US" altLang="zh-CN" smtClean="0">
                <a:ea typeface="SimSun" pitchFamily="2" charset="-122"/>
              </a:rPr>
              <a:t>and </a:t>
            </a:r>
            <a:r>
              <a:rPr lang="en-US" altLang="zh-CN" u="sng" smtClean="0">
                <a:ea typeface="SimSun" pitchFamily="2" charset="-122"/>
              </a:rPr>
              <a:t>Big endian </a:t>
            </a:r>
            <a:r>
              <a:rPr lang="en-US" altLang="zh-CN" smtClean="0">
                <a:ea typeface="SimSun" pitchFamily="2" charset="-122"/>
              </a:rPr>
              <a:t>schemes</a:t>
            </a:r>
          </a:p>
          <a:p>
            <a:pPr eaLnBrk="1" hangingPunct="1">
              <a:lnSpc>
                <a:spcPct val="90000"/>
              </a:lnSpc>
            </a:pPr>
            <a:r>
              <a:rPr lang="en-US" altLang="zh-CN" b="1" smtClean="0">
                <a:ea typeface="SimSun" pitchFamily="2" charset="-122"/>
              </a:rPr>
              <a:t>Word alignment</a:t>
            </a:r>
          </a:p>
          <a:p>
            <a:pPr lvl="1" eaLnBrk="1" hangingPunct="1">
              <a:lnSpc>
                <a:spcPct val="90000"/>
              </a:lnSpc>
            </a:pPr>
            <a:r>
              <a:rPr lang="en-US" altLang="zh-CN" smtClean="0">
                <a:ea typeface="SimSun" pitchFamily="2" charset="-122"/>
              </a:rPr>
              <a:t>Words are said to be aligned in memory if they begin at a byte addr. that is a multiple of the num of bytes in a word.</a:t>
            </a:r>
          </a:p>
          <a:p>
            <a:pPr lvl="2" eaLnBrk="1" hangingPunct="1">
              <a:lnSpc>
                <a:spcPct val="90000"/>
              </a:lnSpc>
            </a:pPr>
            <a:r>
              <a:rPr lang="en-US" altLang="zh-CN" smtClean="0">
                <a:ea typeface="SimSun" pitchFamily="2" charset="-122"/>
              </a:rPr>
              <a:t>16-bit word: word addresses: 0, 2, 4, 6, 8, …. bytes</a:t>
            </a:r>
          </a:p>
          <a:p>
            <a:pPr lvl="2" eaLnBrk="1" hangingPunct="1">
              <a:lnSpc>
                <a:spcPct val="90000"/>
              </a:lnSpc>
            </a:pPr>
            <a:r>
              <a:rPr lang="en-US" altLang="zh-CN" smtClean="0">
                <a:ea typeface="SimSun" pitchFamily="2" charset="-122"/>
              </a:rPr>
              <a:t>32-bit word: word addresses: 0, 4, 8, 12, 16, …. bytes</a:t>
            </a:r>
          </a:p>
          <a:p>
            <a:pPr lvl="2" eaLnBrk="1" hangingPunct="1">
              <a:lnSpc>
                <a:spcPct val="90000"/>
              </a:lnSpc>
            </a:pPr>
            <a:r>
              <a:rPr lang="en-US" altLang="zh-CN" smtClean="0">
                <a:ea typeface="SimSun" pitchFamily="2" charset="-122"/>
              </a:rPr>
              <a:t>64-bit word: word addresses: 0, 8,16, 24, 32, …. bytes</a:t>
            </a:r>
          </a:p>
          <a:p>
            <a:pPr eaLnBrk="1" hangingPunct="1">
              <a:lnSpc>
                <a:spcPct val="90000"/>
              </a:lnSpc>
            </a:pPr>
            <a:r>
              <a:rPr lang="en-US" altLang="zh-CN" smtClean="0">
                <a:ea typeface="SimSun" pitchFamily="2" charset="-122"/>
              </a:rPr>
              <a:t>Access numbers, characters, and character strings</a:t>
            </a:r>
          </a:p>
        </p:txBody>
      </p:sp>
      <p:sp>
        <p:nvSpPr>
          <p:cNvPr id="88068" name="Slide Number Placeholder 1"/>
          <p:cNvSpPr>
            <a:spLocks noGrp="1"/>
          </p:cNvSpPr>
          <p:nvPr>
            <p:ph type="sldNum" sz="quarter" idx="12"/>
          </p:nvPr>
        </p:nvSpPr>
        <p:spPr>
          <a:noFill/>
          <a:ln>
            <a:miter lim="800000"/>
            <a:headEnd/>
            <a:tailEnd/>
          </a:ln>
        </p:spPr>
        <p:txBody>
          <a:bodyPr/>
          <a:lstStyle/>
          <a:p>
            <a:fld id="{F7606381-0936-4061-8B6E-BE0551C16B88}" type="slidenum">
              <a:rPr lang="ar-SA" altLang="en-US" smtClean="0">
                <a:solidFill>
                  <a:srgbClr val="000000"/>
                </a:solidFill>
              </a:rPr>
              <a:pPr/>
              <a:t>18</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p:cNvPicPr>
            <a:picLocks noChangeAspect="1"/>
          </p:cNvPicPr>
          <p:nvPr/>
        </p:nvPicPr>
        <p:blipFill>
          <a:blip r:embed="rId3"/>
          <a:srcRect/>
          <a:stretch>
            <a:fillRect/>
          </a:stretch>
        </p:blipFill>
        <p:spPr bwMode="auto">
          <a:xfrm>
            <a:off x="5529263" y="71438"/>
            <a:ext cx="2986087" cy="2889250"/>
          </a:xfrm>
          <a:prstGeom prst="rect">
            <a:avLst/>
          </a:prstGeom>
          <a:noFill/>
          <a:ln w="9525">
            <a:noFill/>
            <a:miter lim="800000"/>
            <a:headEnd/>
            <a:tailEnd/>
          </a:ln>
        </p:spPr>
      </p:pic>
      <p:sp>
        <p:nvSpPr>
          <p:cNvPr id="89091" name="Rectangle 2"/>
          <p:cNvSpPr>
            <a:spLocks noGrp="1" noChangeArrowheads="1"/>
          </p:cNvSpPr>
          <p:nvPr>
            <p:ph type="title" idx="4294967295"/>
          </p:nvPr>
        </p:nvSpPr>
        <p:spPr/>
        <p:txBody>
          <a:bodyPr/>
          <a:lstStyle/>
          <a:p>
            <a:pPr eaLnBrk="1" hangingPunct="1"/>
            <a:r>
              <a:rPr lang="en-US" altLang="zh-CN" smtClean="0">
                <a:ea typeface="SimSun" pitchFamily="2" charset="-122"/>
              </a:rPr>
              <a:t>Memory Operation</a:t>
            </a:r>
            <a:endParaRPr lang="zh-CN" altLang="en-US" smtClean="0">
              <a:ea typeface="SimSun" pitchFamily="2" charset="-122"/>
            </a:endParaRPr>
          </a:p>
        </p:txBody>
      </p:sp>
      <p:sp>
        <p:nvSpPr>
          <p:cNvPr id="89092" name="Rectangle 3"/>
          <p:cNvSpPr>
            <a:spLocks noGrp="1" noChangeArrowheads="1"/>
          </p:cNvSpPr>
          <p:nvPr>
            <p:ph type="body" idx="4294967295"/>
          </p:nvPr>
        </p:nvSpPr>
        <p:spPr>
          <a:xfrm>
            <a:off x="76200" y="1524000"/>
            <a:ext cx="8839200" cy="5105400"/>
          </a:xfrm>
        </p:spPr>
        <p:txBody>
          <a:bodyPr/>
          <a:lstStyle/>
          <a:p>
            <a:pPr eaLnBrk="1" hangingPunct="1"/>
            <a:r>
              <a:rPr lang="en-US" altLang="zh-CN" b="1" smtClean="0">
                <a:ea typeface="SimSun" pitchFamily="2" charset="-122"/>
              </a:rPr>
              <a:t>LOAD </a:t>
            </a:r>
            <a:r>
              <a:rPr lang="en-US" altLang="zh-CN" smtClean="0">
                <a:ea typeface="SimSun" pitchFamily="2" charset="-122"/>
              </a:rPr>
              <a:t>(or Read or Fetch)</a:t>
            </a:r>
          </a:p>
          <a:p>
            <a:pPr eaLnBrk="1" hangingPunct="1">
              <a:buFont typeface="Wingdings" pitchFamily="2" charset="2"/>
              <a:buChar char="Ø"/>
            </a:pPr>
            <a:r>
              <a:rPr lang="en-US" altLang="zh-CN" sz="2400" smtClean="0">
                <a:ea typeface="SimSun" pitchFamily="2" charset="-122"/>
              </a:rPr>
              <a:t>Copy content from memory to a Register.                                The memory content doesn’t change.</a:t>
            </a:r>
          </a:p>
          <a:p>
            <a:pPr eaLnBrk="1" hangingPunct="1">
              <a:buFont typeface="Wingdings" pitchFamily="2" charset="2"/>
              <a:buChar char="Ø"/>
            </a:pPr>
            <a:r>
              <a:rPr lang="en-US" altLang="zh-CN" sz="2400" smtClean="0">
                <a:ea typeface="SimSun" pitchFamily="2" charset="-122"/>
              </a:rPr>
              <a:t>CPU places the sought address in MAR register, then places the </a:t>
            </a:r>
            <a:r>
              <a:rPr lang="en-US" altLang="zh-CN" sz="2400" i="1" smtClean="0">
                <a:ea typeface="SimSun" pitchFamily="2" charset="-122"/>
              </a:rPr>
              <a:t>RD</a:t>
            </a:r>
            <a:r>
              <a:rPr lang="en-US" altLang="zh-CN" sz="2400" smtClean="0">
                <a:ea typeface="SimSun" pitchFamily="2" charset="-122"/>
              </a:rPr>
              <a:t> control signal to the memory chip, then waits, until it receives the desired data into the MDR register</a:t>
            </a:r>
          </a:p>
          <a:p>
            <a:pPr eaLnBrk="1" hangingPunct="1"/>
            <a:r>
              <a:rPr lang="en-US" altLang="zh-CN" b="1" smtClean="0">
                <a:ea typeface="SimSun" pitchFamily="2" charset="-122"/>
              </a:rPr>
              <a:t>STORE</a:t>
            </a:r>
            <a:r>
              <a:rPr lang="en-US" altLang="zh-CN" smtClean="0">
                <a:ea typeface="SimSun" pitchFamily="2" charset="-122"/>
              </a:rPr>
              <a:t> (or Write)</a:t>
            </a:r>
          </a:p>
          <a:p>
            <a:pPr eaLnBrk="1" hangingPunct="1">
              <a:buFont typeface="Wingdings" pitchFamily="2" charset="2"/>
              <a:buChar char="Ø"/>
            </a:pPr>
            <a:r>
              <a:rPr lang="en-US" altLang="zh-CN" sz="2400" smtClean="0">
                <a:ea typeface="SimSun" pitchFamily="2" charset="-122"/>
              </a:rPr>
              <a:t>Overwrite the content in memory</a:t>
            </a:r>
          </a:p>
          <a:p>
            <a:pPr eaLnBrk="1" hangingPunct="1">
              <a:buFont typeface="Wingdings" pitchFamily="2" charset="2"/>
              <a:buChar char="Ø"/>
            </a:pPr>
            <a:r>
              <a:rPr lang="en-US" altLang="zh-CN" sz="2400" smtClean="0">
                <a:ea typeface="SimSun" pitchFamily="2" charset="-122"/>
              </a:rPr>
              <a:t>CPU Places the Address and Data in MAR and MDR registers, sends the WR control signal to the memory chip. Upon completion, the memory chip sends back MFC (Memory Function Complete) signal. </a:t>
            </a:r>
          </a:p>
        </p:txBody>
      </p:sp>
      <p:sp>
        <p:nvSpPr>
          <p:cNvPr id="89093" name="Slide Number Placeholder 1"/>
          <p:cNvSpPr>
            <a:spLocks noGrp="1"/>
          </p:cNvSpPr>
          <p:nvPr>
            <p:ph type="sldNum" sz="quarter" idx="12"/>
          </p:nvPr>
        </p:nvSpPr>
        <p:spPr>
          <a:noFill/>
          <a:ln>
            <a:miter lim="800000"/>
            <a:headEnd/>
            <a:tailEnd/>
          </a:ln>
        </p:spPr>
        <p:txBody>
          <a:bodyPr/>
          <a:lstStyle/>
          <a:p>
            <a:fld id="{1DDDC45D-B571-4058-B12E-67C515A99C8C}" type="slidenum">
              <a:rPr lang="ar-SA" altLang="en-US" smtClean="0"/>
              <a:pPr/>
              <a:t>19</a:t>
            </a:fld>
            <a:endParaRPr lang="en-US" altLang="en-US" smtClean="0"/>
          </a:p>
        </p:txBody>
      </p:sp>
      <p:cxnSp>
        <p:nvCxnSpPr>
          <p:cNvPr id="3" name="Straight Connector 2"/>
          <p:cNvCxnSpPr/>
          <p:nvPr/>
        </p:nvCxnSpPr>
        <p:spPr>
          <a:xfrm>
            <a:off x="1058863" y="3292475"/>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altLang="zh-CN" dirty="0" smtClean="0">
                <a:ea typeface="SimSun" pitchFamily="2" charset="-122"/>
              </a:rPr>
              <a:t>Objectives</a:t>
            </a:r>
          </a:p>
        </p:txBody>
      </p:sp>
      <p:sp>
        <p:nvSpPr>
          <p:cNvPr id="67587" name="Rectangle 3"/>
          <p:cNvSpPr>
            <a:spLocks noGrp="1" noChangeArrowheads="1"/>
          </p:cNvSpPr>
          <p:nvPr>
            <p:ph type="body" idx="4294967295"/>
          </p:nvPr>
        </p:nvSpPr>
        <p:spPr/>
        <p:txBody>
          <a:bodyPr/>
          <a:lstStyle/>
          <a:p>
            <a:pPr eaLnBrk="1" hangingPunct="1"/>
            <a:r>
              <a:rPr lang="en-US" altLang="zh-CN" sz="2600" dirty="0" smtClean="0">
                <a:ea typeface="SimSun" pitchFamily="2" charset="-122"/>
              </a:rPr>
              <a:t>Machine instructions and program execution, including branching and subroutine call and return operations.</a:t>
            </a:r>
          </a:p>
          <a:p>
            <a:pPr eaLnBrk="1" hangingPunct="1"/>
            <a:r>
              <a:rPr lang="en-US" altLang="zh-CN" sz="2600" dirty="0" smtClean="0">
                <a:ea typeface="SimSun" pitchFamily="2" charset="-122"/>
              </a:rPr>
              <a:t>Number representation and addition/subtraction in the 2’s-complement system.</a:t>
            </a:r>
          </a:p>
          <a:p>
            <a:pPr eaLnBrk="1" hangingPunct="1"/>
            <a:r>
              <a:rPr lang="en-US" altLang="zh-CN" sz="2600" dirty="0" smtClean="0">
                <a:ea typeface="SimSun" pitchFamily="2" charset="-122"/>
              </a:rPr>
              <a:t>Addressing methods for accessing register and memory operands.</a:t>
            </a:r>
          </a:p>
        </p:txBody>
      </p:sp>
      <p:sp>
        <p:nvSpPr>
          <p:cNvPr id="67588" name="Slide Number Placeholder 1"/>
          <p:cNvSpPr>
            <a:spLocks noGrp="1"/>
          </p:cNvSpPr>
          <p:nvPr>
            <p:ph type="sldNum" sz="quarter" idx="12"/>
          </p:nvPr>
        </p:nvSpPr>
        <p:spPr>
          <a:noFill/>
          <a:ln>
            <a:miter lim="800000"/>
            <a:headEnd/>
            <a:tailEnd/>
          </a:ln>
        </p:spPr>
        <p:txBody>
          <a:bodyPr/>
          <a:lstStyle/>
          <a:p>
            <a:fld id="{C7659296-B457-40DE-B969-E622B6AD75CA}" type="slidenum">
              <a:rPr lang="ar-SA" altLang="en-US" smtClean="0"/>
              <a:pPr/>
              <a:t>2</a:t>
            </a:fld>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ctrTitle" idx="4294967295"/>
          </p:nvPr>
        </p:nvSpPr>
        <p:spPr>
          <a:xfrm>
            <a:off x="457200" y="1905000"/>
            <a:ext cx="6781800" cy="2286000"/>
          </a:xfrm>
        </p:spPr>
        <p:txBody>
          <a:bodyPr/>
          <a:lstStyle/>
          <a:p>
            <a:pPr algn="r" eaLnBrk="1" hangingPunct="1"/>
            <a:r>
              <a:rPr lang="en-US" altLang="zh-CN" sz="4800" smtClean="0">
                <a:ea typeface="SimSun" pitchFamily="2" charset="-122"/>
              </a:rPr>
              <a:t>Instruction and Instruction Sequencing</a:t>
            </a:r>
          </a:p>
        </p:txBody>
      </p:sp>
      <p:sp>
        <p:nvSpPr>
          <p:cNvPr id="90115" name="Slide Number Placeholder 1"/>
          <p:cNvSpPr>
            <a:spLocks noGrp="1"/>
          </p:cNvSpPr>
          <p:nvPr>
            <p:ph type="sldNum" sz="quarter" idx="12"/>
          </p:nvPr>
        </p:nvSpPr>
        <p:spPr>
          <a:noFill/>
          <a:ln>
            <a:miter lim="800000"/>
            <a:headEnd/>
            <a:tailEnd/>
          </a:ln>
        </p:spPr>
        <p:txBody>
          <a:bodyPr/>
          <a:lstStyle/>
          <a:p>
            <a:fld id="{8654189E-FC9E-4B6B-A4E7-DFF677D487CE}" type="slidenum">
              <a:rPr lang="ar-SA" altLang="en-US" smtClean="0"/>
              <a:pPr/>
              <a:t>20</a:t>
            </a:fld>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eaLnBrk="1" hangingPunct="1"/>
            <a:r>
              <a:rPr lang="en-US" altLang="zh-CN" dirty="0" smtClean="0">
                <a:ea typeface="SimSun" pitchFamily="2" charset="-122"/>
              </a:rPr>
              <a:t>“Must-Perform” Operations for</a:t>
            </a:r>
            <a:br>
              <a:rPr lang="en-US" altLang="zh-CN" dirty="0" smtClean="0">
                <a:ea typeface="SimSun" pitchFamily="2" charset="-122"/>
              </a:rPr>
            </a:br>
            <a:r>
              <a:rPr lang="en-US" altLang="zh-CN" dirty="0" smtClean="0">
                <a:ea typeface="SimSun" pitchFamily="2" charset="-122"/>
              </a:rPr>
              <a:t>a computer:</a:t>
            </a:r>
          </a:p>
        </p:txBody>
      </p:sp>
      <p:sp>
        <p:nvSpPr>
          <p:cNvPr id="91139" name="Rectangle 3"/>
          <p:cNvSpPr>
            <a:spLocks noGrp="1" noChangeArrowheads="1"/>
          </p:cNvSpPr>
          <p:nvPr>
            <p:ph type="body" idx="4294967295"/>
          </p:nvPr>
        </p:nvSpPr>
        <p:spPr/>
        <p:txBody>
          <a:bodyPr/>
          <a:lstStyle/>
          <a:p>
            <a:pPr eaLnBrk="1" hangingPunct="1"/>
            <a:r>
              <a:rPr lang="en-US" altLang="zh-CN" dirty="0" smtClean="0">
                <a:ea typeface="SimSun" pitchFamily="2" charset="-122"/>
              </a:rPr>
              <a:t>Data transfers between the memory and the processor registers</a:t>
            </a:r>
          </a:p>
          <a:p>
            <a:pPr eaLnBrk="1" hangingPunct="1"/>
            <a:r>
              <a:rPr lang="en-US" altLang="zh-CN" dirty="0" smtClean="0">
                <a:ea typeface="SimSun" pitchFamily="2" charset="-122"/>
              </a:rPr>
              <a:t>Arithmetic and logic operations on data</a:t>
            </a:r>
          </a:p>
          <a:p>
            <a:pPr eaLnBrk="1" hangingPunct="1"/>
            <a:r>
              <a:rPr lang="en-US" altLang="zh-CN" dirty="0" smtClean="0">
                <a:ea typeface="SimSun" pitchFamily="2" charset="-122"/>
              </a:rPr>
              <a:t>Program sequencing and control</a:t>
            </a:r>
          </a:p>
          <a:p>
            <a:pPr eaLnBrk="1" hangingPunct="1"/>
            <a:r>
              <a:rPr lang="en-US" altLang="zh-CN" dirty="0" smtClean="0">
                <a:ea typeface="SimSun" pitchFamily="2" charset="-122"/>
              </a:rPr>
              <a:t>I/O transfers</a:t>
            </a:r>
          </a:p>
        </p:txBody>
      </p:sp>
      <p:sp>
        <p:nvSpPr>
          <p:cNvPr id="91140" name="Slide Number Placeholder 1"/>
          <p:cNvSpPr>
            <a:spLocks noGrp="1"/>
          </p:cNvSpPr>
          <p:nvPr>
            <p:ph type="sldNum" sz="quarter" idx="12"/>
          </p:nvPr>
        </p:nvSpPr>
        <p:spPr>
          <a:noFill/>
          <a:ln>
            <a:miter lim="800000"/>
            <a:headEnd/>
            <a:tailEnd/>
          </a:ln>
        </p:spPr>
        <p:txBody>
          <a:bodyPr/>
          <a:lstStyle/>
          <a:p>
            <a:fld id="{21AD90F7-4CB9-4B67-A27F-5BB666F37966}" type="slidenum">
              <a:rPr lang="ar-SA" altLang="en-US" smtClean="0"/>
              <a:pPr/>
              <a:t>21</a:t>
            </a:fld>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4600038-8BCD-4AD8-88D5-D20C3E874347}" type="slidenum">
              <a:rPr lang="ar-SA" altLang="en-US" smtClean="0"/>
              <a:pPr>
                <a:defRPr/>
              </a:pPr>
              <a:t>22</a:t>
            </a:fld>
            <a:endParaRPr lang="en-US" altLang="en-US"/>
          </a:p>
        </p:txBody>
      </p:sp>
      <p:sp>
        <p:nvSpPr>
          <p:cNvPr id="3" name="Rectangle 2"/>
          <p:cNvSpPr/>
          <p:nvPr/>
        </p:nvSpPr>
        <p:spPr>
          <a:xfrm>
            <a:off x="762000" y="1066800"/>
            <a:ext cx="7239000" cy="3970318"/>
          </a:xfrm>
          <a:prstGeom prst="rect">
            <a:avLst/>
          </a:prstGeom>
        </p:spPr>
        <p:txBody>
          <a:bodyPr wrap="square">
            <a:spAutoFit/>
          </a:bodyPr>
          <a:lstStyle/>
          <a:p>
            <a:r>
              <a:rPr lang="en-US" dirty="0" smtClean="0"/>
              <a:t>Computer instructions must be </a:t>
            </a:r>
            <a:r>
              <a:rPr lang="en-US" dirty="0" smtClean="0">
                <a:solidFill>
                  <a:srgbClr val="000099"/>
                </a:solidFill>
              </a:rPr>
              <a:t>capable of performing </a:t>
            </a:r>
            <a:r>
              <a:rPr lang="en-US" dirty="0" smtClean="0">
                <a:solidFill>
                  <a:srgbClr val="FF0000"/>
                </a:solidFill>
              </a:rPr>
              <a:t>4</a:t>
            </a:r>
            <a:r>
              <a:rPr lang="en-US" dirty="0" smtClean="0">
                <a:solidFill>
                  <a:srgbClr val="000099"/>
                </a:solidFill>
              </a:rPr>
              <a:t> </a:t>
            </a:r>
            <a:r>
              <a:rPr lang="en-US" dirty="0" smtClean="0">
                <a:solidFill>
                  <a:srgbClr val="FF0000"/>
                </a:solidFill>
              </a:rPr>
              <a:t>types</a:t>
            </a:r>
            <a:r>
              <a:rPr lang="en-US" dirty="0" smtClean="0">
                <a:solidFill>
                  <a:srgbClr val="000099"/>
                </a:solidFill>
              </a:rPr>
              <a:t> of operations:</a:t>
            </a:r>
          </a:p>
          <a:p>
            <a:endParaRPr lang="en-US" dirty="0" smtClean="0">
              <a:solidFill>
                <a:srgbClr val="000099"/>
              </a:solidFill>
            </a:endParaRPr>
          </a:p>
          <a:p>
            <a:r>
              <a:rPr lang="en-US" dirty="0" err="1" smtClean="0">
                <a:solidFill>
                  <a:srgbClr val="FF0000"/>
                </a:solidFill>
              </a:rPr>
              <a:t>i</a:t>
            </a:r>
            <a:r>
              <a:rPr lang="en-US" dirty="0" smtClean="0">
                <a:solidFill>
                  <a:srgbClr val="FF0000"/>
                </a:solidFill>
              </a:rPr>
              <a:t>. Data</a:t>
            </a:r>
            <a:r>
              <a:rPr lang="en-US" dirty="0" smtClean="0">
                <a:solidFill>
                  <a:srgbClr val="000099"/>
                </a:solidFill>
              </a:rPr>
              <a:t> </a:t>
            </a:r>
            <a:r>
              <a:rPr lang="en-US" dirty="0" smtClean="0">
                <a:solidFill>
                  <a:srgbClr val="FF0000"/>
                </a:solidFill>
              </a:rPr>
              <a:t>transfer</a:t>
            </a:r>
            <a:r>
              <a:rPr lang="en-US" dirty="0" smtClean="0">
                <a:solidFill>
                  <a:srgbClr val="000099"/>
                </a:solidFill>
              </a:rPr>
              <a:t>/movement between memory and processor registers.</a:t>
            </a:r>
          </a:p>
          <a:p>
            <a:pPr lvl="1"/>
            <a:r>
              <a:rPr lang="en-US" dirty="0" smtClean="0"/>
              <a:t>E.g., memory </a:t>
            </a:r>
            <a:r>
              <a:rPr lang="en-US" dirty="0" smtClean="0">
                <a:solidFill>
                  <a:srgbClr val="FF0000"/>
                </a:solidFill>
              </a:rPr>
              <a:t>read</a:t>
            </a:r>
            <a:r>
              <a:rPr lang="en-US" dirty="0" smtClean="0"/>
              <a:t>, memory </a:t>
            </a:r>
            <a:r>
              <a:rPr lang="en-US" dirty="0" smtClean="0">
                <a:solidFill>
                  <a:srgbClr val="FF0000"/>
                </a:solidFill>
              </a:rPr>
              <a:t>write</a:t>
            </a:r>
          </a:p>
          <a:p>
            <a:pPr lvl="1"/>
            <a:endParaRPr lang="en-US" dirty="0" smtClean="0">
              <a:solidFill>
                <a:srgbClr val="FF0000"/>
              </a:solidFill>
            </a:endParaRPr>
          </a:p>
          <a:p>
            <a:r>
              <a:rPr lang="en-US" dirty="0" smtClean="0">
                <a:solidFill>
                  <a:srgbClr val="FF0000"/>
                </a:solidFill>
              </a:rPr>
              <a:t>ii. Arithmetic</a:t>
            </a:r>
            <a:r>
              <a:rPr lang="en-US" dirty="0" smtClean="0">
                <a:solidFill>
                  <a:srgbClr val="000099"/>
                </a:solidFill>
              </a:rPr>
              <a:t> and </a:t>
            </a:r>
            <a:r>
              <a:rPr lang="en-US" dirty="0" smtClean="0">
                <a:solidFill>
                  <a:srgbClr val="FF0000"/>
                </a:solidFill>
              </a:rPr>
              <a:t>logic</a:t>
            </a:r>
            <a:r>
              <a:rPr lang="en-US" dirty="0" smtClean="0">
                <a:solidFill>
                  <a:srgbClr val="000099"/>
                </a:solidFill>
              </a:rPr>
              <a:t> operations:</a:t>
            </a:r>
            <a:endParaRPr lang="en-US" dirty="0" smtClean="0"/>
          </a:p>
          <a:p>
            <a:pPr lvl="1"/>
            <a:r>
              <a:rPr lang="en-US" dirty="0" smtClean="0"/>
              <a:t>E.g., addition, subtraction, comparison between two numbers.</a:t>
            </a:r>
          </a:p>
          <a:p>
            <a:pPr lvl="1"/>
            <a:endParaRPr lang="en-US" dirty="0" smtClean="0"/>
          </a:p>
          <a:p>
            <a:r>
              <a:rPr lang="en-US" dirty="0" smtClean="0">
                <a:solidFill>
                  <a:srgbClr val="000099"/>
                </a:solidFill>
              </a:rPr>
              <a:t>iii. Program </a:t>
            </a:r>
            <a:r>
              <a:rPr lang="en-US" dirty="0" smtClean="0">
                <a:solidFill>
                  <a:srgbClr val="FF0000"/>
                </a:solidFill>
              </a:rPr>
              <a:t>sequencing</a:t>
            </a:r>
            <a:r>
              <a:rPr lang="en-US" dirty="0" smtClean="0">
                <a:solidFill>
                  <a:srgbClr val="000099"/>
                </a:solidFill>
              </a:rPr>
              <a:t> and </a:t>
            </a:r>
            <a:r>
              <a:rPr lang="en-US" dirty="0" smtClean="0">
                <a:solidFill>
                  <a:srgbClr val="FF0000"/>
                </a:solidFill>
              </a:rPr>
              <a:t>flow</a:t>
            </a:r>
            <a:r>
              <a:rPr lang="en-US" dirty="0" smtClean="0">
                <a:solidFill>
                  <a:srgbClr val="000099"/>
                </a:solidFill>
              </a:rPr>
              <a:t> of control:</a:t>
            </a:r>
            <a:endParaRPr lang="en-US" dirty="0" smtClean="0"/>
          </a:p>
          <a:p>
            <a:pPr lvl="1"/>
            <a:r>
              <a:rPr lang="en-US" dirty="0" smtClean="0">
                <a:solidFill>
                  <a:srgbClr val="FF0000"/>
                </a:solidFill>
              </a:rPr>
              <a:t>Branch</a:t>
            </a:r>
            <a:r>
              <a:rPr lang="en-US" dirty="0" smtClean="0"/>
              <a:t> instructions</a:t>
            </a:r>
          </a:p>
          <a:p>
            <a:pPr lvl="1"/>
            <a:endParaRPr lang="en-US" dirty="0" smtClean="0"/>
          </a:p>
          <a:p>
            <a:r>
              <a:rPr lang="en-US" dirty="0" smtClean="0">
                <a:solidFill>
                  <a:srgbClr val="FF0000"/>
                </a:solidFill>
              </a:rPr>
              <a:t>iv. Input/output</a:t>
            </a:r>
            <a:r>
              <a:rPr lang="en-US" dirty="0" smtClean="0">
                <a:solidFill>
                  <a:srgbClr val="000099"/>
                </a:solidFill>
              </a:rPr>
              <a:t> transfers to transfer data to and from the real world.</a:t>
            </a:r>
          </a:p>
          <a:p>
            <a:endParaRPr lang="en-US" dirty="0" smtClean="0">
              <a:solidFill>
                <a:srgbClr val="0000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4600038-8BCD-4AD8-88D5-D20C3E874347}" type="slidenum">
              <a:rPr lang="ar-SA" altLang="en-US" smtClean="0"/>
              <a:pPr>
                <a:defRPr/>
              </a:pPr>
              <a:t>23</a:t>
            </a:fld>
            <a:endParaRPr lang="en-US" altLang="en-US"/>
          </a:p>
        </p:txBody>
      </p:sp>
      <p:sp>
        <p:nvSpPr>
          <p:cNvPr id="3" name="Rectangle 2"/>
          <p:cNvSpPr/>
          <p:nvPr/>
        </p:nvSpPr>
        <p:spPr>
          <a:xfrm>
            <a:off x="914400" y="1443840"/>
            <a:ext cx="7696200" cy="5909310"/>
          </a:xfrm>
          <a:prstGeom prst="rect">
            <a:avLst/>
          </a:prstGeom>
        </p:spPr>
        <p:txBody>
          <a:bodyPr wrap="square">
            <a:spAutoFit/>
          </a:bodyPr>
          <a:lstStyle/>
          <a:p>
            <a:r>
              <a:rPr lang="en-US" dirty="0" smtClean="0">
                <a:solidFill>
                  <a:srgbClr val="FF0000"/>
                </a:solidFill>
              </a:rPr>
              <a:t>Examples</a:t>
            </a:r>
            <a:r>
              <a:rPr lang="en-US" dirty="0" smtClean="0"/>
              <a:t> of different types of instructions in </a:t>
            </a:r>
            <a:r>
              <a:rPr lang="en-US" dirty="0" smtClean="0">
                <a:solidFill>
                  <a:srgbClr val="FF0000"/>
                </a:solidFill>
              </a:rPr>
              <a:t>assembly</a:t>
            </a:r>
            <a:r>
              <a:rPr lang="en-US" dirty="0" smtClean="0"/>
              <a:t> </a:t>
            </a:r>
            <a:r>
              <a:rPr lang="en-US" dirty="0" smtClean="0">
                <a:solidFill>
                  <a:srgbClr val="FF0000"/>
                </a:solidFill>
              </a:rPr>
              <a:t>language</a:t>
            </a:r>
            <a:r>
              <a:rPr lang="en-US" dirty="0" smtClean="0"/>
              <a:t> notation:</a:t>
            </a:r>
          </a:p>
          <a:p>
            <a:endParaRPr lang="en-US" dirty="0" smtClean="0">
              <a:solidFill>
                <a:srgbClr val="000099"/>
              </a:solidFill>
            </a:endParaRPr>
          </a:p>
          <a:p>
            <a:pPr>
              <a:buFont typeface="Wingdings" pitchFamily="2" charset="2"/>
              <a:buChar char="q"/>
            </a:pPr>
            <a:r>
              <a:rPr lang="en-US" dirty="0" smtClean="0">
                <a:solidFill>
                  <a:srgbClr val="000099"/>
                </a:solidFill>
              </a:rPr>
              <a:t> Data transfers between processor and memory:</a:t>
            </a:r>
          </a:p>
          <a:p>
            <a:endParaRPr lang="en-US" dirty="0" smtClean="0">
              <a:solidFill>
                <a:srgbClr val="000099"/>
              </a:solidFill>
            </a:endParaRPr>
          </a:p>
          <a:p>
            <a:pPr lvl="1"/>
            <a:r>
              <a:rPr lang="en-US" i="1" dirty="0" smtClean="0">
                <a:solidFill>
                  <a:srgbClr val="CC3300"/>
                </a:solidFill>
                <a:latin typeface="Times New Roman" pitchFamily="18" charset="0"/>
              </a:rPr>
              <a:t>Move A, B </a:t>
            </a:r>
            <a:r>
              <a:rPr lang="en-US" dirty="0" smtClean="0"/>
              <a:t>(B = A).</a:t>
            </a:r>
          </a:p>
          <a:p>
            <a:pPr lvl="1"/>
            <a:r>
              <a:rPr lang="en-US" i="1" dirty="0" smtClean="0">
                <a:solidFill>
                  <a:srgbClr val="CC3300"/>
                </a:solidFill>
                <a:latin typeface="Times New Roman" pitchFamily="18" charset="0"/>
              </a:rPr>
              <a:t>Move A, R1</a:t>
            </a:r>
            <a:r>
              <a:rPr lang="en-US" dirty="0" smtClean="0"/>
              <a:t> (R1 = A).</a:t>
            </a:r>
          </a:p>
          <a:p>
            <a:pPr lvl="1"/>
            <a:endParaRPr lang="en-US" dirty="0" smtClean="0"/>
          </a:p>
          <a:p>
            <a:pPr>
              <a:buFont typeface="Wingdings" pitchFamily="2" charset="2"/>
              <a:buChar char="q"/>
            </a:pPr>
            <a:r>
              <a:rPr lang="en-US" dirty="0" smtClean="0">
                <a:solidFill>
                  <a:srgbClr val="000099"/>
                </a:solidFill>
              </a:rPr>
              <a:t> Arithmetic and logic operation:</a:t>
            </a:r>
          </a:p>
          <a:p>
            <a:endParaRPr lang="en-US" dirty="0" smtClean="0">
              <a:solidFill>
                <a:srgbClr val="000099"/>
              </a:solidFill>
            </a:endParaRPr>
          </a:p>
          <a:p>
            <a:pPr lvl="1"/>
            <a:r>
              <a:rPr lang="en-US" i="1" dirty="0" smtClean="0">
                <a:solidFill>
                  <a:srgbClr val="CC3300"/>
                </a:solidFill>
                <a:latin typeface="Times New Roman" pitchFamily="18" charset="0"/>
              </a:rPr>
              <a:t>Add A, B, C</a:t>
            </a:r>
            <a:r>
              <a:rPr lang="en-US" dirty="0" smtClean="0"/>
              <a:t> (C = A + B)</a:t>
            </a:r>
          </a:p>
          <a:p>
            <a:pPr lvl="1"/>
            <a:endParaRPr lang="en-US" dirty="0" smtClean="0"/>
          </a:p>
          <a:p>
            <a:pPr>
              <a:buFont typeface="Wingdings" pitchFamily="2" charset="2"/>
              <a:buChar char="q"/>
            </a:pPr>
            <a:r>
              <a:rPr lang="en-US" dirty="0" smtClean="0">
                <a:solidFill>
                  <a:srgbClr val="000099"/>
                </a:solidFill>
              </a:rPr>
              <a:t> Sequencing:</a:t>
            </a:r>
          </a:p>
          <a:p>
            <a:endParaRPr lang="en-US" dirty="0" smtClean="0">
              <a:solidFill>
                <a:srgbClr val="000099"/>
              </a:solidFill>
            </a:endParaRPr>
          </a:p>
          <a:p>
            <a:pPr lvl="1"/>
            <a:r>
              <a:rPr lang="en-US" i="1" dirty="0" smtClean="0">
                <a:solidFill>
                  <a:srgbClr val="CC3300"/>
                </a:solidFill>
                <a:latin typeface="Times New Roman" pitchFamily="18" charset="0"/>
              </a:rPr>
              <a:t>Jump Label</a:t>
            </a:r>
            <a:r>
              <a:rPr lang="en-US" dirty="0" smtClean="0"/>
              <a:t> (Jump to the subroutine which starts at Label).</a:t>
            </a:r>
          </a:p>
          <a:p>
            <a:pPr lvl="1"/>
            <a:endParaRPr lang="en-US" dirty="0" smtClean="0"/>
          </a:p>
          <a:p>
            <a:pPr>
              <a:buFont typeface="Wingdings" pitchFamily="2" charset="2"/>
              <a:buChar char="q"/>
            </a:pPr>
            <a:r>
              <a:rPr lang="en-US" dirty="0" smtClean="0">
                <a:solidFill>
                  <a:srgbClr val="000099"/>
                </a:solidFill>
              </a:rPr>
              <a:t> Input/output data transfer:</a:t>
            </a:r>
          </a:p>
          <a:p>
            <a:endParaRPr lang="en-US" dirty="0" smtClean="0">
              <a:solidFill>
                <a:srgbClr val="000099"/>
              </a:solidFill>
            </a:endParaRPr>
          </a:p>
          <a:p>
            <a:pPr lvl="1"/>
            <a:r>
              <a:rPr lang="en-US" i="1" dirty="0" smtClean="0">
                <a:solidFill>
                  <a:srgbClr val="CC3300"/>
                </a:solidFill>
                <a:latin typeface="Times New Roman" pitchFamily="18" charset="0"/>
              </a:rPr>
              <a:t>Input PORT, R5 </a:t>
            </a:r>
            <a:r>
              <a:rPr lang="en-US" dirty="0" smtClean="0"/>
              <a:t>(Read from i/o port “PORT” to register R5).</a:t>
            </a:r>
          </a:p>
          <a:p>
            <a:pPr lvl="1"/>
            <a:endParaRPr lang="en-US" dirty="0" smtClean="0"/>
          </a:p>
          <a:p>
            <a:pPr lvl="1"/>
            <a:endParaRPr lang="en-US" dirty="0" smtClean="0"/>
          </a:p>
          <a:p>
            <a:pPr lvl="1"/>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altLang="zh-CN" smtClean="0">
                <a:ea typeface="SimSun" pitchFamily="2" charset="-122"/>
              </a:rPr>
              <a:t>Register Transfer Notation</a:t>
            </a:r>
          </a:p>
        </p:txBody>
      </p:sp>
      <p:sp>
        <p:nvSpPr>
          <p:cNvPr id="92163" name="Rectangle 3"/>
          <p:cNvSpPr>
            <a:spLocks noGrp="1" noChangeArrowheads="1"/>
          </p:cNvSpPr>
          <p:nvPr>
            <p:ph type="body" idx="4294967295"/>
          </p:nvPr>
        </p:nvSpPr>
        <p:spPr>
          <a:xfrm>
            <a:off x="457200" y="1719263"/>
            <a:ext cx="8534400" cy="4681537"/>
          </a:xfrm>
        </p:spPr>
        <p:txBody>
          <a:bodyPr/>
          <a:lstStyle/>
          <a:p>
            <a:pPr eaLnBrk="1" hangingPunct="1"/>
            <a:r>
              <a:rPr lang="en-US" altLang="zh-CN" smtClean="0">
                <a:ea typeface="SimSun" pitchFamily="2" charset="-122"/>
              </a:rPr>
              <a:t>Identify a location by a symbolic name standing for its hardware binary address (LOC, R0,…)</a:t>
            </a:r>
          </a:p>
          <a:p>
            <a:pPr eaLnBrk="1" hangingPunct="1"/>
            <a:r>
              <a:rPr lang="en-US" altLang="zh-CN" smtClean="0">
                <a:ea typeface="SimSun" pitchFamily="2" charset="-122"/>
              </a:rPr>
              <a:t>R0, R1, R2, .... =&gt; always indicates registers</a:t>
            </a:r>
          </a:p>
          <a:p>
            <a:pPr eaLnBrk="1" hangingPunct="1"/>
            <a:r>
              <a:rPr lang="en-US" altLang="zh-CN" smtClean="0">
                <a:ea typeface="SimSun" pitchFamily="2" charset="-122"/>
              </a:rPr>
              <a:t>Any other symbol =&gt; indicates memory location</a:t>
            </a:r>
          </a:p>
          <a:p>
            <a:pPr lvl="1" eaLnBrk="1" hangingPunct="1"/>
            <a:r>
              <a:rPr lang="en-US" altLang="zh-CN" smtClean="0">
                <a:ea typeface="SimSun" pitchFamily="2" charset="-122"/>
              </a:rPr>
              <a:t>Example: X, Y, Z, A, B, M, LOC, LOCA, LOCB</a:t>
            </a:r>
          </a:p>
          <a:p>
            <a:pPr eaLnBrk="1" hangingPunct="1"/>
            <a:r>
              <a:rPr lang="en-US" altLang="zh-CN" b="1" smtClean="0">
                <a:ea typeface="SimSun" pitchFamily="2" charset="-122"/>
              </a:rPr>
              <a:t>Contents of a location </a:t>
            </a:r>
            <a:r>
              <a:rPr lang="en-US" altLang="zh-CN" smtClean="0">
                <a:ea typeface="SimSun" pitchFamily="2" charset="-122"/>
              </a:rPr>
              <a:t>are denoted by placing </a:t>
            </a:r>
            <a:r>
              <a:rPr lang="en-US" altLang="zh-CN" b="1" u="sng" smtClean="0">
                <a:ea typeface="SimSun" pitchFamily="2" charset="-122"/>
              </a:rPr>
              <a:t>square brackets</a:t>
            </a:r>
            <a:r>
              <a:rPr lang="en-US" altLang="zh-CN" b="1" smtClean="0">
                <a:ea typeface="SimSun" pitchFamily="2" charset="-122"/>
              </a:rPr>
              <a:t> </a:t>
            </a:r>
            <a:r>
              <a:rPr lang="en-US" altLang="zh-CN" smtClean="0">
                <a:ea typeface="SimSun" pitchFamily="2" charset="-122"/>
              </a:rPr>
              <a:t>around the name of the location (</a:t>
            </a:r>
            <a:r>
              <a:rPr lang="en-US" altLang="zh-CN" b="1" smtClean="0">
                <a:ea typeface="SimSun" pitchFamily="2" charset="-122"/>
              </a:rPr>
              <a:t>R1</a:t>
            </a:r>
            <a:r>
              <a:rPr lang="en-US" altLang="zh-CN" b="1" smtClean="0">
                <a:ea typeface="SimSun" pitchFamily="2" charset="-122"/>
                <a:cs typeface="Arial" pitchFamily="34" charset="0"/>
              </a:rPr>
              <a:t>←[LOC]</a:t>
            </a:r>
            <a:r>
              <a:rPr lang="en-US" altLang="zh-CN" smtClean="0">
                <a:ea typeface="SimSun" pitchFamily="2" charset="-122"/>
                <a:cs typeface="Arial" pitchFamily="34" charset="0"/>
              </a:rPr>
              <a:t>, </a:t>
            </a:r>
            <a:r>
              <a:rPr lang="en-US" altLang="zh-CN" b="1" smtClean="0">
                <a:ea typeface="SimSun" pitchFamily="2" charset="-122"/>
                <a:cs typeface="Arial" pitchFamily="34" charset="0"/>
              </a:rPr>
              <a:t>R3 ←[R1]+[R2]</a:t>
            </a:r>
            <a:r>
              <a:rPr lang="en-US" altLang="zh-CN" smtClean="0">
                <a:ea typeface="SimSun" pitchFamily="2" charset="-122"/>
                <a:cs typeface="Arial" pitchFamily="34" charset="0"/>
              </a:rPr>
              <a:t>)</a:t>
            </a:r>
          </a:p>
          <a:p>
            <a:pPr eaLnBrk="1" hangingPunct="1"/>
            <a:r>
              <a:rPr lang="en-US" altLang="zh-CN" smtClean="0">
                <a:ea typeface="SimSun" pitchFamily="2" charset="-122"/>
                <a:cs typeface="Arial" pitchFamily="34" charset="0"/>
              </a:rPr>
              <a:t>Register Transfer Notation (RTN)</a:t>
            </a:r>
          </a:p>
        </p:txBody>
      </p:sp>
      <p:sp>
        <p:nvSpPr>
          <p:cNvPr id="92164" name="Slide Number Placeholder 1"/>
          <p:cNvSpPr>
            <a:spLocks noGrp="1"/>
          </p:cNvSpPr>
          <p:nvPr>
            <p:ph type="sldNum" sz="quarter" idx="12"/>
          </p:nvPr>
        </p:nvSpPr>
        <p:spPr>
          <a:noFill/>
          <a:ln>
            <a:miter lim="800000"/>
            <a:headEnd/>
            <a:tailEnd/>
          </a:ln>
        </p:spPr>
        <p:txBody>
          <a:bodyPr/>
          <a:lstStyle/>
          <a:p>
            <a:fld id="{F4FA752F-24A5-4907-93A7-CB51F5145BB2}" type="slidenum">
              <a:rPr lang="ar-SA" altLang="en-US" smtClean="0"/>
              <a:pPr/>
              <a:t>24</a:t>
            </a:fld>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eaLnBrk="1" hangingPunct="1"/>
            <a:r>
              <a:rPr lang="en-US" altLang="zh-CN" smtClean="0">
                <a:ea typeface="SimSun" pitchFamily="2" charset="-122"/>
              </a:rPr>
              <a:t>Assembly Language Notation</a:t>
            </a:r>
          </a:p>
        </p:txBody>
      </p:sp>
      <p:sp>
        <p:nvSpPr>
          <p:cNvPr id="93187" name="Rectangle 3"/>
          <p:cNvSpPr>
            <a:spLocks noGrp="1" noChangeArrowheads="1"/>
          </p:cNvSpPr>
          <p:nvPr>
            <p:ph type="body" idx="4294967295"/>
          </p:nvPr>
        </p:nvSpPr>
        <p:spPr>
          <a:xfrm>
            <a:off x="152400" y="1719263"/>
            <a:ext cx="8839200" cy="4411662"/>
          </a:xfrm>
        </p:spPr>
        <p:txBody>
          <a:bodyPr/>
          <a:lstStyle/>
          <a:p>
            <a:pPr eaLnBrk="1" hangingPunct="1"/>
            <a:r>
              <a:rPr lang="en-US" altLang="zh-CN" smtClean="0">
                <a:ea typeface="SimSun" pitchFamily="2" charset="-122"/>
              </a:rPr>
              <a:t>Represent machine instructions and programs.</a:t>
            </a:r>
          </a:p>
          <a:p>
            <a:pPr eaLnBrk="1" hangingPunct="1">
              <a:buFont typeface="Wingdings" pitchFamily="2" charset="2"/>
              <a:buNone/>
            </a:pPr>
            <a:endParaRPr lang="en-US" altLang="zh-CN" smtClean="0">
              <a:ea typeface="SimSun" pitchFamily="2" charset="-122"/>
              <a:cs typeface="Arial" pitchFamily="34" charset="0"/>
            </a:endParaRPr>
          </a:p>
          <a:p>
            <a:pPr eaLnBrk="1" hangingPunct="1">
              <a:buFont typeface="Wingdings" pitchFamily="2" charset="2"/>
              <a:buNone/>
            </a:pPr>
            <a:r>
              <a:rPr lang="en-US" altLang="zh-CN" smtClean="0">
                <a:ea typeface="SimSun" pitchFamily="2" charset="-122"/>
                <a:cs typeface="Arial" pitchFamily="34" charset="0"/>
              </a:rPr>
              <a:t> Opcode   </a:t>
            </a:r>
            <a:r>
              <a:rPr lang="en-US" altLang="zh-CN" i="1" smtClean="0">
                <a:ea typeface="SimSun" pitchFamily="2" charset="-122"/>
                <a:cs typeface="Arial" pitchFamily="34" charset="0"/>
              </a:rPr>
              <a:t>source_operand</a:t>
            </a:r>
            <a:r>
              <a:rPr lang="en-US" altLang="zh-CN" smtClean="0">
                <a:ea typeface="SimSun" pitchFamily="2" charset="-122"/>
                <a:cs typeface="Arial" pitchFamily="34" charset="0"/>
              </a:rPr>
              <a:t>   </a:t>
            </a:r>
            <a:r>
              <a:rPr lang="en-US" altLang="zh-CN" i="1" smtClean="0">
                <a:ea typeface="SimSun" pitchFamily="2" charset="-122"/>
                <a:cs typeface="Arial" pitchFamily="34" charset="0"/>
              </a:rPr>
              <a:t>destination_operand</a:t>
            </a:r>
          </a:p>
          <a:p>
            <a:pPr eaLnBrk="1" hangingPunct="1"/>
            <a:endParaRPr lang="en-US" altLang="zh-CN" sz="1400" smtClean="0">
              <a:ea typeface="SimSun" pitchFamily="2" charset="-122"/>
              <a:cs typeface="Arial" pitchFamily="34" charset="0"/>
            </a:endParaRPr>
          </a:p>
          <a:p>
            <a:pPr eaLnBrk="1" hangingPunct="1">
              <a:buFont typeface="Wingdings" pitchFamily="2" charset="2"/>
              <a:buNone/>
            </a:pPr>
            <a:r>
              <a:rPr lang="en-US" altLang="zh-CN" smtClean="0">
                <a:ea typeface="SimSun" pitchFamily="2" charset="-122"/>
                <a:cs typeface="Arial" pitchFamily="34" charset="0"/>
              </a:rPr>
              <a:t> OP   src_op   dest_op</a:t>
            </a:r>
            <a:endParaRPr lang="en-US" altLang="zh-CN" smtClean="0">
              <a:ea typeface="SimSun" pitchFamily="2" charset="-122"/>
            </a:endParaRPr>
          </a:p>
          <a:p>
            <a:pPr eaLnBrk="1" hangingPunct="1"/>
            <a:endParaRPr lang="en-US" altLang="zh-CN" smtClean="0">
              <a:ea typeface="SimSun" pitchFamily="2" charset="-122"/>
            </a:endParaRPr>
          </a:p>
          <a:p>
            <a:pPr eaLnBrk="1" hangingPunct="1"/>
            <a:r>
              <a:rPr lang="en-US" altLang="zh-CN" smtClean="0">
                <a:ea typeface="SimSun" pitchFamily="2" charset="-122"/>
              </a:rPr>
              <a:t>MOV  LOC, R1 === equivalent ==&gt; </a:t>
            </a:r>
            <a:r>
              <a:rPr lang="en-US" altLang="zh-CN" b="1" smtClean="0">
                <a:ea typeface="SimSun" pitchFamily="2" charset="-122"/>
              </a:rPr>
              <a:t>R1←[LOC]</a:t>
            </a:r>
          </a:p>
          <a:p>
            <a:pPr eaLnBrk="1" hangingPunct="1"/>
            <a:r>
              <a:rPr lang="en-US" altLang="zh-CN" smtClean="0">
                <a:ea typeface="SimSun" pitchFamily="2" charset="-122"/>
              </a:rPr>
              <a:t>ADD   R1, R2, R3 =equivalent=&gt; </a:t>
            </a:r>
            <a:r>
              <a:rPr lang="en-US" altLang="zh-CN" b="1" smtClean="0">
                <a:ea typeface="SimSun" pitchFamily="2" charset="-122"/>
              </a:rPr>
              <a:t>R3 ←[R1]+[R2]</a:t>
            </a:r>
          </a:p>
          <a:p>
            <a:pPr eaLnBrk="1" hangingPunct="1"/>
            <a:endParaRPr lang="en-US" altLang="zh-CN" smtClean="0">
              <a:ea typeface="SimSun" pitchFamily="2" charset="-122"/>
            </a:endParaRPr>
          </a:p>
        </p:txBody>
      </p:sp>
      <p:sp>
        <p:nvSpPr>
          <p:cNvPr id="93188" name="Slide Number Placeholder 1"/>
          <p:cNvSpPr>
            <a:spLocks noGrp="1"/>
          </p:cNvSpPr>
          <p:nvPr>
            <p:ph type="sldNum" sz="quarter" idx="12"/>
          </p:nvPr>
        </p:nvSpPr>
        <p:spPr>
          <a:noFill/>
          <a:ln>
            <a:miter lim="800000"/>
            <a:headEnd/>
            <a:tailEnd/>
          </a:ln>
        </p:spPr>
        <p:txBody>
          <a:bodyPr/>
          <a:lstStyle/>
          <a:p>
            <a:fld id="{8314D065-44B6-4B34-A278-DEE65794D4DE}" type="slidenum">
              <a:rPr lang="ar-SA" altLang="en-US" smtClean="0"/>
              <a:pPr/>
              <a:t>25</a:t>
            </a:fld>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457200" y="122238"/>
            <a:ext cx="7543800" cy="1020762"/>
          </a:xfrm>
        </p:spPr>
        <p:txBody>
          <a:bodyPr/>
          <a:lstStyle/>
          <a:p>
            <a:pPr eaLnBrk="1" hangingPunct="1"/>
            <a:r>
              <a:rPr lang="en-US" sz="3600" dirty="0" smtClean="0"/>
              <a:t>CPU Organization: Internal Storage Architecture: </a:t>
            </a:r>
          </a:p>
        </p:txBody>
      </p:sp>
      <p:sp>
        <p:nvSpPr>
          <p:cNvPr id="94211" name="Rectangle 3"/>
          <p:cNvSpPr>
            <a:spLocks noGrp="1" noChangeArrowheads="1"/>
          </p:cNvSpPr>
          <p:nvPr>
            <p:ph type="body" idx="4294967295"/>
          </p:nvPr>
        </p:nvSpPr>
        <p:spPr>
          <a:xfrm>
            <a:off x="76200" y="1295400"/>
            <a:ext cx="8991600" cy="5334000"/>
          </a:xfrm>
        </p:spPr>
        <p:txBody>
          <a:bodyPr/>
          <a:lstStyle/>
          <a:p>
            <a:pPr eaLnBrk="1" hangingPunct="1"/>
            <a:r>
              <a:rPr lang="en-US" dirty="0" smtClean="0"/>
              <a:t>Controls how its instructions use the operand(s).</a:t>
            </a:r>
          </a:p>
          <a:p>
            <a:pPr eaLnBrk="1" hangingPunct="1"/>
            <a:r>
              <a:rPr lang="en-US" dirty="0" smtClean="0"/>
              <a:t>The type of internal storage in a processor is the most basic differentiation.</a:t>
            </a:r>
          </a:p>
          <a:p>
            <a:pPr eaLnBrk="1" hangingPunct="1">
              <a:buNone/>
            </a:pPr>
            <a:r>
              <a:rPr lang="en-US" dirty="0" err="1" smtClean="0"/>
              <a:t>i</a:t>
            </a:r>
            <a:r>
              <a:rPr lang="en-US" dirty="0" smtClean="0"/>
              <a:t>. Single Accumulator (AC) CPU Organization </a:t>
            </a:r>
          </a:p>
          <a:p>
            <a:pPr lvl="1" eaLnBrk="1" hangingPunct="1"/>
            <a:r>
              <a:rPr lang="en-US" dirty="0" smtClean="0"/>
              <a:t>One operand is implicitly the Accumulator Register.</a:t>
            </a:r>
          </a:p>
          <a:p>
            <a:pPr lvl="1" eaLnBrk="1" hangingPunct="1"/>
            <a:r>
              <a:rPr lang="en-US" dirty="0" smtClean="0"/>
              <a:t>The Accumulator is both an implicit input operand and a result.</a:t>
            </a:r>
          </a:p>
          <a:p>
            <a:pPr lvl="1" eaLnBrk="1" hangingPunct="1"/>
            <a:r>
              <a:rPr lang="en-US" sz="2500" dirty="0" smtClean="0"/>
              <a:t>Accumulator (AC) has to be saved to memory quite often.</a:t>
            </a:r>
          </a:p>
        </p:txBody>
      </p:sp>
      <p:sp>
        <p:nvSpPr>
          <p:cNvPr id="94212" name="Slide Number Placeholder 1"/>
          <p:cNvSpPr>
            <a:spLocks noGrp="1"/>
          </p:cNvSpPr>
          <p:nvPr>
            <p:ph type="sldNum" sz="quarter" idx="12"/>
          </p:nvPr>
        </p:nvSpPr>
        <p:spPr>
          <a:noFill/>
          <a:ln>
            <a:miter lim="800000"/>
            <a:headEnd/>
            <a:tailEnd/>
          </a:ln>
        </p:spPr>
        <p:txBody>
          <a:bodyPr/>
          <a:lstStyle/>
          <a:p>
            <a:fld id="{56301FFE-14EB-439C-88D0-BE6ECA79F916}" type="slidenum">
              <a:rPr lang="ar-SA" altLang="en-US" smtClean="0"/>
              <a:pPr/>
              <a:t>26</a:t>
            </a:fld>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4600038-8BCD-4AD8-88D5-D20C3E874347}" type="slidenum">
              <a:rPr lang="ar-SA" altLang="en-US" smtClean="0"/>
              <a:pPr>
                <a:defRPr/>
              </a:pPr>
              <a:t>27</a:t>
            </a:fld>
            <a:endParaRPr lang="en-US" altLang="en-US"/>
          </a:p>
        </p:txBody>
      </p:sp>
      <p:sp>
        <p:nvSpPr>
          <p:cNvPr id="3" name="Rectangle 2"/>
          <p:cNvSpPr/>
          <p:nvPr/>
        </p:nvSpPr>
        <p:spPr>
          <a:xfrm>
            <a:off x="381000" y="685800"/>
            <a:ext cx="8458200" cy="9664184"/>
          </a:xfrm>
          <a:prstGeom prst="rect">
            <a:avLst/>
          </a:prstGeom>
        </p:spPr>
        <p:txBody>
          <a:bodyPr wrap="square">
            <a:spAutoFit/>
          </a:bodyPr>
          <a:lstStyle/>
          <a:p>
            <a:pPr eaLnBrk="1" hangingPunct="1"/>
            <a:r>
              <a:rPr lang="en-US" sz="3000" dirty="0" smtClean="0"/>
              <a:t>ii. Register-Memory CPU Organization:</a:t>
            </a:r>
          </a:p>
          <a:p>
            <a:pPr eaLnBrk="1" hangingPunct="1"/>
            <a:endParaRPr lang="en-US" sz="3000" dirty="0" smtClean="0"/>
          </a:p>
          <a:p>
            <a:pPr eaLnBrk="1" hangingPunct="1">
              <a:buFont typeface="Arial" pitchFamily="34" charset="0"/>
              <a:buChar char="•"/>
            </a:pPr>
            <a:r>
              <a:rPr lang="en-US" sz="2600" dirty="0" smtClean="0"/>
              <a:t> One input operand is a register, one is in memory and the result goes to a register.</a:t>
            </a:r>
          </a:p>
          <a:p>
            <a:pPr eaLnBrk="1" hangingPunct="1"/>
            <a:endParaRPr lang="en-US" sz="2600" dirty="0" smtClean="0"/>
          </a:p>
          <a:p>
            <a:pPr eaLnBrk="1" hangingPunct="1">
              <a:buFont typeface="Arial" pitchFamily="34" charset="0"/>
              <a:buChar char="•"/>
            </a:pPr>
            <a:r>
              <a:rPr lang="en-US" sz="2600" dirty="0" smtClean="0"/>
              <a:t>It can access memory as part of any instruction.</a:t>
            </a:r>
          </a:p>
          <a:p>
            <a:pPr eaLnBrk="1" hangingPunct="1">
              <a:buFont typeface="Arial" pitchFamily="34" charset="0"/>
              <a:buChar char="•"/>
            </a:pPr>
            <a:endParaRPr lang="en-US" dirty="0" smtClean="0"/>
          </a:p>
          <a:p>
            <a:pPr eaLnBrk="1" hangingPunct="1"/>
            <a:r>
              <a:rPr lang="en-US" sz="3000" dirty="0" smtClean="0"/>
              <a:t>iii. Register-Register/Load-Store CPU Organization:</a:t>
            </a:r>
          </a:p>
          <a:p>
            <a:pPr eaLnBrk="1" hangingPunct="1"/>
            <a:endParaRPr lang="en-US" sz="3000" dirty="0" smtClean="0"/>
          </a:p>
          <a:p>
            <a:pPr eaLnBrk="1" hangingPunct="1">
              <a:buFont typeface="Arial" pitchFamily="34" charset="0"/>
              <a:buChar char="•"/>
            </a:pPr>
            <a:r>
              <a:rPr lang="en-US" sz="2600" dirty="0" smtClean="0"/>
              <a:t> All operands are registers.</a:t>
            </a:r>
          </a:p>
          <a:p>
            <a:pPr eaLnBrk="1" hangingPunct="1">
              <a:buFont typeface="Arial" pitchFamily="34" charset="0"/>
              <a:buChar char="•"/>
            </a:pPr>
            <a:endParaRPr lang="en-US" sz="2600" dirty="0" smtClean="0"/>
          </a:p>
          <a:p>
            <a:pPr eaLnBrk="1" hangingPunct="1">
              <a:buFont typeface="Arial" pitchFamily="34" charset="0"/>
              <a:buChar char="•"/>
            </a:pPr>
            <a:r>
              <a:rPr lang="en-US" sz="2600" dirty="0" smtClean="0"/>
              <a:t>It can access memory only with load and store instructions.</a:t>
            </a:r>
          </a:p>
          <a:p>
            <a:pPr eaLnBrk="1" hangingPunct="1"/>
            <a:endParaRPr lang="en-US" dirty="0" smtClean="0"/>
          </a:p>
          <a:p>
            <a:pPr eaLnBrk="1" hangingPunct="1"/>
            <a:r>
              <a:rPr lang="en-US" sz="3000" dirty="0" smtClean="0"/>
              <a:t> </a:t>
            </a: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4600038-8BCD-4AD8-88D5-D20C3E874347}" type="slidenum">
              <a:rPr lang="ar-SA" altLang="en-US" smtClean="0"/>
              <a:pPr>
                <a:defRPr/>
              </a:pPr>
              <a:t>28</a:t>
            </a:fld>
            <a:endParaRPr lang="en-US" altLang="en-US"/>
          </a:p>
        </p:txBody>
      </p:sp>
      <p:sp>
        <p:nvSpPr>
          <p:cNvPr id="3" name="Rectangle 2"/>
          <p:cNvSpPr/>
          <p:nvPr/>
        </p:nvSpPr>
        <p:spPr>
          <a:xfrm>
            <a:off x="609600" y="762000"/>
            <a:ext cx="8153400" cy="5416868"/>
          </a:xfrm>
          <a:prstGeom prst="rect">
            <a:avLst/>
          </a:prstGeom>
        </p:spPr>
        <p:txBody>
          <a:bodyPr wrap="square">
            <a:spAutoFit/>
          </a:bodyPr>
          <a:lstStyle/>
          <a:p>
            <a:pPr eaLnBrk="1" hangingPunct="1"/>
            <a:r>
              <a:rPr lang="en-US" sz="3000" dirty="0" smtClean="0"/>
              <a:t>iv. Stack CPU Organization:</a:t>
            </a:r>
          </a:p>
          <a:p>
            <a:pPr eaLnBrk="1" hangingPunct="1"/>
            <a:endParaRPr lang="en-US" sz="3000" dirty="0" smtClean="0"/>
          </a:p>
          <a:p>
            <a:pPr lvl="1" algn="just" eaLnBrk="1" hangingPunct="1">
              <a:buFont typeface="Arial" pitchFamily="34" charset="0"/>
              <a:buChar char="•"/>
            </a:pPr>
            <a:r>
              <a:rPr lang="en-US" sz="2600" dirty="0" smtClean="0"/>
              <a:t>No Registers, but CPU-internal stack memory holds operands and result are always in the stack.</a:t>
            </a:r>
          </a:p>
          <a:p>
            <a:pPr lvl="1" algn="just" eaLnBrk="1" hangingPunct="1">
              <a:buFont typeface="Arial" pitchFamily="34" charset="0"/>
              <a:buChar char="•"/>
            </a:pPr>
            <a:endParaRPr lang="en-US" sz="2600" dirty="0" smtClean="0"/>
          </a:p>
          <a:p>
            <a:pPr lvl="1" algn="just" eaLnBrk="1" hangingPunct="1">
              <a:buFont typeface="Arial" pitchFamily="34" charset="0"/>
              <a:buChar char="•"/>
            </a:pPr>
            <a:r>
              <a:rPr lang="en-US" sz="2600" dirty="0" smtClean="0"/>
              <a:t>A Top of stack register (TOS) points to the top input operand, which is combined with the operand below. The first operand is removed from the stack, the result takes the place of the second operand and TOS is updated to point to the result.</a:t>
            </a:r>
          </a:p>
          <a:p>
            <a:pPr lvl="1" algn="just" eaLnBrk="1" hangingPunct="1">
              <a:buFont typeface="Arial" pitchFamily="34" charset="0"/>
              <a:buChar char="•"/>
            </a:pPr>
            <a:endParaRPr lang="en-US" sz="2600" dirty="0" smtClean="0"/>
          </a:p>
          <a:p>
            <a:pPr lvl="1" algn="just" eaLnBrk="1" hangingPunct="1">
              <a:buFont typeface="Arial" pitchFamily="34" charset="0"/>
              <a:buChar char="•"/>
            </a:pPr>
            <a:r>
              <a:rPr lang="en-US" sz="2600" dirty="0" smtClean="0"/>
              <a:t>All operands are implicit.</a:t>
            </a:r>
          </a:p>
          <a:p>
            <a:pPr lvl="1" algn="just" eaLnBrk="1" hangingPunct="1">
              <a:buFont typeface="Arial" pitchFamily="34" charset="0"/>
              <a:buChar char="•"/>
            </a:pPr>
            <a:endParaRPr lang="en-US" sz="26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457200" y="122238"/>
            <a:ext cx="7543800" cy="563562"/>
          </a:xfrm>
        </p:spPr>
        <p:txBody>
          <a:bodyPr/>
          <a:lstStyle/>
          <a:p>
            <a:pPr eaLnBrk="1" hangingPunct="1"/>
            <a:r>
              <a:rPr lang="en-US" dirty="0" smtClean="0"/>
              <a:t>Instruction Formats</a:t>
            </a:r>
          </a:p>
        </p:txBody>
      </p:sp>
      <p:sp>
        <p:nvSpPr>
          <p:cNvPr id="95235" name="Rectangle 3"/>
          <p:cNvSpPr>
            <a:spLocks noGrp="1" noChangeArrowheads="1"/>
          </p:cNvSpPr>
          <p:nvPr>
            <p:ph type="body" idx="4294967295"/>
          </p:nvPr>
        </p:nvSpPr>
        <p:spPr>
          <a:xfrm>
            <a:off x="92075" y="1066800"/>
            <a:ext cx="8991600" cy="5153025"/>
          </a:xfrm>
        </p:spPr>
        <p:txBody>
          <a:bodyPr rIns="0"/>
          <a:lstStyle/>
          <a:p>
            <a:pPr eaLnBrk="1" hangingPunct="1">
              <a:spcBef>
                <a:spcPct val="15000"/>
              </a:spcBef>
            </a:pPr>
            <a:r>
              <a:rPr lang="en-US" sz="2600" dirty="0" smtClean="0"/>
              <a:t>Three-Address Instructions</a:t>
            </a:r>
          </a:p>
          <a:p>
            <a:pPr lvl="1" eaLnBrk="1" hangingPunct="1">
              <a:spcBef>
                <a:spcPct val="15000"/>
              </a:spcBef>
            </a:pPr>
            <a:r>
              <a:rPr lang="en-US" sz="2200" dirty="0" smtClean="0"/>
              <a:t>ADD	R2, R3, R1		</a:t>
            </a:r>
            <a:r>
              <a:rPr lang="en-US" sz="2200" dirty="0" err="1" smtClean="0"/>
              <a:t>R1</a:t>
            </a:r>
            <a:r>
              <a:rPr lang="en-US" sz="2200" dirty="0" smtClean="0"/>
              <a:t> ← R2 + R3</a:t>
            </a:r>
          </a:p>
          <a:p>
            <a:pPr eaLnBrk="1" hangingPunct="1">
              <a:spcBef>
                <a:spcPct val="0"/>
              </a:spcBef>
            </a:pPr>
            <a:r>
              <a:rPr lang="en-US" sz="2600" dirty="0" smtClean="0"/>
              <a:t>Two-Address Instructions</a:t>
            </a:r>
          </a:p>
          <a:p>
            <a:pPr lvl="1" eaLnBrk="1" hangingPunct="1">
              <a:spcBef>
                <a:spcPct val="15000"/>
              </a:spcBef>
            </a:pPr>
            <a:r>
              <a:rPr lang="en-US" sz="2200" dirty="0" smtClean="0"/>
              <a:t>ADD	R2, R1			</a:t>
            </a:r>
            <a:r>
              <a:rPr lang="en-US" sz="2200" dirty="0" err="1" smtClean="0"/>
              <a:t>R1</a:t>
            </a:r>
            <a:r>
              <a:rPr lang="en-US" sz="2200" dirty="0" smtClean="0"/>
              <a:t> ← R1 + R2</a:t>
            </a:r>
          </a:p>
          <a:p>
            <a:pPr eaLnBrk="1" hangingPunct="1">
              <a:spcBef>
                <a:spcPct val="15000"/>
              </a:spcBef>
            </a:pPr>
            <a:r>
              <a:rPr lang="en-US" sz="2600" dirty="0" smtClean="0"/>
              <a:t>One-Address Instructions (usually for Single Accumulator </a:t>
            </a:r>
            <a:r>
              <a:rPr lang="en-US" sz="2500" dirty="0" smtClean="0"/>
              <a:t>CPU organization)</a:t>
            </a:r>
            <a:r>
              <a:rPr lang="en-US" sz="2600" dirty="0" smtClean="0"/>
              <a:t>: A</a:t>
            </a:r>
            <a:r>
              <a:rPr lang="en-US" sz="2500" dirty="0" smtClean="0"/>
              <a:t>C register is always an implicit operand</a:t>
            </a:r>
          </a:p>
          <a:p>
            <a:pPr lvl="1" eaLnBrk="1" hangingPunct="1">
              <a:spcBef>
                <a:spcPct val="15000"/>
              </a:spcBef>
            </a:pPr>
            <a:r>
              <a:rPr lang="en-US" sz="2200" dirty="0" smtClean="0"/>
              <a:t>ADD  M        (AC ← AC+M[AR] (AC is the Accumulator Register))</a:t>
            </a:r>
          </a:p>
          <a:p>
            <a:pPr eaLnBrk="1" hangingPunct="1">
              <a:spcBef>
                <a:spcPct val="0"/>
              </a:spcBef>
            </a:pPr>
            <a:r>
              <a:rPr lang="en-US" sz="2600" dirty="0" smtClean="0"/>
              <a:t>Zero-Address Instructions (Usually for Stack CPU </a:t>
            </a:r>
            <a:r>
              <a:rPr lang="en-US" sz="2400" dirty="0" smtClean="0"/>
              <a:t>organization) No explicit operands, both operands are implicit</a:t>
            </a:r>
          </a:p>
          <a:p>
            <a:pPr lvl="1" eaLnBrk="1" hangingPunct="1">
              <a:spcBef>
                <a:spcPct val="15000"/>
              </a:spcBef>
            </a:pPr>
            <a:r>
              <a:rPr lang="en-US" sz="2200" dirty="0" smtClean="0"/>
              <a:t>ADD            (TOS ← TOS + (TOS – 1); TOS means Top of Stack)</a:t>
            </a:r>
          </a:p>
          <a:p>
            <a:pPr eaLnBrk="1" hangingPunct="1">
              <a:spcBef>
                <a:spcPct val="15000"/>
              </a:spcBef>
            </a:pPr>
            <a:r>
              <a:rPr lang="en-US" sz="2600" dirty="0" smtClean="0"/>
              <a:t>RISC Instructions: An instruction can have 3~4 registers! </a:t>
            </a:r>
            <a:r>
              <a:rPr lang="en-US" sz="2200" dirty="0" smtClean="0"/>
              <a:t>Memory Access is restricted Only to LOAD and STORE instructions</a:t>
            </a:r>
          </a:p>
        </p:txBody>
      </p:sp>
      <p:sp>
        <p:nvSpPr>
          <p:cNvPr id="95236" name="AutoShape 5"/>
          <p:cNvSpPr>
            <a:spLocks noChangeArrowheads="1"/>
          </p:cNvSpPr>
          <p:nvPr/>
        </p:nvSpPr>
        <p:spPr bwMode="auto">
          <a:xfrm>
            <a:off x="2592388" y="6102350"/>
            <a:ext cx="4262437" cy="663575"/>
          </a:xfrm>
          <a:prstGeom prst="cube">
            <a:avLst>
              <a:gd name="adj" fmla="val 45694"/>
            </a:avLst>
          </a:prstGeom>
          <a:solidFill>
            <a:srgbClr val="00FFFF"/>
          </a:solid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endParaRPr lang="en-US" sz="2000" b="1">
              <a:latin typeface="Times New Roman" pitchFamily="18" charset="0"/>
              <a:cs typeface="Times New Roman" pitchFamily="18" charset="0"/>
            </a:endParaRPr>
          </a:p>
        </p:txBody>
      </p:sp>
      <p:sp>
        <p:nvSpPr>
          <p:cNvPr id="95237" name="WordArt 6"/>
          <p:cNvSpPr>
            <a:spLocks noChangeArrowheads="1" noChangeShapeType="1" noTextEdit="1"/>
          </p:cNvSpPr>
          <p:nvPr/>
        </p:nvSpPr>
        <p:spPr bwMode="auto">
          <a:xfrm>
            <a:off x="2803525" y="6124575"/>
            <a:ext cx="3806825" cy="212725"/>
          </a:xfrm>
          <a:prstGeom prst="rect">
            <a:avLst/>
          </a:prstGeom>
        </p:spPr>
        <p:txBody>
          <a:bodyPr wrap="none" fromWordArt="1">
            <a:prstTxWarp prst="textPlain">
              <a:avLst>
                <a:gd name="adj" fmla="val 49167"/>
              </a:avLst>
            </a:prstTxWarp>
          </a:bodyPr>
          <a:lstStyle/>
          <a:p>
            <a:pPr algn="ctr"/>
            <a:r>
              <a:rPr lang="en-US" sz="3600" i="1" kern="10">
                <a:ln w="9525">
                  <a:solidFill>
                    <a:srgbClr val="000000"/>
                  </a:solidFill>
                  <a:round/>
                  <a:headEnd/>
                  <a:tailEnd/>
                </a:ln>
                <a:solidFill>
                  <a:srgbClr val="FFFF00"/>
                </a:solidFill>
                <a:effectLst>
                  <a:outerShdw dist="35921" dir="2700000" algn="ctr" rotWithShape="0">
                    <a:srgbClr val="808080">
                      <a:alpha val="79999"/>
                    </a:srgbClr>
                  </a:outerShdw>
                </a:effectLst>
                <a:latin typeface="Arial Black"/>
              </a:rPr>
              <a:t>Instruction</a:t>
            </a:r>
          </a:p>
        </p:txBody>
      </p:sp>
      <p:sp>
        <p:nvSpPr>
          <p:cNvPr id="95238" name="Text Box 7"/>
          <p:cNvSpPr txBox="1">
            <a:spLocks noChangeArrowheads="1"/>
          </p:cNvSpPr>
          <p:nvPr/>
        </p:nvSpPr>
        <p:spPr bwMode="auto">
          <a:xfrm>
            <a:off x="2592388" y="6399213"/>
            <a:ext cx="900112" cy="360362"/>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b="1"/>
              <a:t>Opcode</a:t>
            </a:r>
          </a:p>
        </p:txBody>
      </p:sp>
      <p:sp>
        <p:nvSpPr>
          <p:cNvPr id="95239" name="Text Box 8"/>
          <p:cNvSpPr txBox="1">
            <a:spLocks noChangeArrowheads="1"/>
          </p:cNvSpPr>
          <p:nvPr/>
        </p:nvSpPr>
        <p:spPr bwMode="auto">
          <a:xfrm>
            <a:off x="3521075" y="6399213"/>
            <a:ext cx="3059113" cy="360362"/>
          </a:xfrm>
          <a:prstGeom prst="rect">
            <a:avLst/>
          </a:prstGeom>
          <a:noFill/>
          <a:ln w="28575" algn="ctr">
            <a:solidFill>
              <a:schemeClr val="tx1"/>
            </a:solidFill>
            <a:miter lim="800000"/>
            <a:headEnd/>
            <a:tailEnd/>
          </a:ln>
        </p:spPr>
        <p:txBody>
          <a:bodyPr lIns="0" tIns="0" rIns="0" bIns="0" anchor="ctr"/>
          <a:lstStyle/>
          <a:p>
            <a:pPr algn="ctr" eaLnBrk="0" hangingPunct="0">
              <a:lnSpc>
                <a:spcPct val="90000"/>
              </a:lnSpc>
              <a:spcBef>
                <a:spcPct val="50000"/>
              </a:spcBef>
              <a:buClr>
                <a:schemeClr val="bg1"/>
              </a:buClr>
              <a:buFont typeface="Arial" pitchFamily="34" charset="0"/>
              <a:buNone/>
            </a:pPr>
            <a:r>
              <a:rPr lang="en-US" b="1"/>
              <a:t>Operand(s) or Address(es)</a:t>
            </a:r>
          </a:p>
        </p:txBody>
      </p:sp>
      <p:sp>
        <p:nvSpPr>
          <p:cNvPr id="95240" name="Slide Number Placeholder 1"/>
          <p:cNvSpPr>
            <a:spLocks noGrp="1"/>
          </p:cNvSpPr>
          <p:nvPr>
            <p:ph type="sldNum" sz="quarter" idx="12"/>
          </p:nvPr>
        </p:nvSpPr>
        <p:spPr>
          <a:noFill/>
          <a:ln>
            <a:miter lim="800000"/>
            <a:headEnd/>
            <a:tailEnd/>
          </a:ln>
        </p:spPr>
        <p:txBody>
          <a:bodyPr/>
          <a:lstStyle/>
          <a:p>
            <a:fld id="{E2C12F07-7185-43F9-AE6E-026200037756}" type="slidenum">
              <a:rPr lang="ar-SA" altLang="en-US" smtClean="0"/>
              <a:pPr/>
              <a:t>29</a:t>
            </a:fld>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ctrTitle" idx="4294967295"/>
          </p:nvPr>
        </p:nvSpPr>
        <p:spPr>
          <a:xfrm>
            <a:off x="304800" y="2362200"/>
            <a:ext cx="6781800" cy="2133600"/>
          </a:xfrm>
        </p:spPr>
        <p:txBody>
          <a:bodyPr/>
          <a:lstStyle/>
          <a:p>
            <a:pPr algn="r" eaLnBrk="1" hangingPunct="1"/>
            <a:r>
              <a:rPr lang="en-US" altLang="zh-CN" sz="4800" dirty="0" smtClean="0">
                <a:ea typeface="SimSun" pitchFamily="2" charset="-122"/>
              </a:rPr>
              <a:t>Number, Arithmetic Operations, and Characters</a:t>
            </a:r>
          </a:p>
        </p:txBody>
      </p:sp>
      <p:sp>
        <p:nvSpPr>
          <p:cNvPr id="68611" name="Slide Number Placeholder 1"/>
          <p:cNvSpPr>
            <a:spLocks noGrp="1"/>
          </p:cNvSpPr>
          <p:nvPr>
            <p:ph type="sldNum" sz="quarter" idx="12"/>
          </p:nvPr>
        </p:nvSpPr>
        <p:spPr>
          <a:noFill/>
          <a:ln>
            <a:miter lim="800000"/>
            <a:headEnd/>
            <a:tailEnd/>
          </a:ln>
        </p:spPr>
        <p:txBody>
          <a:bodyPr/>
          <a:lstStyle/>
          <a:p>
            <a:fld id="{1B3EEA35-6F22-48EB-B329-6EE2FEE43FD7}" type="slidenum">
              <a:rPr lang="ar-SA" altLang="en-US" smtClean="0"/>
              <a:pPr/>
              <a:t>3</a:t>
            </a:fld>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eaLnBrk="1" hangingPunct="1"/>
            <a:r>
              <a:rPr lang="en-US" smtClean="0"/>
              <a:t>Instruction Formats</a:t>
            </a:r>
          </a:p>
        </p:txBody>
      </p:sp>
      <p:sp>
        <p:nvSpPr>
          <p:cNvPr id="96259" name="Rectangle 3"/>
          <p:cNvSpPr>
            <a:spLocks noGrp="1" noChangeArrowheads="1"/>
          </p:cNvSpPr>
          <p:nvPr>
            <p:ph type="body" idx="4294967295"/>
          </p:nvPr>
        </p:nvSpPr>
        <p:spPr>
          <a:xfrm>
            <a:off x="457200" y="1719263"/>
            <a:ext cx="8229600" cy="3894137"/>
          </a:xfrm>
        </p:spPr>
        <p:txBody>
          <a:bodyPr/>
          <a:lstStyle/>
          <a:p>
            <a:pPr marL="533400" indent="-533400" eaLnBrk="1" hangingPunct="1">
              <a:buFont typeface="Wingdings" pitchFamily="2" charset="2"/>
              <a:buNone/>
              <a:tabLst>
                <a:tab pos="2146300" algn="l"/>
                <a:tab pos="5022850" algn="l"/>
              </a:tabLst>
            </a:pPr>
            <a:r>
              <a:rPr lang="en-US" smtClean="0"/>
              <a:t>Example:   Evaluate X ← (A+B) </a:t>
            </a:r>
            <a:r>
              <a:rPr lang="en-US" smtClean="0">
                <a:sym typeface="Symbol" pitchFamily="18" charset="2"/>
              </a:rPr>
              <a:t> (C+D)</a:t>
            </a:r>
          </a:p>
          <a:p>
            <a:pPr marL="533400" indent="-533400" eaLnBrk="1" hangingPunct="1">
              <a:tabLst>
                <a:tab pos="2146300" algn="l"/>
                <a:tab pos="5022850" algn="l"/>
              </a:tabLst>
            </a:pPr>
            <a:endParaRPr lang="en-US" sz="2000" b="1" smtClean="0">
              <a:sym typeface="Symbol" pitchFamily="18" charset="2"/>
            </a:endParaRPr>
          </a:p>
          <a:p>
            <a:pPr marL="533400" indent="-533400" eaLnBrk="1" hangingPunct="1">
              <a:tabLst>
                <a:tab pos="2146300" algn="l"/>
                <a:tab pos="5022850" algn="l"/>
              </a:tabLst>
            </a:pPr>
            <a:r>
              <a:rPr lang="en-US" b="1" smtClean="0">
                <a:sym typeface="Symbol" pitchFamily="18" charset="2"/>
              </a:rPr>
              <a:t>Three-Address Format</a:t>
            </a: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ADD	A, B, R1	; </a:t>
            </a:r>
            <a:r>
              <a:rPr lang="en-US" smtClean="0"/>
              <a:t>R1 ← M[A] + M[B]</a:t>
            </a:r>
          </a:p>
          <a:p>
            <a:pPr marL="989013" lvl="1" indent="-457200" eaLnBrk="1" hangingPunct="1">
              <a:buFont typeface="Times New Roman" pitchFamily="18" charset="0"/>
              <a:buAutoNum type="arabicPeriod"/>
              <a:tabLst>
                <a:tab pos="2146300" algn="l"/>
                <a:tab pos="5022850" algn="l"/>
              </a:tabLst>
            </a:pPr>
            <a:r>
              <a:rPr lang="en-US" smtClean="0"/>
              <a:t>ADD	C, D, R2	; R2 ← M[C] + M[D]</a:t>
            </a:r>
          </a:p>
          <a:p>
            <a:pPr marL="989013" lvl="1" indent="-457200" eaLnBrk="1" hangingPunct="1">
              <a:buFont typeface="Times New Roman" pitchFamily="18" charset="0"/>
              <a:buAutoNum type="arabicPeriod"/>
              <a:tabLst>
                <a:tab pos="2146300" algn="l"/>
                <a:tab pos="5022850" algn="l"/>
              </a:tabLst>
            </a:pPr>
            <a:r>
              <a:rPr lang="en-US" smtClean="0"/>
              <a:t>MUL	R1, R2, X	; M[X] ← R1 </a:t>
            </a:r>
            <a:r>
              <a:rPr lang="en-US" smtClean="0">
                <a:sym typeface="Symbol" pitchFamily="18" charset="2"/>
              </a:rPr>
              <a:t></a:t>
            </a:r>
            <a:r>
              <a:rPr lang="en-US" smtClean="0"/>
              <a:t> R2</a:t>
            </a:r>
          </a:p>
        </p:txBody>
      </p:sp>
      <p:sp>
        <p:nvSpPr>
          <p:cNvPr id="96260" name="Slide Number Placeholder 1"/>
          <p:cNvSpPr>
            <a:spLocks noGrp="1"/>
          </p:cNvSpPr>
          <p:nvPr>
            <p:ph type="sldNum" sz="quarter" idx="12"/>
          </p:nvPr>
        </p:nvSpPr>
        <p:spPr>
          <a:noFill/>
          <a:ln>
            <a:miter lim="800000"/>
            <a:headEnd/>
            <a:tailEnd/>
          </a:ln>
        </p:spPr>
        <p:txBody>
          <a:bodyPr/>
          <a:lstStyle/>
          <a:p>
            <a:fld id="{4FF5A8FE-3DBD-47D8-B6FA-2EFA21A4FE4B}" type="slidenum">
              <a:rPr lang="ar-SA" altLang="en-US" smtClean="0"/>
              <a:pPr/>
              <a:t>30</a:t>
            </a:fld>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457200" y="122238"/>
            <a:ext cx="7543800" cy="868362"/>
          </a:xfrm>
        </p:spPr>
        <p:txBody>
          <a:bodyPr/>
          <a:lstStyle/>
          <a:p>
            <a:pPr eaLnBrk="1" hangingPunct="1"/>
            <a:r>
              <a:rPr lang="en-US" smtClean="0"/>
              <a:t>Instruction Formats</a:t>
            </a:r>
          </a:p>
        </p:txBody>
      </p:sp>
      <p:sp>
        <p:nvSpPr>
          <p:cNvPr id="97283" name="Rectangle 3"/>
          <p:cNvSpPr>
            <a:spLocks noGrp="1" noChangeArrowheads="1"/>
          </p:cNvSpPr>
          <p:nvPr>
            <p:ph type="body" idx="4294967295"/>
          </p:nvPr>
        </p:nvSpPr>
        <p:spPr>
          <a:xfrm>
            <a:off x="304800" y="1157288"/>
            <a:ext cx="8280400" cy="4405312"/>
          </a:xfrm>
        </p:spPr>
        <p:txBody>
          <a:bodyPr/>
          <a:lstStyle/>
          <a:p>
            <a:pPr marL="533400" indent="-533400" eaLnBrk="1" hangingPunct="1">
              <a:buFont typeface="Wingdings" pitchFamily="2" charset="2"/>
              <a:buNone/>
              <a:tabLst>
                <a:tab pos="2146300" algn="l"/>
                <a:tab pos="5022850" algn="l"/>
              </a:tabLst>
            </a:pPr>
            <a:r>
              <a:rPr lang="en-US" smtClean="0"/>
              <a:t>Example:   Evaluate X←(A+B) </a:t>
            </a:r>
            <a:r>
              <a:rPr lang="en-US" smtClean="0">
                <a:sym typeface="Symbol" pitchFamily="18" charset="2"/>
              </a:rPr>
              <a:t> (C+D)</a:t>
            </a:r>
          </a:p>
          <a:p>
            <a:pPr marL="533400" indent="-533400" eaLnBrk="1" hangingPunct="1">
              <a:tabLst>
                <a:tab pos="2146300" algn="l"/>
                <a:tab pos="5022850" algn="l"/>
              </a:tabLst>
            </a:pPr>
            <a:r>
              <a:rPr lang="en-US" b="1" smtClean="0">
                <a:sym typeface="Symbol" pitchFamily="18" charset="2"/>
              </a:rPr>
              <a:t>Two-Address instruction format</a:t>
            </a: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MOV	A, R1	; </a:t>
            </a:r>
            <a:r>
              <a:rPr lang="en-US" smtClean="0"/>
              <a:t>R1 ← M[A]</a:t>
            </a:r>
            <a:endParaRPr lang="en-US" smtClean="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ADD	B, R1	; </a:t>
            </a:r>
            <a:r>
              <a:rPr lang="en-US" smtClean="0"/>
              <a:t>R1 ← R1 + M[B]</a:t>
            </a: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MOV	C, R2	; </a:t>
            </a:r>
            <a:r>
              <a:rPr lang="en-US" smtClean="0"/>
              <a:t>R2 ← M[C]</a:t>
            </a:r>
            <a:endParaRPr lang="en-US" smtClean="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mtClean="0"/>
              <a:t>ADD	D, R2	; R2 ← R2 + M[D]</a:t>
            </a:r>
          </a:p>
          <a:p>
            <a:pPr marL="989013" lvl="1" indent="-457200" eaLnBrk="1" hangingPunct="1">
              <a:buFont typeface="Times New Roman" pitchFamily="18" charset="0"/>
              <a:buAutoNum type="arabicPeriod"/>
              <a:tabLst>
                <a:tab pos="2146300" algn="l"/>
                <a:tab pos="5022850" algn="l"/>
              </a:tabLst>
            </a:pPr>
            <a:r>
              <a:rPr lang="en-US" smtClean="0"/>
              <a:t>MUL	R2, R1	; R1 ← R1 </a:t>
            </a:r>
            <a:r>
              <a:rPr lang="en-US" smtClean="0">
                <a:sym typeface="Symbol" pitchFamily="18" charset="2"/>
              </a:rPr>
              <a:t></a:t>
            </a:r>
            <a:r>
              <a:rPr lang="en-US" smtClean="0"/>
              <a:t> R2</a:t>
            </a:r>
          </a:p>
          <a:p>
            <a:pPr marL="989013" lvl="1" indent="-457200" eaLnBrk="1" hangingPunct="1">
              <a:buFont typeface="Times New Roman" pitchFamily="18" charset="0"/>
              <a:buAutoNum type="arabicPeriod"/>
              <a:tabLst>
                <a:tab pos="2146300" algn="l"/>
                <a:tab pos="5022850" algn="l"/>
              </a:tabLst>
            </a:pPr>
            <a:r>
              <a:rPr lang="en-US" smtClean="0"/>
              <a:t>MOV	R1, X	; M[X] ← R1</a:t>
            </a:r>
          </a:p>
        </p:txBody>
      </p:sp>
      <p:sp>
        <p:nvSpPr>
          <p:cNvPr id="97284" name="Slide Number Placeholder 1"/>
          <p:cNvSpPr>
            <a:spLocks noGrp="1"/>
          </p:cNvSpPr>
          <p:nvPr>
            <p:ph type="sldNum" sz="quarter" idx="12"/>
          </p:nvPr>
        </p:nvSpPr>
        <p:spPr>
          <a:noFill/>
          <a:ln>
            <a:miter lim="800000"/>
            <a:headEnd/>
            <a:tailEnd/>
          </a:ln>
        </p:spPr>
        <p:txBody>
          <a:bodyPr/>
          <a:lstStyle/>
          <a:p>
            <a:fld id="{7933D1E5-8248-4A3B-85EB-FF5B703924CE}" type="slidenum">
              <a:rPr lang="ar-SA" altLang="en-US" smtClean="0"/>
              <a:pPr/>
              <a:t>31</a:t>
            </a:fld>
            <a:endParaRPr lang="en-US" altLang="en-US" smtClean="0"/>
          </a:p>
        </p:txBody>
      </p:sp>
      <p:sp>
        <p:nvSpPr>
          <p:cNvPr id="97286" name="Rectangle 2"/>
          <p:cNvSpPr>
            <a:spLocks noChangeArrowheads="1"/>
          </p:cNvSpPr>
          <p:nvPr/>
        </p:nvSpPr>
        <p:spPr bwMode="auto">
          <a:xfrm>
            <a:off x="-228600" y="5334000"/>
            <a:ext cx="9304338" cy="1446213"/>
          </a:xfrm>
          <a:prstGeom prst="rect">
            <a:avLst/>
          </a:prstGeom>
          <a:noFill/>
          <a:ln w="9525">
            <a:noFill/>
            <a:miter lim="800000"/>
            <a:headEnd/>
            <a:tailEnd/>
          </a:ln>
        </p:spPr>
        <p:txBody>
          <a:bodyPr>
            <a:spAutoFit/>
          </a:bodyPr>
          <a:lstStyle/>
          <a:p>
            <a:pPr marL="531813" lvl="1">
              <a:buFont typeface="Wingdings" pitchFamily="2" charset="2"/>
              <a:buNone/>
              <a:tabLst>
                <a:tab pos="2146300" algn="l"/>
                <a:tab pos="5022850" algn="l"/>
              </a:tabLst>
            </a:pPr>
            <a:r>
              <a:rPr lang="en-US" sz="2200"/>
              <a:t>Why not instructions like  ADD  A,B to make like B ← A+B</a:t>
            </a:r>
          </a:p>
          <a:p>
            <a:pPr marL="531813" lvl="1">
              <a:buFont typeface="Wingdings" pitchFamily="2" charset="2"/>
              <a:buNone/>
              <a:tabLst>
                <a:tab pos="2146300" algn="l"/>
                <a:tab pos="5022850" algn="l"/>
              </a:tabLst>
            </a:pPr>
            <a:r>
              <a:rPr lang="en-US" sz="2200"/>
              <a:t>Because =&gt; both operands can’t be memory locations, at least one must be register. Besides the content of B should not be overwritten (the programmer knows nothing about this side effect!)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457200" y="122238"/>
            <a:ext cx="7543800" cy="639762"/>
          </a:xfrm>
        </p:spPr>
        <p:txBody>
          <a:bodyPr/>
          <a:lstStyle/>
          <a:p>
            <a:pPr eaLnBrk="1" hangingPunct="1"/>
            <a:r>
              <a:rPr lang="en-US" smtClean="0"/>
              <a:t>Instruction Formats***</a:t>
            </a:r>
          </a:p>
        </p:txBody>
      </p:sp>
      <p:sp>
        <p:nvSpPr>
          <p:cNvPr id="330755" name="Rectangle 3"/>
          <p:cNvSpPr>
            <a:spLocks noGrp="1" noChangeArrowheads="1"/>
          </p:cNvSpPr>
          <p:nvPr>
            <p:ph type="body" idx="4294967295"/>
          </p:nvPr>
        </p:nvSpPr>
        <p:spPr>
          <a:xfrm>
            <a:off x="33338" y="889000"/>
            <a:ext cx="9061450" cy="5816600"/>
          </a:xfrm>
        </p:spPr>
        <p:txBody>
          <a:bodyPr/>
          <a:lstStyle/>
          <a:p>
            <a:pPr marL="533400" indent="-533400" eaLnBrk="1" hangingPunct="1">
              <a:buFont typeface="Wingdings" pitchFamily="2" charset="2"/>
              <a:buNone/>
              <a:tabLst>
                <a:tab pos="2146300" algn="l"/>
                <a:tab pos="5022850" algn="l"/>
              </a:tabLst>
              <a:defRPr/>
            </a:pPr>
            <a:r>
              <a:rPr lang="en-US" dirty="0" smtClean="0"/>
              <a:t>Example:   Evaluate X ← (A+B) </a:t>
            </a:r>
            <a:r>
              <a:rPr lang="en-US" dirty="0" smtClean="0">
                <a:sym typeface="Symbol" pitchFamily="18" charset="2"/>
              </a:rPr>
              <a:t> (C+D)</a:t>
            </a:r>
          </a:p>
          <a:p>
            <a:pPr marL="533400" indent="-533400" eaLnBrk="1" hangingPunct="1">
              <a:tabLst>
                <a:tab pos="2146300" algn="l"/>
                <a:tab pos="5022850" algn="l"/>
              </a:tabLst>
              <a:defRPr/>
            </a:pPr>
            <a:r>
              <a:rPr lang="en-US" b="1" dirty="0" smtClean="0">
                <a:sym typeface="Symbol" pitchFamily="18" charset="2"/>
              </a:rPr>
              <a:t>One-Address Instruction Format</a:t>
            </a: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LOAD	A	; </a:t>
            </a:r>
            <a:r>
              <a:rPr lang="en-US" dirty="0" smtClean="0"/>
              <a:t>AC ← M[A]</a:t>
            </a:r>
            <a:endParaRPr lang="en-US" dirty="0" smtClean="0">
              <a:sym typeface="Symbol" pitchFamily="18" charset="2"/>
            </a:endParaRP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ADD	B	; </a:t>
            </a:r>
            <a:r>
              <a:rPr lang="en-US" dirty="0" smtClean="0"/>
              <a:t>AC ← AC + M[B]</a:t>
            </a:r>
          </a:p>
          <a:p>
            <a:pPr marL="989013" lvl="1" indent="-457200" eaLnBrk="1" hangingPunct="1">
              <a:buFont typeface="Times New Roman" pitchFamily="18" charset="0"/>
              <a:buAutoNum type="arabicPeriod"/>
              <a:tabLst>
                <a:tab pos="2146300" algn="l"/>
                <a:tab pos="5022850" algn="l"/>
              </a:tabLst>
              <a:defRPr/>
            </a:pPr>
            <a:r>
              <a:rPr lang="en-US" dirty="0" smtClean="0"/>
              <a:t>STORE	  T	; M[T] ← AC </a:t>
            </a: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LOAD	 C	; </a:t>
            </a:r>
            <a:r>
              <a:rPr lang="en-US" dirty="0" smtClean="0"/>
              <a:t>AC ← M[C]</a:t>
            </a:r>
            <a:endParaRPr lang="en-US" dirty="0" smtClean="0">
              <a:sym typeface="Symbol" pitchFamily="18" charset="2"/>
            </a:endParaRPr>
          </a:p>
          <a:p>
            <a:pPr marL="989013" lvl="1" indent="-457200" eaLnBrk="1" hangingPunct="1">
              <a:buFont typeface="Times New Roman" pitchFamily="18" charset="0"/>
              <a:buAutoNum type="arabicPeriod"/>
              <a:tabLst>
                <a:tab pos="2146300" algn="l"/>
                <a:tab pos="5022850" algn="l"/>
              </a:tabLst>
              <a:defRPr/>
            </a:pPr>
            <a:r>
              <a:rPr lang="en-US" dirty="0" smtClean="0"/>
              <a:t>ADD	 D	; AC ← AC + M[D]</a:t>
            </a:r>
          </a:p>
          <a:p>
            <a:pPr marL="989013" lvl="1" indent="-457200" eaLnBrk="1" hangingPunct="1">
              <a:buFont typeface="Times New Roman" pitchFamily="18" charset="0"/>
              <a:buAutoNum type="arabicPeriod"/>
              <a:tabLst>
                <a:tab pos="2146300" algn="l"/>
                <a:tab pos="5022850" algn="l"/>
              </a:tabLst>
              <a:defRPr/>
            </a:pPr>
            <a:r>
              <a:rPr lang="en-US" dirty="0" smtClean="0"/>
              <a:t>MUL	 T	; AC ← AC </a:t>
            </a:r>
            <a:r>
              <a:rPr lang="en-US" dirty="0" smtClean="0">
                <a:sym typeface="Symbol" pitchFamily="18" charset="2"/>
              </a:rPr>
              <a:t></a:t>
            </a:r>
            <a:r>
              <a:rPr lang="en-US" dirty="0" smtClean="0"/>
              <a:t> M[T]</a:t>
            </a:r>
          </a:p>
          <a:p>
            <a:pPr marL="989013" lvl="1" indent="-457200" eaLnBrk="1" hangingPunct="1">
              <a:buFont typeface="Times New Roman" pitchFamily="18" charset="0"/>
              <a:buAutoNum type="arabicPeriod"/>
              <a:tabLst>
                <a:tab pos="2146300" algn="l"/>
                <a:tab pos="5022850" algn="l"/>
              </a:tabLst>
              <a:defRPr/>
            </a:pPr>
            <a:r>
              <a:rPr lang="en-US" dirty="0" smtClean="0"/>
              <a:t>STORE	  X	; M[X] ← AC</a:t>
            </a:r>
          </a:p>
          <a:p>
            <a:pPr marL="531813" lvl="1" indent="0" eaLnBrk="1" hangingPunct="1">
              <a:buFont typeface="Wingdings" pitchFamily="2" charset="2"/>
              <a:buNone/>
              <a:tabLst>
                <a:tab pos="2146300" algn="l"/>
                <a:tab pos="5022850" algn="l"/>
              </a:tabLst>
              <a:defRPr/>
            </a:pPr>
            <a:endParaRPr lang="en-US" dirty="0" smtClean="0"/>
          </a:p>
        </p:txBody>
      </p:sp>
      <p:sp>
        <p:nvSpPr>
          <p:cNvPr id="98308" name="Slide Number Placeholder 1"/>
          <p:cNvSpPr>
            <a:spLocks noGrp="1"/>
          </p:cNvSpPr>
          <p:nvPr>
            <p:ph type="sldNum" sz="quarter" idx="12"/>
          </p:nvPr>
        </p:nvSpPr>
        <p:spPr>
          <a:noFill/>
          <a:ln>
            <a:miter lim="800000"/>
            <a:headEnd/>
            <a:tailEnd/>
          </a:ln>
        </p:spPr>
        <p:txBody>
          <a:bodyPr/>
          <a:lstStyle/>
          <a:p>
            <a:fld id="{C252D0C9-F767-45C4-A39B-39723BC9E0AE}" type="slidenum">
              <a:rPr lang="ar-SA" altLang="en-US" smtClean="0"/>
              <a:pPr/>
              <a:t>32</a:t>
            </a:fld>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457200" y="122238"/>
            <a:ext cx="7543800" cy="715962"/>
          </a:xfrm>
        </p:spPr>
        <p:txBody>
          <a:bodyPr/>
          <a:lstStyle/>
          <a:p>
            <a:pPr eaLnBrk="1" hangingPunct="1"/>
            <a:r>
              <a:rPr lang="en-US" smtClean="0"/>
              <a:t>Instruction Formats</a:t>
            </a:r>
          </a:p>
        </p:txBody>
      </p:sp>
      <p:sp>
        <p:nvSpPr>
          <p:cNvPr id="331779" name="Rectangle 3"/>
          <p:cNvSpPr>
            <a:spLocks noGrp="1" noChangeArrowheads="1"/>
          </p:cNvSpPr>
          <p:nvPr>
            <p:ph type="body" idx="4294967295"/>
          </p:nvPr>
        </p:nvSpPr>
        <p:spPr>
          <a:xfrm>
            <a:off x="228600" y="838200"/>
            <a:ext cx="8574088" cy="5867400"/>
          </a:xfrm>
        </p:spPr>
        <p:txBody>
          <a:bodyPr/>
          <a:lstStyle/>
          <a:p>
            <a:pPr marL="533400" indent="-533400" eaLnBrk="1" hangingPunct="1">
              <a:buFont typeface="Wingdings" pitchFamily="2" charset="2"/>
              <a:buNone/>
              <a:tabLst>
                <a:tab pos="2146300" algn="l"/>
                <a:tab pos="5022850" algn="l"/>
              </a:tabLst>
              <a:defRPr/>
            </a:pPr>
            <a:r>
              <a:rPr lang="en-US" dirty="0" smtClean="0"/>
              <a:t>Example:   Evaluate X = (A+B) </a:t>
            </a:r>
            <a:r>
              <a:rPr lang="en-US" dirty="0" smtClean="0">
                <a:sym typeface="Symbol" pitchFamily="18" charset="2"/>
              </a:rPr>
              <a:t> (C+D)</a:t>
            </a:r>
          </a:p>
          <a:p>
            <a:pPr marL="533400" indent="-533400" eaLnBrk="1" hangingPunct="1">
              <a:tabLst>
                <a:tab pos="2146300" algn="l"/>
                <a:tab pos="5022850" algn="l"/>
              </a:tabLst>
              <a:defRPr/>
            </a:pPr>
            <a:r>
              <a:rPr lang="en-US" b="1" dirty="0" smtClean="0">
                <a:sym typeface="Symbol" pitchFamily="18" charset="2"/>
              </a:rPr>
              <a:t>Zero-Address Instruction Format </a:t>
            </a:r>
          </a:p>
          <a:p>
            <a:pPr marL="0" indent="0" eaLnBrk="1" hangingPunct="1">
              <a:spcBef>
                <a:spcPts val="0"/>
              </a:spcBef>
              <a:buFont typeface="Wingdings" pitchFamily="2" charset="2"/>
              <a:buNone/>
              <a:tabLst>
                <a:tab pos="2146300" algn="l"/>
                <a:tab pos="5022850" algn="l"/>
              </a:tabLst>
              <a:defRPr/>
            </a:pPr>
            <a:r>
              <a:rPr lang="en-US" dirty="0">
                <a:sym typeface="Symbol" pitchFamily="18" charset="2"/>
              </a:rPr>
              <a:t> </a:t>
            </a:r>
            <a:r>
              <a:rPr lang="en-US" dirty="0" smtClean="0">
                <a:sym typeface="Symbol" pitchFamily="18" charset="2"/>
              </a:rPr>
              <a:t>     (must use stack processor organization.     </a:t>
            </a:r>
          </a:p>
          <a:p>
            <a:pPr marL="0" indent="0" eaLnBrk="1" hangingPunct="1">
              <a:spcBef>
                <a:spcPts val="0"/>
              </a:spcBef>
              <a:buFont typeface="Wingdings" pitchFamily="2" charset="2"/>
              <a:buNone/>
              <a:tabLst>
                <a:tab pos="2146300" algn="l"/>
                <a:tab pos="5022850" algn="l"/>
              </a:tabLst>
              <a:defRPr/>
            </a:pPr>
            <a:r>
              <a:rPr lang="en-US" dirty="0">
                <a:sym typeface="Symbol" pitchFamily="18" charset="2"/>
              </a:rPr>
              <a:t> </a:t>
            </a:r>
            <a:r>
              <a:rPr lang="en-US" dirty="0" smtClean="0">
                <a:sym typeface="Symbol" pitchFamily="18" charset="2"/>
              </a:rPr>
              <a:t>      TOS means Top of Stack)</a:t>
            </a: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PUSH	A	; </a:t>
            </a:r>
            <a:r>
              <a:rPr lang="en-US" dirty="0" smtClean="0"/>
              <a:t>TOS ← A</a:t>
            </a:r>
            <a:endParaRPr lang="en-US" dirty="0" smtClean="0">
              <a:sym typeface="Symbol" pitchFamily="18" charset="2"/>
            </a:endParaRP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PUSH	B 	; </a:t>
            </a:r>
            <a:r>
              <a:rPr lang="en-US" dirty="0" smtClean="0"/>
              <a:t>TOS ← B</a:t>
            </a:r>
          </a:p>
          <a:p>
            <a:pPr marL="989013" lvl="1" indent="-457200" eaLnBrk="1" hangingPunct="1">
              <a:buFont typeface="Times New Roman" pitchFamily="18" charset="0"/>
              <a:buAutoNum type="arabicPeriod"/>
              <a:tabLst>
                <a:tab pos="2146300" algn="l"/>
                <a:tab pos="5022850" algn="l"/>
              </a:tabLst>
              <a:defRPr/>
            </a:pPr>
            <a:r>
              <a:rPr lang="en-US" dirty="0" smtClean="0"/>
              <a:t>ADD		; TOS ← (A + B)</a:t>
            </a:r>
          </a:p>
          <a:p>
            <a:pPr marL="989013" lvl="1" indent="-457200" eaLnBrk="1" hangingPunct="1">
              <a:buFont typeface="Times New Roman" pitchFamily="18" charset="0"/>
              <a:buAutoNum type="arabicPeriod"/>
              <a:tabLst>
                <a:tab pos="2146300" algn="l"/>
                <a:tab pos="5022850" algn="l"/>
              </a:tabLst>
              <a:defRPr/>
            </a:pPr>
            <a:r>
              <a:rPr lang="en-US" dirty="0" smtClean="0">
                <a:sym typeface="Symbol" pitchFamily="18" charset="2"/>
              </a:rPr>
              <a:t>PUSH 	C	; </a:t>
            </a:r>
            <a:r>
              <a:rPr lang="en-US" dirty="0" smtClean="0"/>
              <a:t>TOS ← C</a:t>
            </a:r>
          </a:p>
          <a:p>
            <a:pPr marL="989013" lvl="1" indent="-457200" eaLnBrk="1" hangingPunct="1">
              <a:buFont typeface="Times New Roman" pitchFamily="18" charset="0"/>
              <a:buAutoNum type="arabicPeriod"/>
              <a:tabLst>
                <a:tab pos="2146300" algn="l"/>
                <a:tab pos="5022850" algn="l"/>
              </a:tabLst>
              <a:defRPr/>
            </a:pPr>
            <a:r>
              <a:rPr lang="en-US" dirty="0" smtClean="0"/>
              <a:t>PUSH	D	; TOS ← D</a:t>
            </a:r>
            <a:endParaRPr lang="en-US" dirty="0" smtClean="0">
              <a:sym typeface="Symbol" pitchFamily="18" charset="2"/>
            </a:endParaRPr>
          </a:p>
          <a:p>
            <a:pPr marL="989013" lvl="1" indent="-457200" eaLnBrk="1" hangingPunct="1">
              <a:buFont typeface="Times New Roman" pitchFamily="18" charset="0"/>
              <a:buAutoNum type="arabicPeriod"/>
              <a:tabLst>
                <a:tab pos="2146300" algn="l"/>
                <a:tab pos="5022850" algn="l"/>
              </a:tabLst>
              <a:defRPr/>
            </a:pPr>
            <a:r>
              <a:rPr lang="en-US" dirty="0" smtClean="0"/>
              <a:t>ADD		; TOS ← (C + D)</a:t>
            </a:r>
          </a:p>
          <a:p>
            <a:pPr marL="989013" lvl="1" indent="-457200" eaLnBrk="1" hangingPunct="1">
              <a:buFont typeface="Times New Roman" pitchFamily="18" charset="0"/>
              <a:buAutoNum type="arabicPeriod"/>
              <a:tabLst>
                <a:tab pos="2146300" algn="l"/>
                <a:tab pos="5022850" algn="l"/>
              </a:tabLst>
              <a:defRPr/>
            </a:pPr>
            <a:r>
              <a:rPr lang="en-US" dirty="0" smtClean="0"/>
              <a:t>MUL		; TOS ←(C+D)</a:t>
            </a:r>
            <a:r>
              <a:rPr lang="en-US" dirty="0" smtClean="0">
                <a:sym typeface="Symbol" pitchFamily="18" charset="2"/>
              </a:rPr>
              <a:t></a:t>
            </a:r>
            <a:r>
              <a:rPr lang="en-US" dirty="0" smtClean="0"/>
              <a:t>(A+B)</a:t>
            </a:r>
          </a:p>
          <a:p>
            <a:pPr marL="989013" lvl="1" indent="-457200" eaLnBrk="1" hangingPunct="1">
              <a:buFont typeface="Times New Roman" pitchFamily="18" charset="0"/>
              <a:buAutoNum type="arabicPeriod"/>
              <a:tabLst>
                <a:tab pos="2146300" algn="l"/>
                <a:tab pos="5022850" algn="l"/>
              </a:tabLst>
              <a:defRPr/>
            </a:pPr>
            <a:r>
              <a:rPr lang="en-US" dirty="0" smtClean="0"/>
              <a:t>POP	X	; M[X] ← TOS</a:t>
            </a:r>
          </a:p>
        </p:txBody>
      </p:sp>
      <p:sp>
        <p:nvSpPr>
          <p:cNvPr id="99332" name="Slide Number Placeholder 1"/>
          <p:cNvSpPr>
            <a:spLocks noGrp="1"/>
          </p:cNvSpPr>
          <p:nvPr>
            <p:ph type="sldNum" sz="quarter" idx="12"/>
          </p:nvPr>
        </p:nvSpPr>
        <p:spPr>
          <a:noFill/>
          <a:ln>
            <a:miter lim="800000"/>
            <a:headEnd/>
            <a:tailEnd/>
          </a:ln>
        </p:spPr>
        <p:txBody>
          <a:bodyPr/>
          <a:lstStyle/>
          <a:p>
            <a:fld id="{67DD9522-7303-408A-A35D-F86412EB3DC8}" type="slidenum">
              <a:rPr lang="ar-SA" altLang="en-US" smtClean="0"/>
              <a:pPr/>
              <a:t>33</a:t>
            </a:fld>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457200" y="122238"/>
            <a:ext cx="7543800" cy="639762"/>
          </a:xfrm>
        </p:spPr>
        <p:txBody>
          <a:bodyPr/>
          <a:lstStyle/>
          <a:p>
            <a:pPr eaLnBrk="1" hangingPunct="1"/>
            <a:r>
              <a:rPr lang="en-US" smtClean="0"/>
              <a:t>Instruction Formats</a:t>
            </a:r>
          </a:p>
        </p:txBody>
      </p:sp>
      <p:sp>
        <p:nvSpPr>
          <p:cNvPr id="100355" name="Rectangle 3"/>
          <p:cNvSpPr>
            <a:spLocks noGrp="1" noChangeArrowheads="1"/>
          </p:cNvSpPr>
          <p:nvPr>
            <p:ph type="body" idx="4294967295"/>
          </p:nvPr>
        </p:nvSpPr>
        <p:spPr>
          <a:xfrm>
            <a:off x="168275" y="838200"/>
            <a:ext cx="8915400" cy="5943600"/>
          </a:xfrm>
        </p:spPr>
        <p:txBody>
          <a:bodyPr/>
          <a:lstStyle/>
          <a:p>
            <a:pPr marL="533400" indent="-533400" eaLnBrk="1" hangingPunct="1">
              <a:buFont typeface="Wingdings" pitchFamily="2" charset="2"/>
              <a:buNone/>
              <a:tabLst>
                <a:tab pos="2146300" algn="l"/>
                <a:tab pos="5022850" algn="l"/>
              </a:tabLst>
            </a:pPr>
            <a:r>
              <a:rPr lang="en-US" smtClean="0"/>
              <a:t>Example:   Evaluate X = (A+B) </a:t>
            </a:r>
            <a:r>
              <a:rPr lang="en-US" smtClean="0">
                <a:sym typeface="Symbol" pitchFamily="18" charset="2"/>
              </a:rPr>
              <a:t> (C+D)</a:t>
            </a:r>
          </a:p>
          <a:p>
            <a:pPr marL="533400" indent="-533400" eaLnBrk="1" hangingPunct="1">
              <a:tabLst>
                <a:tab pos="2146300" algn="l"/>
                <a:tab pos="5022850" algn="l"/>
              </a:tabLst>
            </a:pPr>
            <a:r>
              <a:rPr lang="en-US" b="1" smtClean="0">
                <a:sym typeface="Symbol" pitchFamily="18" charset="2"/>
              </a:rPr>
              <a:t>RISC Instruction Format</a:t>
            </a:r>
            <a:r>
              <a:rPr lang="en-US" smtClean="0">
                <a:sym typeface="Symbol" pitchFamily="18" charset="2"/>
              </a:rPr>
              <a:t>  </a:t>
            </a:r>
            <a:r>
              <a:rPr lang="en-US" sz="2900" smtClean="0">
                <a:sym typeface="Symbol" pitchFamily="18" charset="2"/>
              </a:rPr>
              <a:t>(i).RISC can use 3 registers in a single instruction; (ii).Only the LOAD and STORE instructions can access memory</a:t>
            </a: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LOAD	A, R1	; </a:t>
            </a:r>
            <a:r>
              <a:rPr lang="en-US" smtClean="0"/>
              <a:t>R1 ← M[A]</a:t>
            </a:r>
          </a:p>
          <a:p>
            <a:pPr marL="989013" lvl="1" indent="-457200" eaLnBrk="1" hangingPunct="1">
              <a:buFont typeface="Times New Roman" pitchFamily="18" charset="0"/>
              <a:buAutoNum type="arabicPeriod"/>
              <a:tabLst>
                <a:tab pos="2146300" algn="l"/>
                <a:tab pos="5022850" algn="l"/>
              </a:tabLst>
            </a:pPr>
            <a:r>
              <a:rPr lang="en-US" smtClean="0"/>
              <a:t>LOAD	B, R2</a:t>
            </a:r>
            <a:r>
              <a:rPr lang="en-US" smtClean="0">
                <a:sym typeface="Symbol" pitchFamily="18" charset="2"/>
              </a:rPr>
              <a:t>	; </a:t>
            </a:r>
            <a:r>
              <a:rPr lang="en-US" smtClean="0"/>
              <a:t>R2 ← M[B]</a:t>
            </a:r>
          </a:p>
          <a:p>
            <a:pPr marL="989013" lvl="1" indent="-457200" eaLnBrk="1" hangingPunct="1">
              <a:buFont typeface="Times New Roman" pitchFamily="18" charset="0"/>
              <a:buAutoNum type="arabicPeriod"/>
              <a:tabLst>
                <a:tab pos="2146300" algn="l"/>
                <a:tab pos="5022850" algn="l"/>
              </a:tabLst>
            </a:pPr>
            <a:r>
              <a:rPr lang="en-US" smtClean="0"/>
              <a:t>LOAD	C, R3</a:t>
            </a:r>
            <a:r>
              <a:rPr lang="en-US" smtClean="0">
                <a:sym typeface="Symbol" pitchFamily="18" charset="2"/>
              </a:rPr>
              <a:t>	; </a:t>
            </a:r>
            <a:r>
              <a:rPr lang="en-US" smtClean="0"/>
              <a:t>R3 ← M[C]</a:t>
            </a: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LOAD	D, R4	; </a:t>
            </a:r>
            <a:r>
              <a:rPr lang="en-US" smtClean="0"/>
              <a:t>R4 ← M[D]</a:t>
            </a:r>
            <a:endParaRPr lang="en-US" smtClean="0">
              <a:sym typeface="Symbol" pitchFamily="18" charset="2"/>
            </a:endParaRPr>
          </a:p>
          <a:p>
            <a:pPr marL="989013" lvl="1" indent="-457200" eaLnBrk="1" hangingPunct="1">
              <a:buFont typeface="Times New Roman" pitchFamily="18" charset="0"/>
              <a:buAutoNum type="arabicPeriod"/>
              <a:tabLst>
                <a:tab pos="2146300" algn="l"/>
                <a:tab pos="5022850" algn="l"/>
              </a:tabLst>
            </a:pPr>
            <a:r>
              <a:rPr lang="en-US" smtClean="0">
                <a:sym typeface="Symbol" pitchFamily="18" charset="2"/>
              </a:rPr>
              <a:t>ADD	R1, R2, R1	; </a:t>
            </a:r>
            <a:r>
              <a:rPr lang="en-US" smtClean="0"/>
              <a:t>R1 ← R1 + R2</a:t>
            </a:r>
          </a:p>
          <a:p>
            <a:pPr marL="989013" lvl="1" indent="-457200" eaLnBrk="1" hangingPunct="1">
              <a:buFont typeface="Times New Roman" pitchFamily="18" charset="0"/>
              <a:buAutoNum type="arabicPeriod"/>
              <a:tabLst>
                <a:tab pos="2146300" algn="l"/>
                <a:tab pos="5022850" algn="l"/>
              </a:tabLst>
            </a:pPr>
            <a:r>
              <a:rPr lang="en-US" smtClean="0"/>
              <a:t>ADD	R3, R4, R3	; R3 ← R3 + R4</a:t>
            </a:r>
          </a:p>
          <a:p>
            <a:pPr marL="989013" lvl="1" indent="-457200" eaLnBrk="1" hangingPunct="1">
              <a:buFont typeface="Times New Roman" pitchFamily="18" charset="0"/>
              <a:buAutoNum type="arabicPeriod"/>
              <a:tabLst>
                <a:tab pos="2146300" algn="l"/>
                <a:tab pos="5022850" algn="l"/>
              </a:tabLst>
            </a:pPr>
            <a:r>
              <a:rPr lang="en-US" smtClean="0"/>
              <a:t>MUL	R1, R3, R1	; R1 ← R1 </a:t>
            </a:r>
            <a:r>
              <a:rPr lang="en-US" smtClean="0">
                <a:sym typeface="Symbol" pitchFamily="18" charset="2"/>
              </a:rPr>
              <a:t></a:t>
            </a:r>
            <a:r>
              <a:rPr lang="en-US" smtClean="0"/>
              <a:t> R3</a:t>
            </a:r>
          </a:p>
          <a:p>
            <a:pPr marL="989013" lvl="1" indent="-457200" eaLnBrk="1" hangingPunct="1">
              <a:buFont typeface="Times New Roman" pitchFamily="18" charset="0"/>
              <a:buAutoNum type="arabicPeriod"/>
              <a:tabLst>
                <a:tab pos="2146300" algn="l"/>
                <a:tab pos="5022850" algn="l"/>
              </a:tabLst>
            </a:pPr>
            <a:r>
              <a:rPr lang="en-US" smtClean="0"/>
              <a:t>STORE	  R1, X	; M[X] ← R1</a:t>
            </a:r>
          </a:p>
        </p:txBody>
      </p:sp>
      <p:sp>
        <p:nvSpPr>
          <p:cNvPr id="100356" name="Slide Number Placeholder 1"/>
          <p:cNvSpPr>
            <a:spLocks noGrp="1"/>
          </p:cNvSpPr>
          <p:nvPr>
            <p:ph type="sldNum" sz="quarter" idx="12"/>
          </p:nvPr>
        </p:nvSpPr>
        <p:spPr>
          <a:noFill/>
          <a:ln>
            <a:miter lim="800000"/>
            <a:headEnd/>
            <a:tailEnd/>
          </a:ln>
        </p:spPr>
        <p:txBody>
          <a:bodyPr/>
          <a:lstStyle/>
          <a:p>
            <a:fld id="{1BD96D7A-3615-4CCE-8788-661BA951F79B}" type="slidenum">
              <a:rPr lang="ar-SA" altLang="en-US" smtClean="0"/>
              <a:pPr/>
              <a:t>34</a:t>
            </a:fld>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en-US" altLang="zh-CN" smtClean="0">
                <a:ea typeface="SimSun" pitchFamily="2" charset="-122"/>
              </a:rPr>
              <a:t>Using Registers</a:t>
            </a:r>
          </a:p>
        </p:txBody>
      </p:sp>
      <p:sp>
        <p:nvSpPr>
          <p:cNvPr id="101379" name="Rectangle 3"/>
          <p:cNvSpPr>
            <a:spLocks noGrp="1" noChangeArrowheads="1"/>
          </p:cNvSpPr>
          <p:nvPr>
            <p:ph type="body" idx="4294967295"/>
          </p:nvPr>
        </p:nvSpPr>
        <p:spPr/>
        <p:txBody>
          <a:bodyPr/>
          <a:lstStyle/>
          <a:p>
            <a:pPr eaLnBrk="1" hangingPunct="1"/>
            <a:r>
              <a:rPr lang="en-US" altLang="zh-CN" smtClean="0">
                <a:ea typeface="SimSun" pitchFamily="2" charset="-122"/>
              </a:rPr>
              <a:t>Registers are faster</a:t>
            </a:r>
          </a:p>
          <a:p>
            <a:pPr eaLnBrk="1" hangingPunct="1"/>
            <a:r>
              <a:rPr lang="en-US" altLang="zh-CN" smtClean="0">
                <a:ea typeface="SimSun" pitchFamily="2" charset="-122"/>
              </a:rPr>
              <a:t>Shorter instructions</a:t>
            </a:r>
          </a:p>
          <a:p>
            <a:pPr lvl="1" eaLnBrk="1" hangingPunct="1"/>
            <a:r>
              <a:rPr lang="en-US" altLang="zh-CN" smtClean="0">
                <a:ea typeface="SimSun" pitchFamily="2" charset="-122"/>
              </a:rPr>
              <a:t>The number of registers is smaller (e.g. 32 registers need 5 bits)</a:t>
            </a:r>
          </a:p>
          <a:p>
            <a:pPr eaLnBrk="1" hangingPunct="1"/>
            <a:r>
              <a:rPr lang="en-US" altLang="zh-CN" smtClean="0">
                <a:ea typeface="SimSun" pitchFamily="2" charset="-122"/>
              </a:rPr>
              <a:t>Potential speedup</a:t>
            </a:r>
          </a:p>
          <a:p>
            <a:pPr eaLnBrk="1" hangingPunct="1"/>
            <a:r>
              <a:rPr lang="en-US" altLang="zh-CN" smtClean="0">
                <a:ea typeface="SimSun" pitchFamily="2" charset="-122"/>
              </a:rPr>
              <a:t>Minimize the frequency with which data is moved back and forth between the memory and processor registers.</a:t>
            </a:r>
          </a:p>
        </p:txBody>
      </p:sp>
      <p:sp>
        <p:nvSpPr>
          <p:cNvPr id="101380" name="Slide Number Placeholder 1"/>
          <p:cNvSpPr>
            <a:spLocks noGrp="1"/>
          </p:cNvSpPr>
          <p:nvPr>
            <p:ph type="sldNum" sz="quarter" idx="12"/>
          </p:nvPr>
        </p:nvSpPr>
        <p:spPr>
          <a:noFill/>
          <a:ln>
            <a:miter lim="800000"/>
            <a:headEnd/>
            <a:tailEnd/>
          </a:ln>
        </p:spPr>
        <p:txBody>
          <a:bodyPr/>
          <a:lstStyle/>
          <a:p>
            <a:fld id="{C8247594-D2FD-4DC2-8133-7EB7312E6F5F}" type="slidenum">
              <a:rPr lang="ar-SA" altLang="en-US" smtClean="0"/>
              <a:pPr/>
              <a:t>35</a:t>
            </a:fld>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smtClean="0"/>
              <a:t>Instruction Execution</a:t>
            </a:r>
          </a:p>
        </p:txBody>
      </p:sp>
      <p:sp>
        <p:nvSpPr>
          <p:cNvPr id="25603" name="Rectangle 3"/>
          <p:cNvSpPr>
            <a:spLocks noGrp="1" noChangeArrowheads="1"/>
          </p:cNvSpPr>
          <p:nvPr>
            <p:ph type="body" idx="1"/>
          </p:nvPr>
        </p:nvSpPr>
        <p:spPr>
          <a:xfrm>
            <a:off x="457200" y="1600200"/>
            <a:ext cx="8229600" cy="990600"/>
          </a:xfrm>
        </p:spPr>
        <p:txBody>
          <a:bodyPr/>
          <a:lstStyle/>
          <a:p>
            <a:r>
              <a:rPr lang="en-US" dirty="0" smtClean="0"/>
              <a:t>Basic instruction cycle</a:t>
            </a:r>
          </a:p>
          <a:p>
            <a:endParaRPr lang="en-US" dirty="0" smtClean="0"/>
          </a:p>
        </p:txBody>
      </p:sp>
      <p:pic>
        <p:nvPicPr>
          <p:cNvPr id="25604" name="Picture 4"/>
          <p:cNvPicPr>
            <a:picLocks noChangeAspect="1" noChangeArrowheads="1"/>
          </p:cNvPicPr>
          <p:nvPr/>
        </p:nvPicPr>
        <p:blipFill>
          <a:blip r:embed="rId2"/>
          <a:srcRect/>
          <a:stretch>
            <a:fillRect/>
          </a:stretch>
        </p:blipFill>
        <p:spPr bwMode="auto">
          <a:xfrm>
            <a:off x="152400" y="2895600"/>
            <a:ext cx="8839200" cy="225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Straight-line sequencing</a:t>
            </a:r>
            <a:endParaRPr lang="en-US" dirty="0"/>
          </a:p>
        </p:txBody>
      </p:sp>
      <p:sp>
        <p:nvSpPr>
          <p:cNvPr id="3" name="Content Placeholder 2"/>
          <p:cNvSpPr>
            <a:spLocks noGrp="1"/>
          </p:cNvSpPr>
          <p:nvPr>
            <p:ph idx="1"/>
          </p:nvPr>
        </p:nvSpPr>
        <p:spPr/>
        <p:txBody>
          <a:bodyPr/>
          <a:lstStyle/>
          <a:p>
            <a:pPr algn="just"/>
            <a:r>
              <a:rPr lang="en-US" dirty="0" smtClean="0"/>
              <a:t>The processor control circuits use the information in the program counter (PC) to fetch and execute instructions, one at a time, in the order of increasing addresses.</a:t>
            </a:r>
          </a:p>
          <a:p>
            <a:pPr algn="just"/>
            <a:r>
              <a:rPr lang="en-US" dirty="0" smtClean="0"/>
              <a:t>This is called straight- line sequencing.</a:t>
            </a:r>
            <a:endParaRPr lang="en-US" dirty="0"/>
          </a:p>
        </p:txBody>
      </p:sp>
      <p:sp>
        <p:nvSpPr>
          <p:cNvPr id="4" name="Slide Number Placeholder 3"/>
          <p:cNvSpPr>
            <a:spLocks noGrp="1"/>
          </p:cNvSpPr>
          <p:nvPr>
            <p:ph type="sldNum" sz="quarter" idx="12"/>
          </p:nvPr>
        </p:nvSpPr>
        <p:spPr/>
        <p:txBody>
          <a:bodyPr/>
          <a:lstStyle/>
          <a:p>
            <a:pPr>
              <a:defRPr/>
            </a:pPr>
            <a:fld id="{7E136B8C-6EEE-41AC-8892-48BD7FCE90F3}" type="slidenum">
              <a:rPr lang="ar-SA" altLang="en-US" smtClean="0"/>
              <a:pPr>
                <a:defRPr/>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p:cNvSpPr>
            <a:spLocks noGrp="1"/>
          </p:cNvSpPr>
          <p:nvPr>
            <p:ph type="sldNum" sz="quarter" idx="12"/>
          </p:nvPr>
        </p:nvSpPr>
        <p:spPr>
          <a:noFill/>
          <a:ln>
            <a:miter lim="800000"/>
            <a:headEnd/>
            <a:tailEnd/>
          </a:ln>
        </p:spPr>
        <p:txBody>
          <a:bodyPr/>
          <a:lstStyle/>
          <a:p>
            <a:pPr eaLnBrk="0" hangingPunct="0"/>
            <a:fld id="{FB469E06-3671-4DF5-944C-2AA067011E94}" type="slidenum">
              <a:rPr lang="ar-SA" altLang="en-US" smtClean="0">
                <a:latin typeface="Arial" pitchFamily="34" charset="0"/>
              </a:rPr>
              <a:pPr eaLnBrk="0" hangingPunct="0"/>
              <a:t>38</a:t>
            </a:fld>
            <a:endParaRPr lang="en-US" altLang="en-US" smtClean="0">
              <a:latin typeface="Arial" pitchFamily="34" charset="0"/>
            </a:endParaRPr>
          </a:p>
        </p:txBody>
      </p:sp>
      <p:sp>
        <p:nvSpPr>
          <p:cNvPr id="103427" name="Rectangle 2"/>
          <p:cNvSpPr>
            <a:spLocks noGrp="1" noChangeArrowheads="1"/>
          </p:cNvSpPr>
          <p:nvPr>
            <p:ph type="title" idx="4294967295"/>
          </p:nvPr>
        </p:nvSpPr>
        <p:spPr>
          <a:xfrm>
            <a:off x="0" y="122238"/>
            <a:ext cx="7543800" cy="1295400"/>
          </a:xfrm>
        </p:spPr>
        <p:txBody>
          <a:bodyPr/>
          <a:lstStyle/>
          <a:p>
            <a:pPr eaLnBrk="1" hangingPunct="1"/>
            <a:r>
              <a:rPr lang="en-US" altLang="zh-CN" smtClean="0">
                <a:ea typeface="SimSun" pitchFamily="2" charset="-122"/>
              </a:rPr>
              <a:t>Instruction Execution and Straight-Line Sequencing</a:t>
            </a:r>
          </a:p>
        </p:txBody>
      </p:sp>
      <p:sp>
        <p:nvSpPr>
          <p:cNvPr id="103428" name="Rectangle 4"/>
          <p:cNvSpPr>
            <a:spLocks noChangeArrowheads="1"/>
          </p:cNvSpPr>
          <p:nvPr/>
        </p:nvSpPr>
        <p:spPr bwMode="auto">
          <a:xfrm>
            <a:off x="3548063" y="2651125"/>
            <a:ext cx="3460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R0,C</a:t>
            </a:r>
            <a:endParaRPr lang="en-CA" altLang="zh-CN" sz="2400">
              <a:latin typeface="Times New Roman" pitchFamily="18" charset="0"/>
              <a:ea typeface="SimSun" pitchFamily="2" charset="-122"/>
            </a:endParaRPr>
          </a:p>
        </p:txBody>
      </p:sp>
      <p:sp>
        <p:nvSpPr>
          <p:cNvPr id="103429" name="Rectangle 5"/>
          <p:cNvSpPr>
            <a:spLocks noChangeArrowheads="1"/>
          </p:cNvSpPr>
          <p:nvPr/>
        </p:nvSpPr>
        <p:spPr bwMode="auto">
          <a:xfrm>
            <a:off x="3548063" y="2355850"/>
            <a:ext cx="338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B,R0</a:t>
            </a:r>
            <a:endParaRPr lang="en-CA" altLang="zh-CN" sz="2400">
              <a:latin typeface="Times New Roman" pitchFamily="18" charset="0"/>
              <a:ea typeface="SimSun" pitchFamily="2" charset="-122"/>
            </a:endParaRPr>
          </a:p>
        </p:txBody>
      </p:sp>
      <p:sp>
        <p:nvSpPr>
          <p:cNvPr id="103430" name="Rectangle 6"/>
          <p:cNvSpPr>
            <a:spLocks noChangeArrowheads="1"/>
          </p:cNvSpPr>
          <p:nvPr/>
        </p:nvSpPr>
        <p:spPr bwMode="auto">
          <a:xfrm>
            <a:off x="3548063" y="2076450"/>
            <a:ext cx="338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A,R0</a:t>
            </a:r>
            <a:endParaRPr lang="en-CA" altLang="zh-CN" sz="2400">
              <a:latin typeface="Times New Roman" pitchFamily="18" charset="0"/>
              <a:ea typeface="SimSun" pitchFamily="2" charset="-122"/>
            </a:endParaRPr>
          </a:p>
        </p:txBody>
      </p:sp>
      <p:sp>
        <p:nvSpPr>
          <p:cNvPr id="103431" name="Rectangle 7"/>
          <p:cNvSpPr>
            <a:spLocks noChangeArrowheads="1"/>
          </p:cNvSpPr>
          <p:nvPr/>
        </p:nvSpPr>
        <p:spPr bwMode="auto">
          <a:xfrm>
            <a:off x="3073400" y="2651125"/>
            <a:ext cx="3714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Move</a:t>
            </a:r>
            <a:endParaRPr lang="en-CA" altLang="zh-CN" sz="2400">
              <a:latin typeface="Times New Roman" pitchFamily="18" charset="0"/>
              <a:ea typeface="SimSun" pitchFamily="2" charset="-122"/>
            </a:endParaRPr>
          </a:p>
        </p:txBody>
      </p:sp>
      <p:sp>
        <p:nvSpPr>
          <p:cNvPr id="103432" name="Rectangle 8"/>
          <p:cNvSpPr>
            <a:spLocks noChangeArrowheads="1"/>
          </p:cNvSpPr>
          <p:nvPr/>
        </p:nvSpPr>
        <p:spPr bwMode="auto">
          <a:xfrm>
            <a:off x="2136775" y="26019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a:ea typeface="SimSun" pitchFamily="2" charset="-122"/>
              </a:rPr>
              <a:t>i</a:t>
            </a:r>
            <a:endParaRPr lang="en-CA" altLang="zh-CN" sz="2400">
              <a:latin typeface="Times New Roman" pitchFamily="18" charset="0"/>
              <a:ea typeface="SimSun" pitchFamily="2" charset="-122"/>
            </a:endParaRPr>
          </a:p>
        </p:txBody>
      </p:sp>
      <p:sp>
        <p:nvSpPr>
          <p:cNvPr id="103433" name="Rectangle 9"/>
          <p:cNvSpPr>
            <a:spLocks noChangeArrowheads="1"/>
          </p:cNvSpPr>
          <p:nvPr/>
        </p:nvSpPr>
        <p:spPr bwMode="auto">
          <a:xfrm>
            <a:off x="2185988" y="2601913"/>
            <a:ext cx="280987"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a:ea typeface="SimSun" pitchFamily="2" charset="-122"/>
              </a:rPr>
              <a:t> </a:t>
            </a:r>
            <a:r>
              <a:rPr lang="en-CA" altLang="zh-CN" sz="1300">
                <a:solidFill>
                  <a:srgbClr val="000000"/>
                </a:solidFill>
                <a:latin typeface="Nimbus Roman No9 L"/>
                <a:ea typeface="SimSun" pitchFamily="2" charset="-122"/>
              </a:rPr>
              <a:t>+ 8</a:t>
            </a:r>
            <a:endParaRPr lang="en-CA" altLang="zh-CN" sz="2400">
              <a:latin typeface="Times New Roman" pitchFamily="18" charset="0"/>
              <a:ea typeface="SimSun" pitchFamily="2" charset="-122"/>
            </a:endParaRPr>
          </a:p>
        </p:txBody>
      </p:sp>
      <p:sp>
        <p:nvSpPr>
          <p:cNvPr id="103434" name="Line 10"/>
          <p:cNvSpPr>
            <a:spLocks noChangeShapeType="1"/>
          </p:cNvSpPr>
          <p:nvPr/>
        </p:nvSpPr>
        <p:spPr bwMode="auto">
          <a:xfrm flipH="1">
            <a:off x="2514600" y="2897188"/>
            <a:ext cx="1887538" cy="1587"/>
          </a:xfrm>
          <a:prstGeom prst="line">
            <a:avLst/>
          </a:prstGeom>
          <a:noFill/>
          <a:ln w="15875">
            <a:solidFill>
              <a:srgbClr val="00FFFF"/>
            </a:solidFill>
            <a:round/>
            <a:headEnd/>
            <a:tailEnd/>
          </a:ln>
        </p:spPr>
        <p:txBody>
          <a:bodyPr/>
          <a:lstStyle/>
          <a:p>
            <a:endParaRPr lang="en-US"/>
          </a:p>
        </p:txBody>
      </p:sp>
      <p:sp>
        <p:nvSpPr>
          <p:cNvPr id="103435" name="Rectangle 11"/>
          <p:cNvSpPr>
            <a:spLocks noChangeArrowheads="1"/>
          </p:cNvSpPr>
          <p:nvPr/>
        </p:nvSpPr>
        <p:spPr bwMode="auto">
          <a:xfrm>
            <a:off x="228600" y="2076450"/>
            <a:ext cx="14255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Begin execution here</a:t>
            </a:r>
            <a:endParaRPr lang="en-CA" altLang="zh-CN" sz="2400">
              <a:latin typeface="Times New Roman" pitchFamily="18" charset="0"/>
              <a:ea typeface="SimSun" pitchFamily="2" charset="-122"/>
            </a:endParaRPr>
          </a:p>
        </p:txBody>
      </p:sp>
      <p:sp>
        <p:nvSpPr>
          <p:cNvPr id="103436" name="Rectangle 12"/>
          <p:cNvSpPr>
            <a:spLocks noChangeArrowheads="1"/>
          </p:cNvSpPr>
          <p:nvPr/>
        </p:nvSpPr>
        <p:spPr bwMode="auto">
          <a:xfrm>
            <a:off x="3073400" y="2076450"/>
            <a:ext cx="3714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Move</a:t>
            </a:r>
            <a:endParaRPr lang="en-CA" altLang="zh-CN" sz="2400">
              <a:latin typeface="Times New Roman" pitchFamily="18" charset="0"/>
              <a:ea typeface="SimSun" pitchFamily="2" charset="-122"/>
            </a:endParaRPr>
          </a:p>
        </p:txBody>
      </p:sp>
      <p:sp>
        <p:nvSpPr>
          <p:cNvPr id="103437" name="Rectangle 13"/>
          <p:cNvSpPr>
            <a:spLocks noChangeArrowheads="1"/>
          </p:cNvSpPr>
          <p:nvPr/>
        </p:nvSpPr>
        <p:spPr bwMode="auto">
          <a:xfrm>
            <a:off x="2136775" y="20431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a:ea typeface="SimSun" pitchFamily="2" charset="-122"/>
              </a:rPr>
              <a:t>i</a:t>
            </a:r>
            <a:endParaRPr lang="en-CA" altLang="zh-CN" sz="2400">
              <a:latin typeface="Times New Roman" pitchFamily="18" charset="0"/>
              <a:ea typeface="SimSun" pitchFamily="2" charset="-122"/>
            </a:endParaRPr>
          </a:p>
        </p:txBody>
      </p:sp>
      <p:sp>
        <p:nvSpPr>
          <p:cNvPr id="103438" name="Freeform 14"/>
          <p:cNvSpPr>
            <a:spLocks/>
          </p:cNvSpPr>
          <p:nvPr/>
        </p:nvSpPr>
        <p:spPr bwMode="auto">
          <a:xfrm>
            <a:off x="1924050" y="2174875"/>
            <a:ext cx="98425" cy="31750"/>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103439" name="Freeform 15"/>
          <p:cNvSpPr>
            <a:spLocks/>
          </p:cNvSpPr>
          <p:nvPr/>
        </p:nvSpPr>
        <p:spPr bwMode="auto">
          <a:xfrm>
            <a:off x="1924050" y="2174875"/>
            <a:ext cx="98425" cy="31750"/>
          </a:xfrm>
          <a:custGeom>
            <a:avLst/>
            <a:gdLst>
              <a:gd name="T0" fmla="*/ 0 w 62"/>
              <a:gd name="T1" fmla="*/ 2147483647 h 20"/>
              <a:gd name="T2" fmla="*/ 2147483647 w 62"/>
              <a:gd name="T3" fmla="*/ 2147483647 h 20"/>
              <a:gd name="T4" fmla="*/ 0 w 62"/>
              <a:gd name="T5" fmla="*/ 0 h 20"/>
              <a:gd name="T6" fmla="*/ 0 w 62"/>
              <a:gd name="T7" fmla="*/ 2147483647 h 20"/>
              <a:gd name="T8" fmla="*/ 0 w 62"/>
              <a:gd name="T9" fmla="*/ 2147483647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103440" name="Line 16"/>
          <p:cNvSpPr>
            <a:spLocks noChangeShapeType="1"/>
          </p:cNvSpPr>
          <p:nvPr/>
        </p:nvSpPr>
        <p:spPr bwMode="auto">
          <a:xfrm flipH="1">
            <a:off x="1727200" y="2190750"/>
            <a:ext cx="179388" cy="1588"/>
          </a:xfrm>
          <a:prstGeom prst="line">
            <a:avLst/>
          </a:prstGeom>
          <a:noFill/>
          <a:ln w="15875">
            <a:solidFill>
              <a:srgbClr val="000000"/>
            </a:solidFill>
            <a:round/>
            <a:headEnd/>
            <a:tailEnd/>
          </a:ln>
        </p:spPr>
        <p:txBody>
          <a:bodyPr/>
          <a:lstStyle/>
          <a:p>
            <a:endParaRPr lang="en-US"/>
          </a:p>
        </p:txBody>
      </p:sp>
      <p:sp>
        <p:nvSpPr>
          <p:cNvPr id="103441" name="Rectangle 17"/>
          <p:cNvSpPr>
            <a:spLocks noChangeArrowheads="1"/>
          </p:cNvSpPr>
          <p:nvPr/>
        </p:nvSpPr>
        <p:spPr bwMode="auto">
          <a:xfrm>
            <a:off x="3187700" y="1600200"/>
            <a:ext cx="608013"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Contents</a:t>
            </a:r>
            <a:endParaRPr lang="en-CA" altLang="zh-CN" sz="2400">
              <a:latin typeface="Times New Roman" pitchFamily="18" charset="0"/>
              <a:ea typeface="SimSun" pitchFamily="2" charset="-122"/>
            </a:endParaRPr>
          </a:p>
        </p:txBody>
      </p:sp>
      <p:sp>
        <p:nvSpPr>
          <p:cNvPr id="103442" name="Rectangle 18"/>
          <p:cNvSpPr>
            <a:spLocks noChangeArrowheads="1"/>
          </p:cNvSpPr>
          <p:nvPr/>
        </p:nvSpPr>
        <p:spPr bwMode="auto">
          <a:xfrm>
            <a:off x="1973263" y="1600200"/>
            <a:ext cx="557212"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Address</a:t>
            </a:r>
            <a:endParaRPr lang="en-CA" altLang="zh-CN" sz="2400">
              <a:latin typeface="Times New Roman" pitchFamily="18" charset="0"/>
              <a:ea typeface="SimSun" pitchFamily="2" charset="-122"/>
            </a:endParaRPr>
          </a:p>
        </p:txBody>
      </p:sp>
      <p:sp>
        <p:nvSpPr>
          <p:cNvPr id="103443" name="Rectangle 19"/>
          <p:cNvSpPr>
            <a:spLocks noChangeArrowheads="1"/>
          </p:cNvSpPr>
          <p:nvPr/>
        </p:nvSpPr>
        <p:spPr bwMode="auto">
          <a:xfrm>
            <a:off x="2136775" y="5473700"/>
            <a:ext cx="1095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C</a:t>
            </a:r>
            <a:endParaRPr lang="en-CA" altLang="zh-CN" sz="2400">
              <a:latin typeface="Times New Roman" pitchFamily="18" charset="0"/>
              <a:ea typeface="SimSun" pitchFamily="2" charset="-122"/>
            </a:endParaRPr>
          </a:p>
        </p:txBody>
      </p:sp>
      <p:sp>
        <p:nvSpPr>
          <p:cNvPr id="103444" name="Rectangle 20"/>
          <p:cNvSpPr>
            <a:spLocks noChangeArrowheads="1"/>
          </p:cNvSpPr>
          <p:nvPr/>
        </p:nvSpPr>
        <p:spPr bwMode="auto">
          <a:xfrm>
            <a:off x="2136775" y="4521200"/>
            <a:ext cx="101600"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B</a:t>
            </a:r>
            <a:endParaRPr lang="en-CA" altLang="zh-CN" sz="2400">
              <a:latin typeface="Times New Roman" pitchFamily="18" charset="0"/>
              <a:ea typeface="SimSun" pitchFamily="2" charset="-122"/>
            </a:endParaRPr>
          </a:p>
        </p:txBody>
      </p:sp>
      <p:sp>
        <p:nvSpPr>
          <p:cNvPr id="103445" name="Rectangle 21"/>
          <p:cNvSpPr>
            <a:spLocks noChangeArrowheads="1"/>
          </p:cNvSpPr>
          <p:nvPr/>
        </p:nvSpPr>
        <p:spPr bwMode="auto">
          <a:xfrm>
            <a:off x="2136775" y="3586163"/>
            <a:ext cx="1016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a:t>
            </a:r>
            <a:endParaRPr lang="en-CA" altLang="zh-CN" sz="2400">
              <a:latin typeface="Times New Roman" pitchFamily="18" charset="0"/>
              <a:ea typeface="SimSun" pitchFamily="2" charset="-122"/>
            </a:endParaRPr>
          </a:p>
        </p:txBody>
      </p:sp>
      <p:sp>
        <p:nvSpPr>
          <p:cNvPr id="103446" name="Rectangle 22"/>
          <p:cNvSpPr>
            <a:spLocks noChangeArrowheads="1"/>
          </p:cNvSpPr>
          <p:nvPr/>
        </p:nvSpPr>
        <p:spPr bwMode="auto">
          <a:xfrm>
            <a:off x="5029200" y="4603750"/>
            <a:ext cx="819150"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the program</a:t>
            </a:r>
            <a:endParaRPr lang="en-CA" altLang="zh-CN" sz="2400">
              <a:latin typeface="Times New Roman" pitchFamily="18" charset="0"/>
              <a:ea typeface="SimSun" pitchFamily="2" charset="-122"/>
            </a:endParaRPr>
          </a:p>
        </p:txBody>
      </p:sp>
      <p:sp>
        <p:nvSpPr>
          <p:cNvPr id="103447" name="Rectangle 23"/>
          <p:cNvSpPr>
            <a:spLocks noChangeArrowheads="1"/>
          </p:cNvSpPr>
          <p:nvPr/>
        </p:nvSpPr>
        <p:spPr bwMode="auto">
          <a:xfrm>
            <a:off x="5008563" y="4456113"/>
            <a:ext cx="5413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Data for</a:t>
            </a:r>
            <a:endParaRPr lang="en-CA" altLang="zh-CN" sz="2400">
              <a:latin typeface="Times New Roman" pitchFamily="18" charset="0"/>
              <a:ea typeface="SimSun" pitchFamily="2" charset="-122"/>
            </a:endParaRPr>
          </a:p>
        </p:txBody>
      </p:sp>
      <p:sp>
        <p:nvSpPr>
          <p:cNvPr id="103448" name="Rectangle 24"/>
          <p:cNvSpPr>
            <a:spLocks noChangeArrowheads="1"/>
          </p:cNvSpPr>
          <p:nvPr/>
        </p:nvSpPr>
        <p:spPr bwMode="auto">
          <a:xfrm>
            <a:off x="4730750" y="2454275"/>
            <a:ext cx="6350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segment</a:t>
            </a:r>
            <a:endParaRPr lang="en-CA" altLang="zh-CN" sz="2400">
              <a:latin typeface="Times New Roman" pitchFamily="18" charset="0"/>
              <a:ea typeface="SimSun" pitchFamily="2" charset="-122"/>
            </a:endParaRPr>
          </a:p>
        </p:txBody>
      </p:sp>
      <p:sp>
        <p:nvSpPr>
          <p:cNvPr id="103449" name="Rectangle 25"/>
          <p:cNvSpPr>
            <a:spLocks noChangeArrowheads="1"/>
          </p:cNvSpPr>
          <p:nvPr/>
        </p:nvSpPr>
        <p:spPr bwMode="auto">
          <a:xfrm>
            <a:off x="4730750" y="2322513"/>
            <a:ext cx="617538"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program</a:t>
            </a:r>
            <a:endParaRPr lang="en-CA" altLang="zh-CN" sz="2400">
              <a:latin typeface="Times New Roman" pitchFamily="18" charset="0"/>
              <a:ea typeface="SimSun" pitchFamily="2" charset="-122"/>
            </a:endParaRPr>
          </a:p>
        </p:txBody>
      </p:sp>
      <p:sp>
        <p:nvSpPr>
          <p:cNvPr id="103450" name="Rectangle 26"/>
          <p:cNvSpPr>
            <a:spLocks noChangeArrowheads="1"/>
          </p:cNvSpPr>
          <p:nvPr/>
        </p:nvSpPr>
        <p:spPr bwMode="auto">
          <a:xfrm>
            <a:off x="4730750" y="2174875"/>
            <a:ext cx="9017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3-instruction</a:t>
            </a:r>
            <a:endParaRPr lang="en-CA" altLang="zh-CN" sz="2400">
              <a:latin typeface="Times New Roman" pitchFamily="18" charset="0"/>
              <a:ea typeface="SimSun" pitchFamily="2" charset="-122"/>
            </a:endParaRPr>
          </a:p>
        </p:txBody>
      </p:sp>
      <p:sp>
        <p:nvSpPr>
          <p:cNvPr id="103451" name="Line 27"/>
          <p:cNvSpPr>
            <a:spLocks noChangeShapeType="1"/>
          </p:cNvSpPr>
          <p:nvPr/>
        </p:nvSpPr>
        <p:spPr bwMode="auto">
          <a:xfrm flipV="1">
            <a:off x="4402138" y="1846263"/>
            <a:ext cx="1587" cy="4070350"/>
          </a:xfrm>
          <a:prstGeom prst="line">
            <a:avLst/>
          </a:prstGeom>
          <a:noFill/>
          <a:ln w="15875">
            <a:solidFill>
              <a:srgbClr val="00FFFF"/>
            </a:solidFill>
            <a:round/>
            <a:headEnd/>
            <a:tailEnd/>
          </a:ln>
        </p:spPr>
        <p:txBody>
          <a:bodyPr/>
          <a:lstStyle/>
          <a:p>
            <a:endParaRPr lang="en-US"/>
          </a:p>
        </p:txBody>
      </p:sp>
      <p:sp>
        <p:nvSpPr>
          <p:cNvPr id="103452" name="Line 28"/>
          <p:cNvSpPr>
            <a:spLocks noChangeShapeType="1"/>
          </p:cNvSpPr>
          <p:nvPr/>
        </p:nvSpPr>
        <p:spPr bwMode="auto">
          <a:xfrm flipH="1">
            <a:off x="2514600" y="5719763"/>
            <a:ext cx="1887538" cy="1587"/>
          </a:xfrm>
          <a:prstGeom prst="line">
            <a:avLst/>
          </a:prstGeom>
          <a:noFill/>
          <a:ln w="15875">
            <a:solidFill>
              <a:srgbClr val="00FFFF"/>
            </a:solidFill>
            <a:round/>
            <a:headEnd/>
            <a:tailEnd/>
          </a:ln>
        </p:spPr>
        <p:txBody>
          <a:bodyPr/>
          <a:lstStyle/>
          <a:p>
            <a:endParaRPr lang="en-US"/>
          </a:p>
        </p:txBody>
      </p:sp>
      <p:sp>
        <p:nvSpPr>
          <p:cNvPr id="103453" name="Line 29"/>
          <p:cNvSpPr>
            <a:spLocks noChangeShapeType="1"/>
          </p:cNvSpPr>
          <p:nvPr/>
        </p:nvSpPr>
        <p:spPr bwMode="auto">
          <a:xfrm flipH="1">
            <a:off x="2514600" y="4487863"/>
            <a:ext cx="1887538" cy="1587"/>
          </a:xfrm>
          <a:prstGeom prst="line">
            <a:avLst/>
          </a:prstGeom>
          <a:noFill/>
          <a:ln w="15875">
            <a:solidFill>
              <a:srgbClr val="00FFFF"/>
            </a:solidFill>
            <a:round/>
            <a:headEnd/>
            <a:tailEnd/>
          </a:ln>
        </p:spPr>
        <p:txBody>
          <a:bodyPr/>
          <a:lstStyle/>
          <a:p>
            <a:endParaRPr lang="en-US"/>
          </a:p>
        </p:txBody>
      </p:sp>
      <p:sp>
        <p:nvSpPr>
          <p:cNvPr id="103454" name="Line 30"/>
          <p:cNvSpPr>
            <a:spLocks noChangeShapeType="1"/>
          </p:cNvSpPr>
          <p:nvPr/>
        </p:nvSpPr>
        <p:spPr bwMode="auto">
          <a:xfrm flipH="1">
            <a:off x="2514600" y="4767263"/>
            <a:ext cx="1887538" cy="1587"/>
          </a:xfrm>
          <a:prstGeom prst="line">
            <a:avLst/>
          </a:prstGeom>
          <a:noFill/>
          <a:ln w="15875">
            <a:solidFill>
              <a:srgbClr val="00FFFF"/>
            </a:solidFill>
            <a:round/>
            <a:headEnd/>
            <a:tailEnd/>
          </a:ln>
        </p:spPr>
        <p:txBody>
          <a:bodyPr/>
          <a:lstStyle/>
          <a:p>
            <a:endParaRPr lang="en-US"/>
          </a:p>
        </p:txBody>
      </p:sp>
      <p:sp>
        <p:nvSpPr>
          <p:cNvPr id="103455" name="Line 31"/>
          <p:cNvSpPr>
            <a:spLocks noChangeShapeType="1"/>
          </p:cNvSpPr>
          <p:nvPr/>
        </p:nvSpPr>
        <p:spPr bwMode="auto">
          <a:xfrm flipH="1">
            <a:off x="2514600" y="5440363"/>
            <a:ext cx="1887538" cy="1587"/>
          </a:xfrm>
          <a:prstGeom prst="line">
            <a:avLst/>
          </a:prstGeom>
          <a:noFill/>
          <a:ln w="15875">
            <a:solidFill>
              <a:srgbClr val="00FFFF"/>
            </a:solidFill>
            <a:round/>
            <a:headEnd/>
            <a:tailEnd/>
          </a:ln>
        </p:spPr>
        <p:txBody>
          <a:bodyPr/>
          <a:lstStyle/>
          <a:p>
            <a:endParaRPr lang="en-US"/>
          </a:p>
        </p:txBody>
      </p:sp>
      <p:sp>
        <p:nvSpPr>
          <p:cNvPr id="103456" name="Line 32"/>
          <p:cNvSpPr>
            <a:spLocks noChangeShapeType="1"/>
          </p:cNvSpPr>
          <p:nvPr/>
        </p:nvSpPr>
        <p:spPr bwMode="auto">
          <a:xfrm flipH="1">
            <a:off x="2514600" y="3832225"/>
            <a:ext cx="1887538" cy="1588"/>
          </a:xfrm>
          <a:prstGeom prst="line">
            <a:avLst/>
          </a:prstGeom>
          <a:noFill/>
          <a:ln w="15875">
            <a:solidFill>
              <a:srgbClr val="00FFFF"/>
            </a:solidFill>
            <a:round/>
            <a:headEnd/>
            <a:tailEnd/>
          </a:ln>
        </p:spPr>
        <p:txBody>
          <a:bodyPr/>
          <a:lstStyle/>
          <a:p>
            <a:endParaRPr lang="en-US"/>
          </a:p>
        </p:txBody>
      </p:sp>
      <p:sp>
        <p:nvSpPr>
          <p:cNvPr id="103457" name="Line 33"/>
          <p:cNvSpPr>
            <a:spLocks noChangeShapeType="1"/>
          </p:cNvSpPr>
          <p:nvPr/>
        </p:nvSpPr>
        <p:spPr bwMode="auto">
          <a:xfrm flipH="1">
            <a:off x="2514600" y="3552825"/>
            <a:ext cx="1887538" cy="1588"/>
          </a:xfrm>
          <a:prstGeom prst="line">
            <a:avLst/>
          </a:prstGeom>
          <a:noFill/>
          <a:ln w="15875">
            <a:solidFill>
              <a:srgbClr val="00FFFF"/>
            </a:solidFill>
            <a:round/>
            <a:headEnd/>
            <a:tailEnd/>
          </a:ln>
        </p:spPr>
        <p:txBody>
          <a:bodyPr/>
          <a:lstStyle/>
          <a:p>
            <a:endParaRPr lang="en-US"/>
          </a:p>
        </p:txBody>
      </p:sp>
      <p:sp>
        <p:nvSpPr>
          <p:cNvPr id="103458" name="Line 34"/>
          <p:cNvSpPr>
            <a:spLocks noChangeShapeType="1"/>
          </p:cNvSpPr>
          <p:nvPr/>
        </p:nvSpPr>
        <p:spPr bwMode="auto">
          <a:xfrm flipV="1">
            <a:off x="2514600" y="1846263"/>
            <a:ext cx="1588" cy="4070350"/>
          </a:xfrm>
          <a:prstGeom prst="line">
            <a:avLst/>
          </a:prstGeom>
          <a:noFill/>
          <a:ln w="15875">
            <a:solidFill>
              <a:srgbClr val="00FFFF"/>
            </a:solidFill>
            <a:round/>
            <a:headEnd/>
            <a:tailEnd/>
          </a:ln>
        </p:spPr>
        <p:txBody>
          <a:bodyPr/>
          <a:lstStyle/>
          <a:p>
            <a:endParaRPr lang="en-US"/>
          </a:p>
        </p:txBody>
      </p:sp>
      <p:sp>
        <p:nvSpPr>
          <p:cNvPr id="103459" name="Line 35"/>
          <p:cNvSpPr>
            <a:spLocks noChangeShapeType="1"/>
          </p:cNvSpPr>
          <p:nvPr/>
        </p:nvSpPr>
        <p:spPr bwMode="auto">
          <a:xfrm flipH="1">
            <a:off x="2514600" y="2027238"/>
            <a:ext cx="1887538" cy="1587"/>
          </a:xfrm>
          <a:prstGeom prst="line">
            <a:avLst/>
          </a:prstGeom>
          <a:noFill/>
          <a:ln w="15875">
            <a:solidFill>
              <a:srgbClr val="00FFFF"/>
            </a:solidFill>
            <a:round/>
            <a:headEnd/>
            <a:tailEnd/>
          </a:ln>
        </p:spPr>
        <p:txBody>
          <a:bodyPr/>
          <a:lstStyle/>
          <a:p>
            <a:endParaRPr lang="en-US"/>
          </a:p>
        </p:txBody>
      </p:sp>
      <p:sp>
        <p:nvSpPr>
          <p:cNvPr id="103460" name="Line 36"/>
          <p:cNvSpPr>
            <a:spLocks noChangeShapeType="1"/>
          </p:cNvSpPr>
          <p:nvPr/>
        </p:nvSpPr>
        <p:spPr bwMode="auto">
          <a:xfrm flipH="1">
            <a:off x="2514600" y="2322513"/>
            <a:ext cx="1887538" cy="1587"/>
          </a:xfrm>
          <a:prstGeom prst="line">
            <a:avLst/>
          </a:prstGeom>
          <a:noFill/>
          <a:ln w="15875">
            <a:solidFill>
              <a:srgbClr val="00FFFF"/>
            </a:solidFill>
            <a:round/>
            <a:headEnd/>
            <a:tailEnd/>
          </a:ln>
        </p:spPr>
        <p:txBody>
          <a:bodyPr/>
          <a:lstStyle/>
          <a:p>
            <a:endParaRPr lang="en-US"/>
          </a:p>
        </p:txBody>
      </p:sp>
      <p:sp>
        <p:nvSpPr>
          <p:cNvPr id="103461" name="Line 37"/>
          <p:cNvSpPr>
            <a:spLocks noChangeShapeType="1"/>
          </p:cNvSpPr>
          <p:nvPr/>
        </p:nvSpPr>
        <p:spPr bwMode="auto">
          <a:xfrm flipH="1">
            <a:off x="2514600" y="2601913"/>
            <a:ext cx="1887538" cy="1587"/>
          </a:xfrm>
          <a:prstGeom prst="line">
            <a:avLst/>
          </a:prstGeom>
          <a:noFill/>
          <a:ln w="15875">
            <a:solidFill>
              <a:srgbClr val="00FFFF"/>
            </a:solidFill>
            <a:round/>
            <a:headEnd/>
            <a:tailEnd/>
          </a:ln>
        </p:spPr>
        <p:txBody>
          <a:bodyPr/>
          <a:lstStyle/>
          <a:p>
            <a:endParaRPr lang="en-US"/>
          </a:p>
        </p:txBody>
      </p:sp>
      <p:sp>
        <p:nvSpPr>
          <p:cNvPr id="103462" name="Freeform 38"/>
          <p:cNvSpPr>
            <a:spLocks/>
          </p:cNvSpPr>
          <p:nvPr/>
        </p:nvSpPr>
        <p:spPr bwMode="auto">
          <a:xfrm>
            <a:off x="4516438" y="4619625"/>
            <a:ext cx="98425" cy="33338"/>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p:spPr>
        <p:txBody>
          <a:bodyPr/>
          <a:lstStyle/>
          <a:p>
            <a:endParaRPr lang="en-US"/>
          </a:p>
        </p:txBody>
      </p:sp>
      <p:sp>
        <p:nvSpPr>
          <p:cNvPr id="103463" name="Freeform 39"/>
          <p:cNvSpPr>
            <a:spLocks/>
          </p:cNvSpPr>
          <p:nvPr/>
        </p:nvSpPr>
        <p:spPr bwMode="auto">
          <a:xfrm>
            <a:off x="4516438" y="4619625"/>
            <a:ext cx="98425" cy="33338"/>
          </a:xfrm>
          <a:custGeom>
            <a:avLst/>
            <a:gdLst>
              <a:gd name="T0" fmla="*/ 2147483647 w 62"/>
              <a:gd name="T1" fmla="*/ 0 h 21"/>
              <a:gd name="T2" fmla="*/ 0 w 62"/>
              <a:gd name="T3" fmla="*/ 2147483647 h 21"/>
              <a:gd name="T4" fmla="*/ 2147483647 w 62"/>
              <a:gd name="T5" fmla="*/ 2147483647 h 21"/>
              <a:gd name="T6" fmla="*/ 2147483647 w 62"/>
              <a:gd name="T7" fmla="*/ 2147483647 h 21"/>
              <a:gd name="T8" fmla="*/ 2147483647 w 62"/>
              <a:gd name="T9" fmla="*/ 0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62" y="0"/>
                </a:moveTo>
                <a:lnTo>
                  <a:pt x="0" y="10"/>
                </a:lnTo>
                <a:lnTo>
                  <a:pt x="62" y="21"/>
                </a:lnTo>
                <a:lnTo>
                  <a:pt x="62" y="10"/>
                </a:lnTo>
                <a:lnTo>
                  <a:pt x="62" y="0"/>
                </a:lnTo>
                <a:close/>
              </a:path>
            </a:pathLst>
          </a:custGeom>
          <a:solidFill>
            <a:srgbClr val="000000"/>
          </a:solidFill>
          <a:ln w="0">
            <a:solidFill>
              <a:srgbClr val="000000"/>
            </a:solidFill>
            <a:round/>
            <a:headEnd/>
            <a:tailEnd/>
          </a:ln>
        </p:spPr>
        <p:txBody>
          <a:bodyPr/>
          <a:lstStyle/>
          <a:p>
            <a:endParaRPr lang="en-US"/>
          </a:p>
        </p:txBody>
      </p:sp>
      <p:sp>
        <p:nvSpPr>
          <p:cNvPr id="103464" name="Line 40"/>
          <p:cNvSpPr>
            <a:spLocks noChangeShapeType="1"/>
          </p:cNvSpPr>
          <p:nvPr/>
        </p:nvSpPr>
        <p:spPr bwMode="auto">
          <a:xfrm>
            <a:off x="4632325" y="4635500"/>
            <a:ext cx="246063" cy="1588"/>
          </a:xfrm>
          <a:prstGeom prst="line">
            <a:avLst/>
          </a:prstGeom>
          <a:noFill/>
          <a:ln w="15875">
            <a:solidFill>
              <a:srgbClr val="000000"/>
            </a:solidFill>
            <a:round/>
            <a:headEnd/>
            <a:tailEnd/>
          </a:ln>
        </p:spPr>
        <p:txBody>
          <a:bodyPr/>
          <a:lstStyle/>
          <a:p>
            <a:endParaRPr lang="en-US"/>
          </a:p>
        </p:txBody>
      </p:sp>
      <p:sp>
        <p:nvSpPr>
          <p:cNvPr id="103465" name="Rectangle 41"/>
          <p:cNvSpPr>
            <a:spLocks noChangeArrowheads="1"/>
          </p:cNvSpPr>
          <p:nvPr/>
        </p:nvSpPr>
        <p:spPr bwMode="auto">
          <a:xfrm>
            <a:off x="3073400" y="2355850"/>
            <a:ext cx="269875"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Add</a:t>
            </a:r>
            <a:endParaRPr lang="en-CA" altLang="zh-CN" sz="2400">
              <a:latin typeface="Times New Roman" pitchFamily="18" charset="0"/>
              <a:ea typeface="SimSun" pitchFamily="2" charset="-122"/>
            </a:endParaRPr>
          </a:p>
        </p:txBody>
      </p:sp>
      <p:sp>
        <p:nvSpPr>
          <p:cNvPr id="103466" name="Rectangle 42"/>
          <p:cNvSpPr>
            <a:spLocks noChangeArrowheads="1"/>
          </p:cNvSpPr>
          <p:nvPr/>
        </p:nvSpPr>
        <p:spPr bwMode="auto">
          <a:xfrm>
            <a:off x="2136775" y="2322513"/>
            <a:ext cx="36513" cy="198437"/>
          </a:xfrm>
          <a:prstGeom prst="rect">
            <a:avLst/>
          </a:prstGeom>
          <a:noFill/>
          <a:ln w="9525">
            <a:noFill/>
            <a:miter lim="800000"/>
            <a:headEnd/>
            <a:tailEnd/>
          </a:ln>
        </p:spPr>
        <p:txBody>
          <a:bodyPr wrap="none" lIns="0" tIns="0" rIns="0" bIns="0">
            <a:spAutoFit/>
          </a:bodyPr>
          <a:lstStyle/>
          <a:p>
            <a:r>
              <a:rPr lang="en-CA" altLang="zh-CN" sz="1300" i="1">
                <a:solidFill>
                  <a:srgbClr val="000000"/>
                </a:solidFill>
                <a:latin typeface="Nimbus Roman No9 L"/>
                <a:ea typeface="SimSun" pitchFamily="2" charset="-122"/>
              </a:rPr>
              <a:t>i</a:t>
            </a:r>
            <a:endParaRPr lang="en-CA" altLang="zh-CN" sz="2400">
              <a:latin typeface="Times New Roman" pitchFamily="18" charset="0"/>
              <a:ea typeface="SimSun" pitchFamily="2" charset="-122"/>
            </a:endParaRPr>
          </a:p>
        </p:txBody>
      </p:sp>
      <p:sp>
        <p:nvSpPr>
          <p:cNvPr id="103467" name="Rectangle 43"/>
          <p:cNvSpPr>
            <a:spLocks noChangeArrowheads="1"/>
          </p:cNvSpPr>
          <p:nvPr/>
        </p:nvSpPr>
        <p:spPr bwMode="auto">
          <a:xfrm>
            <a:off x="2185988" y="2322513"/>
            <a:ext cx="280987" cy="198437"/>
          </a:xfrm>
          <a:prstGeom prst="rect">
            <a:avLst/>
          </a:prstGeom>
          <a:noFill/>
          <a:ln w="9525">
            <a:noFill/>
            <a:miter lim="800000"/>
            <a:headEnd/>
            <a:tailEnd/>
          </a:ln>
        </p:spPr>
        <p:txBody>
          <a:bodyPr wrap="none" lIns="0" tIns="0" rIns="0" bIns="0">
            <a:spAutoFit/>
          </a:bodyPr>
          <a:lstStyle/>
          <a:p>
            <a:r>
              <a:rPr lang="zh-CN" altLang="en-CA" sz="1300">
                <a:solidFill>
                  <a:srgbClr val="000000"/>
                </a:solidFill>
                <a:latin typeface="Nimbus Roman No9 L"/>
                <a:ea typeface="SimSun" pitchFamily="2" charset="-122"/>
              </a:rPr>
              <a:t> </a:t>
            </a:r>
            <a:r>
              <a:rPr lang="en-CA" altLang="zh-CN" sz="1300">
                <a:solidFill>
                  <a:srgbClr val="000000"/>
                </a:solidFill>
                <a:latin typeface="Nimbus Roman No9 L"/>
                <a:ea typeface="SimSun" pitchFamily="2" charset="-122"/>
              </a:rPr>
              <a:t>+ 4</a:t>
            </a:r>
            <a:endParaRPr lang="en-CA" altLang="zh-CN" sz="2400">
              <a:latin typeface="Times New Roman" pitchFamily="18" charset="0"/>
              <a:ea typeface="SimSun" pitchFamily="2" charset="-122"/>
            </a:endParaRPr>
          </a:p>
        </p:txBody>
      </p:sp>
      <p:sp>
        <p:nvSpPr>
          <p:cNvPr id="103468" name="Freeform 44"/>
          <p:cNvSpPr>
            <a:spLocks/>
          </p:cNvSpPr>
          <p:nvPr/>
        </p:nvSpPr>
        <p:spPr bwMode="auto">
          <a:xfrm>
            <a:off x="3449638" y="3109913"/>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69" name="Freeform 45"/>
          <p:cNvSpPr>
            <a:spLocks/>
          </p:cNvSpPr>
          <p:nvPr/>
        </p:nvSpPr>
        <p:spPr bwMode="auto">
          <a:xfrm>
            <a:off x="3449638" y="3208338"/>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0" name="Freeform 46"/>
          <p:cNvSpPr>
            <a:spLocks/>
          </p:cNvSpPr>
          <p:nvPr/>
        </p:nvSpPr>
        <p:spPr bwMode="auto">
          <a:xfrm>
            <a:off x="3449638" y="3322638"/>
            <a:ext cx="17462"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1" name="Freeform 47"/>
          <p:cNvSpPr>
            <a:spLocks/>
          </p:cNvSpPr>
          <p:nvPr/>
        </p:nvSpPr>
        <p:spPr bwMode="auto">
          <a:xfrm>
            <a:off x="3449638" y="404495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2" name="Freeform 48"/>
          <p:cNvSpPr>
            <a:spLocks/>
          </p:cNvSpPr>
          <p:nvPr/>
        </p:nvSpPr>
        <p:spPr bwMode="auto">
          <a:xfrm>
            <a:off x="3449638" y="414337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3" name="Freeform 49"/>
          <p:cNvSpPr>
            <a:spLocks/>
          </p:cNvSpPr>
          <p:nvPr/>
        </p:nvSpPr>
        <p:spPr bwMode="auto">
          <a:xfrm>
            <a:off x="3449638" y="4259263"/>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4" name="Freeform 50"/>
          <p:cNvSpPr>
            <a:spLocks/>
          </p:cNvSpPr>
          <p:nvPr/>
        </p:nvSpPr>
        <p:spPr bwMode="auto">
          <a:xfrm>
            <a:off x="3449638" y="5013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5" name="Freeform 51"/>
          <p:cNvSpPr>
            <a:spLocks/>
          </p:cNvSpPr>
          <p:nvPr/>
        </p:nvSpPr>
        <p:spPr bwMode="auto">
          <a:xfrm>
            <a:off x="3449638" y="511175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6" name="Freeform 52"/>
          <p:cNvSpPr>
            <a:spLocks/>
          </p:cNvSpPr>
          <p:nvPr/>
        </p:nvSpPr>
        <p:spPr bwMode="auto">
          <a:xfrm>
            <a:off x="3449638" y="5227638"/>
            <a:ext cx="17462" cy="15875"/>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5875">
            <a:solidFill>
              <a:srgbClr val="000000"/>
            </a:solidFill>
            <a:round/>
            <a:headEnd/>
            <a:tailEnd/>
          </a:ln>
        </p:spPr>
        <p:txBody>
          <a:bodyPr/>
          <a:lstStyle/>
          <a:p>
            <a:endParaRPr lang="en-US"/>
          </a:p>
        </p:txBody>
      </p:sp>
      <p:sp>
        <p:nvSpPr>
          <p:cNvPr id="103477" name="Freeform 53"/>
          <p:cNvSpPr>
            <a:spLocks/>
          </p:cNvSpPr>
          <p:nvPr/>
        </p:nvSpPr>
        <p:spPr bwMode="auto">
          <a:xfrm>
            <a:off x="4500563" y="2027238"/>
            <a:ext cx="98425" cy="442912"/>
          </a:xfrm>
          <a:custGeom>
            <a:avLst/>
            <a:gdLst>
              <a:gd name="T0" fmla="*/ 0 w 6"/>
              <a:gd name="T1" fmla="*/ 0 h 27"/>
              <a:gd name="T2" fmla="*/ 2147483647 w 6"/>
              <a:gd name="T3" fmla="*/ 2147483647 h 27"/>
              <a:gd name="T4" fmla="*/ 2147483647 w 6"/>
              <a:gd name="T5" fmla="*/ 2147483647 h 27"/>
              <a:gd name="T6" fmla="*/ 2147483647 w 6"/>
              <a:gd name="T7" fmla="*/ 2147483647 h 27"/>
              <a:gd name="T8" fmla="*/ 2147483647 w 6"/>
              <a:gd name="T9" fmla="*/ 2147483647 h 27"/>
              <a:gd name="T10" fmla="*/ 2147483647 w 6"/>
              <a:gd name="T11" fmla="*/ 2147483647 h 27"/>
              <a:gd name="T12" fmla="*/ 2147483647 w 6"/>
              <a:gd name="T13" fmla="*/ 2147483647 h 27"/>
              <a:gd name="T14" fmla="*/ 2147483647 w 6"/>
              <a:gd name="T15" fmla="*/ 2147483647 h 27"/>
              <a:gd name="T16" fmla="*/ 2147483647 w 6"/>
              <a:gd name="T17" fmla="*/ 2147483647 h 27"/>
              <a:gd name="T18" fmla="*/ 2147483647 w 6"/>
              <a:gd name="T19" fmla="*/ 2147483647 h 27"/>
              <a:gd name="T20" fmla="*/ 2147483647 w 6"/>
              <a:gd name="T21" fmla="*/ 2147483647 h 27"/>
              <a:gd name="T22" fmla="*/ 2147483647 w 6"/>
              <a:gd name="T23" fmla="*/ 2147483647 h 27"/>
              <a:gd name="T24" fmla="*/ 2147483647 w 6"/>
              <a:gd name="T25" fmla="*/ 2147483647 h 27"/>
              <a:gd name="T26" fmla="*/ 2147483647 w 6"/>
              <a:gd name="T27" fmla="*/ 2147483647 h 27"/>
              <a:gd name="T28" fmla="*/ 2147483647 w 6"/>
              <a:gd name="T29" fmla="*/ 2147483647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7"/>
              <a:gd name="T47" fmla="*/ 6 w 6"/>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7">
                <a:moveTo>
                  <a:pt x="0" y="0"/>
                </a:moveTo>
                <a:lnTo>
                  <a:pt x="2" y="1"/>
                </a:lnTo>
                <a:lnTo>
                  <a:pt x="3" y="1"/>
                </a:lnTo>
                <a:lnTo>
                  <a:pt x="3" y="2"/>
                </a:lnTo>
                <a:lnTo>
                  <a:pt x="3" y="3"/>
                </a:lnTo>
                <a:lnTo>
                  <a:pt x="3" y="7"/>
                </a:lnTo>
                <a:lnTo>
                  <a:pt x="3" y="12"/>
                </a:lnTo>
                <a:lnTo>
                  <a:pt x="3" y="17"/>
                </a:lnTo>
                <a:lnTo>
                  <a:pt x="3" y="22"/>
                </a:lnTo>
                <a:lnTo>
                  <a:pt x="3" y="23"/>
                </a:lnTo>
                <a:lnTo>
                  <a:pt x="3" y="25"/>
                </a:lnTo>
                <a:lnTo>
                  <a:pt x="4" y="26"/>
                </a:lnTo>
                <a:lnTo>
                  <a:pt x="6" y="27"/>
                </a:lnTo>
              </a:path>
            </a:pathLst>
          </a:custGeom>
          <a:noFill/>
          <a:ln w="15875">
            <a:solidFill>
              <a:srgbClr val="000000"/>
            </a:solidFill>
            <a:round/>
            <a:headEnd/>
            <a:tailEnd/>
          </a:ln>
        </p:spPr>
        <p:txBody>
          <a:bodyPr/>
          <a:lstStyle/>
          <a:p>
            <a:endParaRPr lang="en-US"/>
          </a:p>
        </p:txBody>
      </p:sp>
      <p:sp>
        <p:nvSpPr>
          <p:cNvPr id="103478" name="Freeform 54"/>
          <p:cNvSpPr>
            <a:spLocks/>
          </p:cNvSpPr>
          <p:nvPr/>
        </p:nvSpPr>
        <p:spPr bwMode="auto">
          <a:xfrm>
            <a:off x="4500563" y="2470150"/>
            <a:ext cx="98425" cy="442913"/>
          </a:xfrm>
          <a:custGeom>
            <a:avLst/>
            <a:gdLst>
              <a:gd name="T0" fmla="*/ 0 w 6"/>
              <a:gd name="T1" fmla="*/ 2147483647 h 27"/>
              <a:gd name="T2" fmla="*/ 2147483647 w 6"/>
              <a:gd name="T3" fmla="*/ 2147483647 h 27"/>
              <a:gd name="T4" fmla="*/ 2147483647 w 6"/>
              <a:gd name="T5" fmla="*/ 2147483647 h 27"/>
              <a:gd name="T6" fmla="*/ 2147483647 w 6"/>
              <a:gd name="T7" fmla="*/ 2147483647 h 27"/>
              <a:gd name="T8" fmla="*/ 2147483647 w 6"/>
              <a:gd name="T9" fmla="*/ 2147483647 h 27"/>
              <a:gd name="T10" fmla="*/ 2147483647 w 6"/>
              <a:gd name="T11" fmla="*/ 2147483647 h 27"/>
              <a:gd name="T12" fmla="*/ 2147483647 w 6"/>
              <a:gd name="T13" fmla="*/ 2147483647 h 27"/>
              <a:gd name="T14" fmla="*/ 2147483647 w 6"/>
              <a:gd name="T15" fmla="*/ 2147483647 h 27"/>
              <a:gd name="T16" fmla="*/ 2147483647 w 6"/>
              <a:gd name="T17" fmla="*/ 2147483647 h 27"/>
              <a:gd name="T18" fmla="*/ 2147483647 w 6"/>
              <a:gd name="T19" fmla="*/ 2147483647 h 27"/>
              <a:gd name="T20" fmla="*/ 2147483647 w 6"/>
              <a:gd name="T21" fmla="*/ 2147483647 h 27"/>
              <a:gd name="T22" fmla="*/ 2147483647 w 6"/>
              <a:gd name="T23" fmla="*/ 2147483647 h 27"/>
              <a:gd name="T24" fmla="*/ 2147483647 w 6"/>
              <a:gd name="T25" fmla="*/ 2147483647 h 27"/>
              <a:gd name="T26" fmla="*/ 2147483647 w 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27"/>
              <a:gd name="T44" fmla="*/ 6 w 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27">
                <a:moveTo>
                  <a:pt x="0" y="27"/>
                </a:moveTo>
                <a:lnTo>
                  <a:pt x="2" y="26"/>
                </a:lnTo>
                <a:lnTo>
                  <a:pt x="3" y="25"/>
                </a:lnTo>
                <a:lnTo>
                  <a:pt x="3" y="24"/>
                </a:lnTo>
                <a:lnTo>
                  <a:pt x="3" y="20"/>
                </a:lnTo>
                <a:lnTo>
                  <a:pt x="3" y="15"/>
                </a:lnTo>
                <a:lnTo>
                  <a:pt x="3" y="9"/>
                </a:lnTo>
                <a:lnTo>
                  <a:pt x="3" y="5"/>
                </a:lnTo>
                <a:lnTo>
                  <a:pt x="3" y="3"/>
                </a:lnTo>
                <a:lnTo>
                  <a:pt x="3" y="2"/>
                </a:lnTo>
                <a:lnTo>
                  <a:pt x="3" y="1"/>
                </a:lnTo>
                <a:lnTo>
                  <a:pt x="4" y="1"/>
                </a:lnTo>
                <a:lnTo>
                  <a:pt x="6" y="0"/>
                </a:lnTo>
              </a:path>
            </a:pathLst>
          </a:custGeom>
          <a:noFill/>
          <a:ln w="15875">
            <a:solidFill>
              <a:srgbClr val="000000"/>
            </a:solidFill>
            <a:round/>
            <a:headEnd/>
            <a:tailEnd/>
          </a:ln>
        </p:spPr>
        <p:txBody>
          <a:bodyPr/>
          <a:lstStyle/>
          <a:p>
            <a:endParaRPr lang="en-US"/>
          </a:p>
        </p:txBody>
      </p:sp>
      <p:sp>
        <p:nvSpPr>
          <p:cNvPr id="103479" name="Freeform 55"/>
          <p:cNvSpPr>
            <a:spLocks/>
          </p:cNvSpPr>
          <p:nvPr/>
        </p:nvSpPr>
        <p:spPr bwMode="auto">
          <a:xfrm>
            <a:off x="4500563" y="3668713"/>
            <a:ext cx="114300" cy="49212"/>
          </a:xfrm>
          <a:custGeom>
            <a:avLst/>
            <a:gdLst>
              <a:gd name="T0" fmla="*/ 2147483647 w 7"/>
              <a:gd name="T1" fmla="*/ 0 h 3"/>
              <a:gd name="T2" fmla="*/ 0 w 7"/>
              <a:gd name="T3" fmla="*/ 2147483647 h 3"/>
              <a:gd name="T4" fmla="*/ 2147483647 w 7"/>
              <a:gd name="T5" fmla="*/ 2147483647 h 3"/>
              <a:gd name="T6" fmla="*/ 2147483647 w 7"/>
              <a:gd name="T7" fmla="*/ 2147483647 h 3"/>
              <a:gd name="T8" fmla="*/ 2147483647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0" y="1"/>
                </a:lnTo>
                <a:lnTo>
                  <a:pt x="7" y="3"/>
                </a:lnTo>
                <a:lnTo>
                  <a:pt x="7" y="1"/>
                </a:lnTo>
                <a:lnTo>
                  <a:pt x="7" y="0"/>
                </a:lnTo>
              </a:path>
            </a:pathLst>
          </a:custGeom>
          <a:noFill/>
          <a:ln w="15875">
            <a:solidFill>
              <a:srgbClr val="000000"/>
            </a:solidFill>
            <a:round/>
            <a:headEnd/>
            <a:tailEnd/>
          </a:ln>
        </p:spPr>
        <p:txBody>
          <a:bodyPr/>
          <a:lstStyle/>
          <a:p>
            <a:endParaRPr lang="en-US"/>
          </a:p>
        </p:txBody>
      </p:sp>
      <p:sp>
        <p:nvSpPr>
          <p:cNvPr id="103480" name="Freeform 56"/>
          <p:cNvSpPr>
            <a:spLocks/>
          </p:cNvSpPr>
          <p:nvPr/>
        </p:nvSpPr>
        <p:spPr bwMode="auto">
          <a:xfrm>
            <a:off x="4500563" y="3668713"/>
            <a:ext cx="114300" cy="49212"/>
          </a:xfrm>
          <a:custGeom>
            <a:avLst/>
            <a:gdLst>
              <a:gd name="T0" fmla="*/ 2147483647 w 72"/>
              <a:gd name="T1" fmla="*/ 0 h 31"/>
              <a:gd name="T2" fmla="*/ 0 w 72"/>
              <a:gd name="T3" fmla="*/ 2147483647 h 31"/>
              <a:gd name="T4" fmla="*/ 2147483647 w 72"/>
              <a:gd name="T5" fmla="*/ 2147483647 h 31"/>
              <a:gd name="T6" fmla="*/ 2147483647 w 72"/>
              <a:gd name="T7" fmla="*/ 2147483647 h 31"/>
              <a:gd name="T8" fmla="*/ 2147483647 w 72"/>
              <a:gd name="T9" fmla="*/ 0 h 31"/>
              <a:gd name="T10" fmla="*/ 0 60000 65536"/>
              <a:gd name="T11" fmla="*/ 0 60000 65536"/>
              <a:gd name="T12" fmla="*/ 0 60000 65536"/>
              <a:gd name="T13" fmla="*/ 0 60000 65536"/>
              <a:gd name="T14" fmla="*/ 0 60000 65536"/>
              <a:gd name="T15" fmla="*/ 0 w 72"/>
              <a:gd name="T16" fmla="*/ 0 h 31"/>
              <a:gd name="T17" fmla="*/ 72 w 72"/>
              <a:gd name="T18" fmla="*/ 31 h 31"/>
            </a:gdLst>
            <a:ahLst/>
            <a:cxnLst>
              <a:cxn ang="T10">
                <a:pos x="T0" y="T1"/>
              </a:cxn>
              <a:cxn ang="T11">
                <a:pos x="T2" y="T3"/>
              </a:cxn>
              <a:cxn ang="T12">
                <a:pos x="T4" y="T5"/>
              </a:cxn>
              <a:cxn ang="T13">
                <a:pos x="T6" y="T7"/>
              </a:cxn>
              <a:cxn ang="T14">
                <a:pos x="T8" y="T9"/>
              </a:cxn>
            </a:cxnLst>
            <a:rect l="T15" t="T16" r="T17" b="T18"/>
            <a:pathLst>
              <a:path w="72" h="31">
                <a:moveTo>
                  <a:pt x="72" y="0"/>
                </a:moveTo>
                <a:lnTo>
                  <a:pt x="0" y="10"/>
                </a:lnTo>
                <a:lnTo>
                  <a:pt x="72" y="31"/>
                </a:lnTo>
                <a:lnTo>
                  <a:pt x="72" y="10"/>
                </a:lnTo>
                <a:lnTo>
                  <a:pt x="72" y="0"/>
                </a:lnTo>
                <a:close/>
              </a:path>
            </a:pathLst>
          </a:custGeom>
          <a:solidFill>
            <a:srgbClr val="000000"/>
          </a:solidFill>
          <a:ln w="0">
            <a:solidFill>
              <a:srgbClr val="000000"/>
            </a:solidFill>
            <a:round/>
            <a:headEnd/>
            <a:tailEnd/>
          </a:ln>
        </p:spPr>
        <p:txBody>
          <a:bodyPr/>
          <a:lstStyle/>
          <a:p>
            <a:endParaRPr lang="en-US"/>
          </a:p>
        </p:txBody>
      </p:sp>
      <p:sp>
        <p:nvSpPr>
          <p:cNvPr id="103481" name="Freeform 57"/>
          <p:cNvSpPr>
            <a:spLocks/>
          </p:cNvSpPr>
          <p:nvPr/>
        </p:nvSpPr>
        <p:spPr bwMode="auto">
          <a:xfrm>
            <a:off x="4614863" y="3684588"/>
            <a:ext cx="279400" cy="885825"/>
          </a:xfrm>
          <a:custGeom>
            <a:avLst/>
            <a:gdLst>
              <a:gd name="T0" fmla="*/ 0 w 17"/>
              <a:gd name="T1" fmla="*/ 0 h 54"/>
              <a:gd name="T2" fmla="*/ 2147483647 w 17"/>
              <a:gd name="T3" fmla="*/ 0 h 54"/>
              <a:gd name="T4" fmla="*/ 2147483647 w 17"/>
              <a:gd name="T5" fmla="*/ 2147483647 h 54"/>
              <a:gd name="T6" fmla="*/ 0 60000 65536"/>
              <a:gd name="T7" fmla="*/ 0 60000 65536"/>
              <a:gd name="T8" fmla="*/ 0 60000 65536"/>
              <a:gd name="T9" fmla="*/ 0 w 17"/>
              <a:gd name="T10" fmla="*/ 0 h 54"/>
              <a:gd name="T11" fmla="*/ 17 w 17"/>
              <a:gd name="T12" fmla="*/ 54 h 54"/>
            </a:gdLst>
            <a:ahLst/>
            <a:cxnLst>
              <a:cxn ang="T6">
                <a:pos x="T0" y="T1"/>
              </a:cxn>
              <a:cxn ang="T7">
                <a:pos x="T2" y="T3"/>
              </a:cxn>
              <a:cxn ang="T8">
                <a:pos x="T4" y="T5"/>
              </a:cxn>
            </a:cxnLst>
            <a:rect l="T9" t="T10" r="T11" b="T12"/>
            <a:pathLst>
              <a:path w="17" h="54">
                <a:moveTo>
                  <a:pt x="0" y="0"/>
                </a:moveTo>
                <a:lnTo>
                  <a:pt x="17" y="0"/>
                </a:lnTo>
                <a:lnTo>
                  <a:pt x="17" y="54"/>
                </a:lnTo>
              </a:path>
            </a:pathLst>
          </a:custGeom>
          <a:noFill/>
          <a:ln w="15875">
            <a:solidFill>
              <a:srgbClr val="000000"/>
            </a:solidFill>
            <a:round/>
            <a:headEnd/>
            <a:tailEnd/>
          </a:ln>
        </p:spPr>
        <p:txBody>
          <a:bodyPr/>
          <a:lstStyle/>
          <a:p>
            <a:endParaRPr lang="en-US"/>
          </a:p>
        </p:txBody>
      </p:sp>
      <p:sp>
        <p:nvSpPr>
          <p:cNvPr id="103482" name="Freeform 58"/>
          <p:cNvSpPr>
            <a:spLocks/>
          </p:cNvSpPr>
          <p:nvPr/>
        </p:nvSpPr>
        <p:spPr bwMode="auto">
          <a:xfrm>
            <a:off x="4500563" y="5554663"/>
            <a:ext cx="114300" cy="33337"/>
          </a:xfrm>
          <a:custGeom>
            <a:avLst/>
            <a:gdLst>
              <a:gd name="T0" fmla="*/ 2147483647 w 7"/>
              <a:gd name="T1" fmla="*/ 0 h 2"/>
              <a:gd name="T2" fmla="*/ 0 w 7"/>
              <a:gd name="T3" fmla="*/ 2147483647 h 2"/>
              <a:gd name="T4" fmla="*/ 2147483647 w 7"/>
              <a:gd name="T5" fmla="*/ 2147483647 h 2"/>
              <a:gd name="T6" fmla="*/ 2147483647 w 7"/>
              <a:gd name="T7" fmla="*/ 2147483647 h 2"/>
              <a:gd name="T8" fmla="*/ 2147483647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5875">
            <a:solidFill>
              <a:srgbClr val="000000"/>
            </a:solidFill>
            <a:round/>
            <a:headEnd/>
            <a:tailEnd/>
          </a:ln>
        </p:spPr>
        <p:txBody>
          <a:bodyPr/>
          <a:lstStyle/>
          <a:p>
            <a:endParaRPr lang="en-US"/>
          </a:p>
        </p:txBody>
      </p:sp>
      <p:sp>
        <p:nvSpPr>
          <p:cNvPr id="103483" name="Freeform 59"/>
          <p:cNvSpPr>
            <a:spLocks/>
          </p:cNvSpPr>
          <p:nvPr/>
        </p:nvSpPr>
        <p:spPr bwMode="auto">
          <a:xfrm>
            <a:off x="4500563" y="5554663"/>
            <a:ext cx="114300" cy="33337"/>
          </a:xfrm>
          <a:custGeom>
            <a:avLst/>
            <a:gdLst>
              <a:gd name="T0" fmla="*/ 2147483647 w 72"/>
              <a:gd name="T1" fmla="*/ 0 h 21"/>
              <a:gd name="T2" fmla="*/ 0 w 72"/>
              <a:gd name="T3" fmla="*/ 2147483647 h 21"/>
              <a:gd name="T4" fmla="*/ 2147483647 w 72"/>
              <a:gd name="T5" fmla="*/ 2147483647 h 21"/>
              <a:gd name="T6" fmla="*/ 2147483647 w 72"/>
              <a:gd name="T7" fmla="*/ 2147483647 h 21"/>
              <a:gd name="T8" fmla="*/ 2147483647 w 72"/>
              <a:gd name="T9" fmla="*/ 0 h 21"/>
              <a:gd name="T10" fmla="*/ 0 60000 65536"/>
              <a:gd name="T11" fmla="*/ 0 60000 65536"/>
              <a:gd name="T12" fmla="*/ 0 60000 65536"/>
              <a:gd name="T13" fmla="*/ 0 60000 65536"/>
              <a:gd name="T14" fmla="*/ 0 60000 65536"/>
              <a:gd name="T15" fmla="*/ 0 w 72"/>
              <a:gd name="T16" fmla="*/ 0 h 21"/>
              <a:gd name="T17" fmla="*/ 72 w 72"/>
              <a:gd name="T18" fmla="*/ 21 h 21"/>
            </a:gdLst>
            <a:ahLst/>
            <a:cxnLst>
              <a:cxn ang="T10">
                <a:pos x="T0" y="T1"/>
              </a:cxn>
              <a:cxn ang="T11">
                <a:pos x="T2" y="T3"/>
              </a:cxn>
              <a:cxn ang="T12">
                <a:pos x="T4" y="T5"/>
              </a:cxn>
              <a:cxn ang="T13">
                <a:pos x="T6" y="T7"/>
              </a:cxn>
              <a:cxn ang="T14">
                <a:pos x="T8" y="T9"/>
              </a:cxn>
            </a:cxnLst>
            <a:rect l="T15" t="T16" r="T17" b="T18"/>
            <a:pathLst>
              <a:path w="72" h="21">
                <a:moveTo>
                  <a:pt x="72" y="0"/>
                </a:moveTo>
                <a:lnTo>
                  <a:pt x="0" y="11"/>
                </a:lnTo>
                <a:lnTo>
                  <a:pt x="72" y="21"/>
                </a:lnTo>
                <a:lnTo>
                  <a:pt x="72" y="11"/>
                </a:lnTo>
                <a:lnTo>
                  <a:pt x="72" y="0"/>
                </a:lnTo>
                <a:close/>
              </a:path>
            </a:pathLst>
          </a:custGeom>
          <a:solidFill>
            <a:srgbClr val="000000"/>
          </a:solidFill>
          <a:ln w="0">
            <a:solidFill>
              <a:srgbClr val="000000"/>
            </a:solidFill>
            <a:round/>
            <a:headEnd/>
            <a:tailEnd/>
          </a:ln>
        </p:spPr>
        <p:txBody>
          <a:bodyPr/>
          <a:lstStyle/>
          <a:p>
            <a:endParaRPr lang="en-US"/>
          </a:p>
        </p:txBody>
      </p:sp>
      <p:sp>
        <p:nvSpPr>
          <p:cNvPr id="103484" name="Freeform 60"/>
          <p:cNvSpPr>
            <a:spLocks/>
          </p:cNvSpPr>
          <p:nvPr/>
        </p:nvSpPr>
        <p:spPr bwMode="auto">
          <a:xfrm>
            <a:off x="4614863" y="4702175"/>
            <a:ext cx="279400" cy="869950"/>
          </a:xfrm>
          <a:custGeom>
            <a:avLst/>
            <a:gdLst>
              <a:gd name="T0" fmla="*/ 0 w 17"/>
              <a:gd name="T1" fmla="*/ 2147483647 h 53"/>
              <a:gd name="T2" fmla="*/ 2147483647 w 17"/>
              <a:gd name="T3" fmla="*/ 2147483647 h 53"/>
              <a:gd name="T4" fmla="*/ 2147483647 w 17"/>
              <a:gd name="T5" fmla="*/ 0 h 53"/>
              <a:gd name="T6" fmla="*/ 0 60000 65536"/>
              <a:gd name="T7" fmla="*/ 0 60000 65536"/>
              <a:gd name="T8" fmla="*/ 0 60000 65536"/>
              <a:gd name="T9" fmla="*/ 0 w 17"/>
              <a:gd name="T10" fmla="*/ 0 h 53"/>
              <a:gd name="T11" fmla="*/ 17 w 17"/>
              <a:gd name="T12" fmla="*/ 53 h 53"/>
            </a:gdLst>
            <a:ahLst/>
            <a:cxnLst>
              <a:cxn ang="T6">
                <a:pos x="T0" y="T1"/>
              </a:cxn>
              <a:cxn ang="T7">
                <a:pos x="T2" y="T3"/>
              </a:cxn>
              <a:cxn ang="T8">
                <a:pos x="T4" y="T5"/>
              </a:cxn>
            </a:cxnLst>
            <a:rect l="T9" t="T10" r="T11" b="T12"/>
            <a:pathLst>
              <a:path w="17" h="53">
                <a:moveTo>
                  <a:pt x="0" y="53"/>
                </a:moveTo>
                <a:lnTo>
                  <a:pt x="17" y="53"/>
                </a:lnTo>
                <a:lnTo>
                  <a:pt x="17" y="0"/>
                </a:lnTo>
              </a:path>
            </a:pathLst>
          </a:custGeom>
          <a:noFill/>
          <a:ln w="15875">
            <a:solidFill>
              <a:srgbClr val="000000"/>
            </a:solidFill>
            <a:round/>
            <a:headEnd/>
            <a:tailEnd/>
          </a:ln>
        </p:spPr>
        <p:txBody>
          <a:bodyPr/>
          <a:lstStyle/>
          <a:p>
            <a:endParaRPr lang="en-US"/>
          </a:p>
        </p:txBody>
      </p:sp>
      <p:sp>
        <p:nvSpPr>
          <p:cNvPr id="103485" name="Rectangle 61"/>
          <p:cNvSpPr>
            <a:spLocks noChangeArrowheads="1"/>
          </p:cNvSpPr>
          <p:nvPr/>
        </p:nvSpPr>
        <p:spPr bwMode="auto">
          <a:xfrm>
            <a:off x="1546225" y="6019800"/>
            <a:ext cx="4321175" cy="276225"/>
          </a:xfrm>
          <a:prstGeom prst="rect">
            <a:avLst/>
          </a:prstGeom>
          <a:noFill/>
          <a:ln w="9525">
            <a:noFill/>
            <a:miter lim="800000"/>
            <a:headEnd/>
            <a:tailEnd/>
          </a:ln>
        </p:spPr>
        <p:txBody>
          <a:bodyPr wrap="none" lIns="0" tIns="0" rIns="0" bIns="0">
            <a:spAutoFit/>
          </a:bodyPr>
          <a:lstStyle/>
          <a:p>
            <a:r>
              <a:rPr lang="en-CA" altLang="zh-CN" b="1">
                <a:solidFill>
                  <a:srgbClr val="000000"/>
                </a:solidFill>
                <a:latin typeface="Nimbus Roman No9 L"/>
                <a:ea typeface="SimSun" pitchFamily="2" charset="-122"/>
              </a:rPr>
              <a:t>Figure 2.8.  A program for</a:t>
            </a:r>
            <a:r>
              <a:rPr lang="en-US" altLang="zh-CN" b="1">
                <a:solidFill>
                  <a:srgbClr val="000000"/>
                </a:solidFill>
                <a:latin typeface="Nimbus Roman No9 L"/>
                <a:ea typeface="SimSun" pitchFamily="2" charset="-122"/>
              </a:rPr>
              <a:t> C </a:t>
            </a:r>
            <a:r>
              <a:rPr lang="en-CA" altLang="zh-CN" b="1">
                <a:solidFill>
                  <a:srgbClr val="000000"/>
                </a:solidFill>
                <a:latin typeface="Symbol" pitchFamily="18" charset="2"/>
                <a:ea typeface="SimSun" pitchFamily="2" charset="-122"/>
              </a:rPr>
              <a:t>¬</a:t>
            </a:r>
            <a:r>
              <a:rPr lang="en-US" altLang="zh-CN" b="1">
                <a:solidFill>
                  <a:srgbClr val="000000"/>
                </a:solidFill>
                <a:latin typeface="Symbol" pitchFamily="18" charset="2"/>
                <a:ea typeface="SimSun" pitchFamily="2" charset="-122"/>
              </a:rPr>
              <a:t> [A] </a:t>
            </a:r>
            <a:r>
              <a:rPr lang="en-CA" altLang="zh-CN" b="1">
                <a:solidFill>
                  <a:srgbClr val="000000"/>
                </a:solidFill>
                <a:latin typeface="Nimbus Roman No9 L"/>
                <a:ea typeface="SimSun" pitchFamily="2" charset="-122"/>
              </a:rPr>
              <a:t>+</a:t>
            </a:r>
            <a:r>
              <a:rPr lang="en-US" altLang="zh-CN" b="1">
                <a:solidFill>
                  <a:srgbClr val="000000"/>
                </a:solidFill>
                <a:latin typeface="Symbol" pitchFamily="18" charset="2"/>
                <a:ea typeface="SimSun" pitchFamily="2" charset="-122"/>
              </a:rPr>
              <a:t> [B].</a:t>
            </a:r>
            <a:endParaRPr lang="en-CA" altLang="zh-CN" b="1">
              <a:solidFill>
                <a:srgbClr val="000000"/>
              </a:solidFill>
              <a:latin typeface="Symbol" pitchFamily="18" charset="2"/>
              <a:ea typeface="SimSun" pitchFamily="2" charset="-122"/>
            </a:endParaRPr>
          </a:p>
        </p:txBody>
      </p:sp>
      <p:sp>
        <p:nvSpPr>
          <p:cNvPr id="51262" name="Text Box 62"/>
          <p:cNvSpPr txBox="1">
            <a:spLocks noChangeArrowheads="1"/>
          </p:cNvSpPr>
          <p:nvPr/>
        </p:nvSpPr>
        <p:spPr bwMode="auto">
          <a:xfrm>
            <a:off x="5867400" y="1308100"/>
            <a:ext cx="33131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zh-CN" dirty="0" smtClean="0">
                <a:ea typeface="SimSun" pitchFamily="2" charset="-122"/>
                <a:cs typeface="+mn-cs"/>
              </a:rPr>
              <a:t>Assumptions:</a:t>
            </a:r>
          </a:p>
          <a:p>
            <a:pPr eaLnBrk="1" hangingPunct="1">
              <a:defRPr/>
            </a:pPr>
            <a:r>
              <a:rPr lang="en-US" altLang="zh-CN" dirty="0" smtClean="0">
                <a:ea typeface="SimSun" pitchFamily="2" charset="-122"/>
                <a:cs typeface="+mn-cs"/>
              </a:rPr>
              <a:t>- One memory operand</a:t>
            </a:r>
          </a:p>
          <a:p>
            <a:pPr eaLnBrk="1" hangingPunct="1">
              <a:defRPr/>
            </a:pPr>
            <a:r>
              <a:rPr lang="en-US" altLang="zh-CN" dirty="0" smtClean="0">
                <a:ea typeface="SimSun" pitchFamily="2" charset="-122"/>
                <a:cs typeface="+mn-cs"/>
              </a:rPr>
              <a:t>  per instruction</a:t>
            </a:r>
          </a:p>
          <a:p>
            <a:pPr eaLnBrk="1" hangingPunct="1">
              <a:defRPr/>
            </a:pPr>
            <a:r>
              <a:rPr lang="en-US" altLang="zh-CN" b="1" dirty="0" smtClean="0">
                <a:ea typeface="SimSun" pitchFamily="2" charset="-122"/>
                <a:cs typeface="+mn-cs"/>
              </a:rPr>
              <a:t>- 32-bit word length</a:t>
            </a:r>
          </a:p>
          <a:p>
            <a:pPr eaLnBrk="1" hangingPunct="1">
              <a:defRPr/>
            </a:pPr>
            <a:r>
              <a:rPr lang="en-US" altLang="zh-CN" dirty="0" smtClean="0">
                <a:ea typeface="SimSun" pitchFamily="2" charset="-122"/>
                <a:cs typeface="+mn-cs"/>
              </a:rPr>
              <a:t>- Memory is byte</a:t>
            </a:r>
          </a:p>
          <a:p>
            <a:pPr eaLnBrk="1" hangingPunct="1">
              <a:defRPr/>
            </a:pPr>
            <a:r>
              <a:rPr lang="en-US" altLang="zh-CN" dirty="0" smtClean="0">
                <a:ea typeface="SimSun" pitchFamily="2" charset="-122"/>
                <a:cs typeface="+mn-cs"/>
              </a:rPr>
              <a:t>  addressable</a:t>
            </a:r>
          </a:p>
          <a:p>
            <a:pPr marL="285750" indent="-285750" eaLnBrk="1" hangingPunct="1">
              <a:buFontTx/>
              <a:buChar char="-"/>
              <a:defRPr/>
            </a:pPr>
            <a:r>
              <a:rPr lang="en-US" altLang="zh-CN" dirty="0" smtClean="0">
                <a:ea typeface="SimSun" pitchFamily="2" charset="-122"/>
                <a:cs typeface="+mn-cs"/>
              </a:rPr>
              <a:t>Each instruction fits in </a:t>
            </a:r>
          </a:p>
          <a:p>
            <a:pPr eaLnBrk="1" hangingPunct="1">
              <a:defRPr/>
            </a:pPr>
            <a:r>
              <a:rPr lang="en-US" altLang="zh-CN" dirty="0" smtClean="0">
                <a:ea typeface="SimSun" pitchFamily="2" charset="-122"/>
                <a:cs typeface="+mn-cs"/>
              </a:rPr>
              <a:t>ONE word (Full memory </a:t>
            </a:r>
          </a:p>
          <a:p>
            <a:pPr eaLnBrk="1" hangingPunct="1">
              <a:defRPr/>
            </a:pPr>
            <a:r>
              <a:rPr lang="en-US" altLang="zh-CN" dirty="0" smtClean="0">
                <a:ea typeface="SimSun" pitchFamily="2" charset="-122"/>
                <a:cs typeface="+mn-cs"/>
              </a:rPr>
              <a:t>address can be directly </a:t>
            </a:r>
          </a:p>
          <a:p>
            <a:pPr eaLnBrk="1" hangingPunct="1">
              <a:defRPr/>
            </a:pPr>
            <a:r>
              <a:rPr lang="en-US" altLang="zh-CN" dirty="0" smtClean="0">
                <a:ea typeface="SimSun" pitchFamily="2" charset="-122"/>
                <a:cs typeface="+mn-cs"/>
              </a:rPr>
              <a:t>specified in a single-word instruction </a:t>
            </a:r>
          </a:p>
          <a:p>
            <a:pPr eaLnBrk="1" hangingPunct="1">
              <a:defRPr/>
            </a:pPr>
            <a:r>
              <a:rPr lang="en-US" altLang="zh-CN" dirty="0" smtClean="0">
                <a:ea typeface="SimSun" pitchFamily="2" charset="-122"/>
                <a:cs typeface="+mn-cs"/>
              </a:rPr>
              <a:t>(though this is not realistic!!!)</a:t>
            </a:r>
          </a:p>
        </p:txBody>
      </p:sp>
      <p:sp>
        <p:nvSpPr>
          <p:cNvPr id="103487" name="Text Box 63"/>
          <p:cNvSpPr txBox="1">
            <a:spLocks noChangeArrowheads="1"/>
          </p:cNvSpPr>
          <p:nvPr/>
        </p:nvSpPr>
        <p:spPr bwMode="auto">
          <a:xfrm>
            <a:off x="6080125" y="4684713"/>
            <a:ext cx="2406650" cy="915987"/>
          </a:xfrm>
          <a:prstGeom prst="rect">
            <a:avLst/>
          </a:prstGeom>
          <a:noFill/>
          <a:ln w="9525">
            <a:noFill/>
            <a:miter lim="800000"/>
            <a:headEnd/>
            <a:tailEnd/>
          </a:ln>
        </p:spPr>
        <p:txBody>
          <a:bodyPr>
            <a:spAutoFit/>
          </a:bodyPr>
          <a:lstStyle/>
          <a:p>
            <a:r>
              <a:rPr lang="en-US" altLang="zh-CN">
                <a:ea typeface="SimSun" pitchFamily="2" charset="-122"/>
              </a:rPr>
              <a:t>Two-phase procedure</a:t>
            </a:r>
          </a:p>
          <a:p>
            <a:pPr>
              <a:buFontTx/>
              <a:buChar char="-"/>
            </a:pPr>
            <a:r>
              <a:rPr lang="en-US" altLang="zh-CN">
                <a:ea typeface="SimSun" pitchFamily="2" charset="-122"/>
              </a:rPr>
              <a:t>Instruction fetch</a:t>
            </a:r>
          </a:p>
          <a:p>
            <a:pPr>
              <a:buFontTx/>
              <a:buChar char="-"/>
            </a:pPr>
            <a:r>
              <a:rPr lang="en-US" altLang="zh-CN">
                <a:ea typeface="SimSun" pitchFamily="2" charset="-122"/>
              </a:rPr>
              <a:t>Instruction execute</a:t>
            </a:r>
          </a:p>
        </p:txBody>
      </p:sp>
      <p:sp>
        <p:nvSpPr>
          <p:cNvPr id="103488" name="Text Box 64"/>
          <p:cNvSpPr txBox="1">
            <a:spLocks noChangeArrowheads="1"/>
          </p:cNvSpPr>
          <p:nvPr/>
        </p:nvSpPr>
        <p:spPr bwMode="auto">
          <a:xfrm>
            <a:off x="6172200" y="5638800"/>
            <a:ext cx="1371600" cy="366713"/>
          </a:xfrm>
          <a:prstGeom prst="rect">
            <a:avLst/>
          </a:prstGeom>
          <a:noFill/>
          <a:ln w="9525">
            <a:noFill/>
            <a:miter lim="800000"/>
            <a:headEnd/>
            <a:tailEnd/>
          </a:ln>
        </p:spPr>
        <p:txBody>
          <a:bodyPr>
            <a:spAutoFit/>
          </a:bodyPr>
          <a:lstStyle/>
          <a:p>
            <a:pPr>
              <a:spcBef>
                <a:spcPct val="50000"/>
              </a:spcBef>
            </a:pPr>
            <a:r>
              <a:rPr lang="en-US"/>
              <a:t>Page 43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A014CBE8-1349-4A06-81E5-9CB21680C4BB}" type="slidenum">
              <a:rPr lang="en-US" smtClean="0"/>
              <a:pPr/>
              <a:t>39</a:t>
            </a:fld>
            <a:endParaRPr lang="en-US" smtClean="0"/>
          </a:p>
        </p:txBody>
      </p:sp>
      <p:sp>
        <p:nvSpPr>
          <p:cNvPr id="8195" name="Rectangle 1026"/>
          <p:cNvSpPr>
            <a:spLocks noGrp="1" noChangeArrowheads="1"/>
          </p:cNvSpPr>
          <p:nvPr>
            <p:ph type="title"/>
          </p:nvPr>
        </p:nvSpPr>
        <p:spPr/>
        <p:txBody>
          <a:bodyPr/>
          <a:lstStyle/>
          <a:p>
            <a:r>
              <a:rPr lang="en-US" smtClean="0"/>
              <a:t>Fetch/Execute cycle</a:t>
            </a:r>
          </a:p>
        </p:txBody>
      </p:sp>
      <p:sp>
        <p:nvSpPr>
          <p:cNvPr id="8196" name="Rectangle 1027"/>
          <p:cNvSpPr>
            <a:spLocks noGrp="1" noChangeArrowheads="1"/>
          </p:cNvSpPr>
          <p:nvPr>
            <p:ph type="body" idx="1"/>
          </p:nvPr>
        </p:nvSpPr>
        <p:spPr/>
        <p:txBody>
          <a:bodyPr/>
          <a:lstStyle/>
          <a:p>
            <a:r>
              <a:rPr lang="en-US" sz="1600" dirty="0" smtClean="0">
                <a:solidFill>
                  <a:srgbClr val="000099"/>
                </a:solidFill>
              </a:rPr>
              <a:t>Execution of an instruction takes place in two phases</a:t>
            </a:r>
            <a:r>
              <a:rPr lang="en-US" sz="1600" dirty="0" smtClean="0"/>
              <a:t>:</a:t>
            </a:r>
          </a:p>
          <a:p>
            <a:pPr lvl="1"/>
            <a:r>
              <a:rPr lang="en-US" sz="1600" dirty="0" smtClean="0"/>
              <a:t>Instruction </a:t>
            </a:r>
            <a:r>
              <a:rPr lang="en-US" sz="1600" dirty="0" smtClean="0">
                <a:solidFill>
                  <a:srgbClr val="FF0000"/>
                </a:solidFill>
              </a:rPr>
              <a:t>fetch</a:t>
            </a:r>
            <a:r>
              <a:rPr lang="en-US" sz="1600" dirty="0" smtClean="0"/>
              <a:t>.</a:t>
            </a:r>
          </a:p>
          <a:p>
            <a:pPr lvl="1"/>
            <a:r>
              <a:rPr lang="en-US" sz="1600" dirty="0" smtClean="0"/>
              <a:t>Instruction </a:t>
            </a:r>
            <a:r>
              <a:rPr lang="en-US" sz="1600" dirty="0" smtClean="0">
                <a:solidFill>
                  <a:srgbClr val="FF0000"/>
                </a:solidFill>
              </a:rPr>
              <a:t>execute</a:t>
            </a:r>
            <a:r>
              <a:rPr lang="en-US" sz="1600" dirty="0" smtClean="0"/>
              <a:t>.</a:t>
            </a:r>
          </a:p>
          <a:p>
            <a:pPr lvl="1">
              <a:buNone/>
            </a:pPr>
            <a:endParaRPr lang="en-US" sz="1600" dirty="0" smtClean="0"/>
          </a:p>
          <a:p>
            <a:r>
              <a:rPr lang="en-US" sz="1600" dirty="0" smtClean="0">
                <a:solidFill>
                  <a:srgbClr val="000099"/>
                </a:solidFill>
              </a:rPr>
              <a:t>Instruction fetch:</a:t>
            </a:r>
            <a:endParaRPr lang="en-US" sz="1600" dirty="0" smtClean="0"/>
          </a:p>
          <a:p>
            <a:pPr lvl="1"/>
            <a:r>
              <a:rPr lang="en-US" sz="1600" dirty="0" smtClean="0">
                <a:solidFill>
                  <a:srgbClr val="FF0000"/>
                </a:solidFill>
              </a:rPr>
              <a:t>Fetch</a:t>
            </a:r>
            <a:r>
              <a:rPr lang="en-US" sz="1600" dirty="0" smtClean="0"/>
              <a:t> the </a:t>
            </a:r>
            <a:r>
              <a:rPr lang="en-US" sz="1600" dirty="0" smtClean="0">
                <a:solidFill>
                  <a:srgbClr val="FF0000"/>
                </a:solidFill>
              </a:rPr>
              <a:t>instruction</a:t>
            </a:r>
            <a:r>
              <a:rPr lang="en-US" sz="1600" dirty="0" smtClean="0"/>
              <a:t> from the </a:t>
            </a:r>
            <a:r>
              <a:rPr lang="en-US" sz="1600" dirty="0" smtClean="0">
                <a:solidFill>
                  <a:srgbClr val="FF0000"/>
                </a:solidFill>
              </a:rPr>
              <a:t>memory</a:t>
            </a:r>
            <a:r>
              <a:rPr lang="en-US" sz="1600" dirty="0" smtClean="0"/>
              <a:t> location whose </a:t>
            </a:r>
            <a:r>
              <a:rPr lang="en-US" sz="1600" dirty="0" smtClean="0">
                <a:solidFill>
                  <a:srgbClr val="FF0000"/>
                </a:solidFill>
              </a:rPr>
              <a:t>address</a:t>
            </a:r>
            <a:r>
              <a:rPr lang="en-US" sz="1600" dirty="0" smtClean="0"/>
              <a:t> is in the Program Counter (</a:t>
            </a:r>
            <a:r>
              <a:rPr lang="en-US" sz="1600" dirty="0" smtClean="0">
                <a:solidFill>
                  <a:srgbClr val="FF0000"/>
                </a:solidFill>
              </a:rPr>
              <a:t>PC</a:t>
            </a:r>
            <a:r>
              <a:rPr lang="en-US" sz="1600" dirty="0" smtClean="0"/>
              <a:t>).</a:t>
            </a:r>
          </a:p>
          <a:p>
            <a:pPr lvl="1"/>
            <a:r>
              <a:rPr lang="en-US" sz="1600" dirty="0" smtClean="0">
                <a:solidFill>
                  <a:srgbClr val="FF0000"/>
                </a:solidFill>
              </a:rPr>
              <a:t>Place</a:t>
            </a:r>
            <a:r>
              <a:rPr lang="en-US" sz="1600" dirty="0" smtClean="0"/>
              <a:t> the </a:t>
            </a:r>
            <a:r>
              <a:rPr lang="en-US" sz="1600" dirty="0" smtClean="0">
                <a:solidFill>
                  <a:srgbClr val="FF0000"/>
                </a:solidFill>
              </a:rPr>
              <a:t>instruction</a:t>
            </a:r>
            <a:r>
              <a:rPr lang="en-US" sz="1600" dirty="0" smtClean="0"/>
              <a:t> in the Instruction Register (</a:t>
            </a:r>
            <a:r>
              <a:rPr lang="en-US" sz="1600" dirty="0" smtClean="0">
                <a:solidFill>
                  <a:srgbClr val="FF0000"/>
                </a:solidFill>
              </a:rPr>
              <a:t>IR</a:t>
            </a:r>
            <a:r>
              <a:rPr lang="en-US" sz="1600" dirty="0" smtClean="0"/>
              <a:t>).</a:t>
            </a:r>
          </a:p>
          <a:p>
            <a:r>
              <a:rPr lang="en-US" sz="1600" dirty="0" smtClean="0">
                <a:solidFill>
                  <a:srgbClr val="000099"/>
                </a:solidFill>
              </a:rPr>
              <a:t>Instruction execute:</a:t>
            </a:r>
            <a:endParaRPr lang="en-US" sz="1600" dirty="0" smtClean="0"/>
          </a:p>
          <a:p>
            <a:pPr lvl="1"/>
            <a:r>
              <a:rPr lang="en-US" sz="1600" dirty="0" smtClean="0">
                <a:solidFill>
                  <a:srgbClr val="FF0000"/>
                </a:solidFill>
              </a:rPr>
              <a:t>Instruction</a:t>
            </a:r>
            <a:r>
              <a:rPr lang="en-US" sz="1600" dirty="0" smtClean="0"/>
              <a:t> in the </a:t>
            </a:r>
            <a:r>
              <a:rPr lang="en-US" sz="1600" dirty="0" smtClean="0">
                <a:solidFill>
                  <a:srgbClr val="FF0000"/>
                </a:solidFill>
              </a:rPr>
              <a:t>IR</a:t>
            </a:r>
            <a:r>
              <a:rPr lang="en-US" sz="1600" dirty="0" smtClean="0"/>
              <a:t> is examined (</a:t>
            </a:r>
            <a:r>
              <a:rPr lang="en-US" sz="1600" dirty="0" smtClean="0">
                <a:solidFill>
                  <a:srgbClr val="FF0000"/>
                </a:solidFill>
              </a:rPr>
              <a:t>decoded</a:t>
            </a:r>
            <a:r>
              <a:rPr lang="en-US" sz="1600" dirty="0" smtClean="0"/>
              <a:t>) to determine which </a:t>
            </a:r>
            <a:r>
              <a:rPr lang="en-US" sz="1600" dirty="0" smtClean="0">
                <a:solidFill>
                  <a:srgbClr val="FF0000"/>
                </a:solidFill>
              </a:rPr>
              <a:t>operation</a:t>
            </a:r>
            <a:r>
              <a:rPr lang="en-US" sz="1600" dirty="0" smtClean="0"/>
              <a:t> is to be performed.</a:t>
            </a:r>
          </a:p>
          <a:p>
            <a:pPr lvl="1"/>
            <a:r>
              <a:rPr lang="en-US" sz="1600" dirty="0" smtClean="0">
                <a:solidFill>
                  <a:srgbClr val="FF0000"/>
                </a:solidFill>
              </a:rPr>
              <a:t>Fetch</a:t>
            </a:r>
            <a:r>
              <a:rPr lang="en-US" sz="1600" dirty="0" smtClean="0"/>
              <a:t> the </a:t>
            </a:r>
            <a:r>
              <a:rPr lang="en-US" sz="1600" dirty="0" smtClean="0">
                <a:solidFill>
                  <a:srgbClr val="FF0000"/>
                </a:solidFill>
              </a:rPr>
              <a:t>operands</a:t>
            </a:r>
            <a:r>
              <a:rPr lang="en-US" sz="1600" dirty="0" smtClean="0"/>
              <a:t> from the </a:t>
            </a:r>
            <a:r>
              <a:rPr lang="en-US" sz="1600" dirty="0" smtClean="0">
                <a:solidFill>
                  <a:srgbClr val="FF0000"/>
                </a:solidFill>
              </a:rPr>
              <a:t>memory</a:t>
            </a:r>
            <a:r>
              <a:rPr lang="en-US" sz="1600" dirty="0" smtClean="0"/>
              <a:t> or </a:t>
            </a:r>
            <a:r>
              <a:rPr lang="en-US" sz="1600" dirty="0" smtClean="0">
                <a:solidFill>
                  <a:srgbClr val="FF0000"/>
                </a:solidFill>
              </a:rPr>
              <a:t>registers</a:t>
            </a:r>
            <a:r>
              <a:rPr lang="en-US" sz="1600" dirty="0" smtClean="0"/>
              <a:t>.</a:t>
            </a:r>
          </a:p>
          <a:p>
            <a:pPr lvl="1"/>
            <a:r>
              <a:rPr lang="en-US" sz="1600" dirty="0" smtClean="0">
                <a:solidFill>
                  <a:srgbClr val="FF0000"/>
                </a:solidFill>
              </a:rPr>
              <a:t>Execute</a:t>
            </a:r>
            <a:r>
              <a:rPr lang="en-US" sz="1600" dirty="0" smtClean="0"/>
              <a:t> the </a:t>
            </a:r>
            <a:r>
              <a:rPr lang="en-US" sz="1600" dirty="0" smtClean="0">
                <a:solidFill>
                  <a:srgbClr val="FF0000"/>
                </a:solidFill>
              </a:rPr>
              <a:t>operation</a:t>
            </a:r>
            <a:r>
              <a:rPr lang="en-US" sz="1600" dirty="0" smtClean="0"/>
              <a:t>.</a:t>
            </a:r>
          </a:p>
          <a:p>
            <a:pPr lvl="1"/>
            <a:r>
              <a:rPr lang="en-US" sz="1600" dirty="0" smtClean="0">
                <a:solidFill>
                  <a:srgbClr val="FF0000"/>
                </a:solidFill>
              </a:rPr>
              <a:t>Store</a:t>
            </a:r>
            <a:r>
              <a:rPr lang="en-US" sz="1600" dirty="0" smtClean="0"/>
              <a:t> the </a:t>
            </a:r>
            <a:r>
              <a:rPr lang="en-US" sz="1600" dirty="0" smtClean="0">
                <a:solidFill>
                  <a:srgbClr val="FF0000"/>
                </a:solidFill>
              </a:rPr>
              <a:t>results</a:t>
            </a:r>
            <a:r>
              <a:rPr lang="en-US" sz="1600" dirty="0" smtClean="0"/>
              <a:t> in the destination </a:t>
            </a:r>
            <a:r>
              <a:rPr lang="en-US" sz="1600" dirty="0" smtClean="0">
                <a:solidFill>
                  <a:srgbClr val="FF0000"/>
                </a:solidFill>
              </a:rPr>
              <a:t>location</a:t>
            </a:r>
            <a:r>
              <a:rPr lang="en-US" sz="1600" dirty="0" smtClean="0"/>
              <a:t>.</a:t>
            </a:r>
          </a:p>
          <a:p>
            <a:r>
              <a:rPr lang="en-US" sz="1600" dirty="0" smtClean="0">
                <a:solidFill>
                  <a:srgbClr val="000099"/>
                </a:solidFill>
              </a:rPr>
              <a:t>Basic fetch/execute cycle repeats indefinitely.</a:t>
            </a:r>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28600" y="122238"/>
            <a:ext cx="7772400" cy="1295400"/>
          </a:xfrm>
        </p:spPr>
        <p:txBody>
          <a:bodyPr/>
          <a:lstStyle/>
          <a:p>
            <a:pPr eaLnBrk="1" hangingPunct="1"/>
            <a:r>
              <a:rPr lang="en-US" altLang="zh-CN" dirty="0" smtClean="0">
                <a:ea typeface="SimSun" pitchFamily="2" charset="-122"/>
              </a:rPr>
              <a:t>Signed Integer Representations</a:t>
            </a:r>
          </a:p>
        </p:txBody>
      </p:sp>
      <p:sp>
        <p:nvSpPr>
          <p:cNvPr id="69635" name="Rectangle 3"/>
          <p:cNvSpPr>
            <a:spLocks noGrp="1" noChangeArrowheads="1"/>
          </p:cNvSpPr>
          <p:nvPr>
            <p:ph type="body" idx="4294967295"/>
          </p:nvPr>
        </p:nvSpPr>
        <p:spPr/>
        <p:txBody>
          <a:bodyPr/>
          <a:lstStyle/>
          <a:p>
            <a:pPr eaLnBrk="1" hangingPunct="1"/>
            <a:r>
              <a:rPr lang="en-US" altLang="zh-CN" dirty="0" smtClean="0">
                <a:ea typeface="SimSun" pitchFamily="2" charset="-122"/>
              </a:rPr>
              <a:t>3 major representations:</a:t>
            </a:r>
          </a:p>
          <a:p>
            <a:pPr eaLnBrk="1" hangingPunct="1">
              <a:buFont typeface="Wingdings" pitchFamily="2" charset="2"/>
              <a:buNone/>
            </a:pPr>
            <a:r>
              <a:rPr lang="en-US" altLang="zh-CN" sz="2600" dirty="0" smtClean="0">
                <a:ea typeface="SimSun" pitchFamily="2" charset="-122"/>
              </a:rPr>
              <a:t>          Sign and magnitude</a:t>
            </a:r>
          </a:p>
          <a:p>
            <a:pPr eaLnBrk="1" hangingPunct="1">
              <a:buFont typeface="Wingdings" pitchFamily="2" charset="2"/>
              <a:buNone/>
            </a:pPr>
            <a:r>
              <a:rPr lang="en-US" altLang="zh-CN" sz="2600" dirty="0" smtClean="0">
                <a:ea typeface="SimSun" pitchFamily="2" charset="-122"/>
              </a:rPr>
              <a:t>          One’s complement</a:t>
            </a:r>
          </a:p>
          <a:p>
            <a:pPr eaLnBrk="1" hangingPunct="1">
              <a:buFont typeface="Wingdings" pitchFamily="2" charset="2"/>
              <a:buNone/>
            </a:pPr>
            <a:r>
              <a:rPr lang="en-US" altLang="zh-CN" sz="2600" dirty="0" smtClean="0">
                <a:ea typeface="SimSun" pitchFamily="2" charset="-122"/>
              </a:rPr>
              <a:t>          Two’s complement</a:t>
            </a:r>
          </a:p>
          <a:p>
            <a:pPr eaLnBrk="1" hangingPunct="1"/>
            <a:r>
              <a:rPr lang="en-US" altLang="zh-CN" dirty="0" smtClean="0">
                <a:ea typeface="SimSun" pitchFamily="2" charset="-122"/>
              </a:rPr>
              <a:t>Assumptions for the Next Example:</a:t>
            </a:r>
          </a:p>
          <a:p>
            <a:pPr eaLnBrk="1" hangingPunct="1">
              <a:buFont typeface="Wingdings" pitchFamily="2" charset="2"/>
              <a:buNone/>
            </a:pPr>
            <a:r>
              <a:rPr lang="en-US" altLang="zh-CN" sz="2600" dirty="0" smtClean="0">
                <a:ea typeface="SimSun" pitchFamily="2" charset="-122"/>
              </a:rPr>
              <a:t>          4-bit machine word</a:t>
            </a:r>
          </a:p>
          <a:p>
            <a:pPr eaLnBrk="1" hangingPunct="1">
              <a:buFont typeface="Wingdings" pitchFamily="2" charset="2"/>
              <a:buNone/>
            </a:pPr>
            <a:r>
              <a:rPr lang="en-US" altLang="zh-CN" sz="2600" dirty="0" smtClean="0">
                <a:ea typeface="SimSun" pitchFamily="2" charset="-122"/>
              </a:rPr>
              <a:t>          16 different values can be represented</a:t>
            </a:r>
          </a:p>
          <a:p>
            <a:pPr eaLnBrk="1" hangingPunct="1">
              <a:buFont typeface="Wingdings" pitchFamily="2" charset="2"/>
              <a:buNone/>
            </a:pPr>
            <a:r>
              <a:rPr lang="en-US" altLang="zh-CN" sz="2600" dirty="0" smtClean="0">
                <a:ea typeface="SimSun" pitchFamily="2" charset="-122"/>
              </a:rPr>
              <a:t>          Roughly half are positive, half are negative</a:t>
            </a:r>
          </a:p>
          <a:p>
            <a:pPr eaLnBrk="1" hangingPunct="1">
              <a:buFont typeface="Wingdings" pitchFamily="2" charset="2"/>
              <a:buNone/>
            </a:pPr>
            <a:endParaRPr lang="zh-CN" altLang="en-US" smtClean="0">
              <a:ea typeface="SimSun" pitchFamily="2" charset="-122"/>
            </a:endParaRPr>
          </a:p>
        </p:txBody>
      </p:sp>
      <p:sp>
        <p:nvSpPr>
          <p:cNvPr id="69636" name="Slide Number Placeholder 1"/>
          <p:cNvSpPr>
            <a:spLocks noGrp="1"/>
          </p:cNvSpPr>
          <p:nvPr>
            <p:ph type="sldNum" sz="quarter" idx="12"/>
          </p:nvPr>
        </p:nvSpPr>
        <p:spPr>
          <a:noFill/>
          <a:ln>
            <a:miter lim="800000"/>
            <a:headEnd/>
            <a:tailEnd/>
          </a:ln>
        </p:spPr>
        <p:txBody>
          <a:bodyPr/>
          <a:lstStyle/>
          <a:p>
            <a:fld id="{90A7F31C-FB3F-4DEF-A7E7-F9195216EE43}" type="slidenum">
              <a:rPr lang="ar-SA" altLang="en-US" smtClean="0"/>
              <a:pPr/>
              <a:t>4</a:t>
            </a:fld>
            <a:endParaRPr lang="en-US"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pPr algn="just"/>
            <a:r>
              <a:rPr lang="en-US" dirty="0" smtClean="0"/>
              <a:t>Branch instructions load a new value into the program counter.</a:t>
            </a:r>
          </a:p>
          <a:p>
            <a:pPr algn="just"/>
            <a:r>
              <a:rPr lang="en-US" dirty="0" smtClean="0"/>
              <a:t>As a result, the processor fetches and executes the instruction at this new address, called the branch target, instead of the instruction at the location that follows the branch instruction in sequential address order.</a:t>
            </a:r>
            <a:endParaRPr lang="en-US" dirty="0"/>
          </a:p>
        </p:txBody>
      </p:sp>
      <p:sp>
        <p:nvSpPr>
          <p:cNvPr id="4" name="Slide Number Placeholder 3"/>
          <p:cNvSpPr>
            <a:spLocks noGrp="1"/>
          </p:cNvSpPr>
          <p:nvPr>
            <p:ph type="sldNum" sz="quarter" idx="12"/>
          </p:nvPr>
        </p:nvSpPr>
        <p:spPr/>
        <p:txBody>
          <a:bodyPr/>
          <a:lstStyle/>
          <a:p>
            <a:pPr>
              <a:defRPr/>
            </a:pPr>
            <a:fld id="{7E136B8C-6EEE-41AC-8892-48BD7FCE90F3}" type="slidenum">
              <a:rPr lang="ar-SA" altLang="en-US" smtClean="0"/>
              <a:pPr>
                <a:defRPr/>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Branching</a:t>
            </a:r>
            <a:endParaRPr lang="en-US" dirty="0"/>
          </a:p>
        </p:txBody>
      </p:sp>
      <p:sp>
        <p:nvSpPr>
          <p:cNvPr id="3" name="Content Placeholder 2"/>
          <p:cNvSpPr>
            <a:spLocks noGrp="1"/>
          </p:cNvSpPr>
          <p:nvPr>
            <p:ph idx="1"/>
          </p:nvPr>
        </p:nvSpPr>
        <p:spPr/>
        <p:txBody>
          <a:bodyPr/>
          <a:lstStyle/>
          <a:p>
            <a:pPr algn="just"/>
            <a:r>
              <a:rPr lang="en-US" dirty="0" smtClean="0"/>
              <a:t>A conditional branch instruction causes a branch only if a specified condition is satisfied.</a:t>
            </a:r>
          </a:p>
          <a:p>
            <a:pPr algn="just"/>
            <a:r>
              <a:rPr lang="en-US" dirty="0" smtClean="0"/>
              <a:t>If the condition is not satisfied, the PC is incremented in the normal way, and the next instruction in sequential address order is fetched and executed.</a:t>
            </a:r>
            <a:endParaRPr lang="en-US" dirty="0"/>
          </a:p>
        </p:txBody>
      </p:sp>
      <p:sp>
        <p:nvSpPr>
          <p:cNvPr id="4" name="Slide Number Placeholder 3"/>
          <p:cNvSpPr>
            <a:spLocks noGrp="1"/>
          </p:cNvSpPr>
          <p:nvPr>
            <p:ph type="sldNum" sz="quarter" idx="12"/>
          </p:nvPr>
        </p:nvSpPr>
        <p:spPr/>
        <p:txBody>
          <a:bodyPr/>
          <a:lstStyle/>
          <a:p>
            <a:pPr>
              <a:defRPr/>
            </a:pPr>
            <a:fld id="{7E136B8C-6EEE-41AC-8892-48BD7FCE90F3}" type="slidenum">
              <a:rPr lang="ar-SA" altLang="en-US" smtClean="0"/>
              <a:pPr>
                <a:defRPr/>
              </a:pPr>
              <a:t>41</a:t>
            </a:fld>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en-US" altLang="zh-CN" smtClean="0">
                <a:ea typeface="SimSun" pitchFamily="2" charset="-122"/>
              </a:rPr>
              <a:t>Branching</a:t>
            </a:r>
          </a:p>
        </p:txBody>
      </p:sp>
      <p:sp>
        <p:nvSpPr>
          <p:cNvPr id="104451" name="Rectangle 4"/>
          <p:cNvSpPr>
            <a:spLocks noChangeArrowheads="1"/>
          </p:cNvSpPr>
          <p:nvPr/>
        </p:nvSpPr>
        <p:spPr bwMode="auto">
          <a:xfrm>
            <a:off x="3713163" y="5735638"/>
            <a:ext cx="40481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a:t>
            </a:r>
            <a:endParaRPr lang="en-CA" sz="2400">
              <a:latin typeface="Times New Roman" pitchFamily="18" charset="0"/>
            </a:endParaRPr>
          </a:p>
        </p:txBody>
      </p:sp>
      <p:sp>
        <p:nvSpPr>
          <p:cNvPr id="104452" name="Rectangle 5"/>
          <p:cNvSpPr>
            <a:spLocks noChangeArrowheads="1"/>
          </p:cNvSpPr>
          <p:nvPr/>
        </p:nvSpPr>
        <p:spPr bwMode="auto">
          <a:xfrm>
            <a:off x="4121150" y="57356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4453" name="Rectangle 6"/>
          <p:cNvSpPr>
            <a:spLocks noChangeArrowheads="1"/>
          </p:cNvSpPr>
          <p:nvPr/>
        </p:nvSpPr>
        <p:spPr bwMode="auto">
          <a:xfrm>
            <a:off x="3713163" y="4629150"/>
            <a:ext cx="5032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NUM2</a:t>
            </a:r>
            <a:endParaRPr lang="en-CA" sz="2400">
              <a:latin typeface="Times New Roman" pitchFamily="18" charset="0"/>
            </a:endParaRPr>
          </a:p>
        </p:txBody>
      </p:sp>
      <p:sp>
        <p:nvSpPr>
          <p:cNvPr id="104454" name="Rectangle 7"/>
          <p:cNvSpPr>
            <a:spLocks noChangeArrowheads="1"/>
          </p:cNvSpPr>
          <p:nvPr/>
        </p:nvSpPr>
        <p:spPr bwMode="auto">
          <a:xfrm>
            <a:off x="3713163" y="4278313"/>
            <a:ext cx="5032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NUM1</a:t>
            </a:r>
            <a:endParaRPr lang="en-CA" sz="2400">
              <a:latin typeface="Times New Roman" pitchFamily="18" charset="0"/>
            </a:endParaRPr>
          </a:p>
        </p:txBody>
      </p:sp>
      <p:sp>
        <p:nvSpPr>
          <p:cNvPr id="104455" name="Rectangle 8"/>
          <p:cNvSpPr>
            <a:spLocks noChangeArrowheads="1"/>
          </p:cNvSpPr>
          <p:nvPr/>
        </p:nvSpPr>
        <p:spPr bwMode="auto">
          <a:xfrm>
            <a:off x="5502275" y="2511425"/>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R0,SUM</a:t>
            </a:r>
            <a:endParaRPr lang="en-CA" sz="2400">
              <a:latin typeface="Times New Roman" pitchFamily="18" charset="0"/>
            </a:endParaRPr>
          </a:p>
        </p:txBody>
      </p:sp>
      <p:sp>
        <p:nvSpPr>
          <p:cNvPr id="104456" name="Rectangle 9"/>
          <p:cNvSpPr>
            <a:spLocks noChangeArrowheads="1"/>
          </p:cNvSpPr>
          <p:nvPr/>
        </p:nvSpPr>
        <p:spPr bwMode="auto">
          <a:xfrm>
            <a:off x="5502275" y="216058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a:t>
            </a:r>
            <a:endParaRPr lang="en-CA" sz="2400">
              <a:latin typeface="Times New Roman" pitchFamily="18" charset="0"/>
            </a:endParaRPr>
          </a:p>
        </p:txBody>
      </p:sp>
      <p:sp>
        <p:nvSpPr>
          <p:cNvPr id="104457" name="Rectangle 10"/>
          <p:cNvSpPr>
            <a:spLocks noChangeArrowheads="1"/>
          </p:cNvSpPr>
          <p:nvPr/>
        </p:nvSpPr>
        <p:spPr bwMode="auto">
          <a:xfrm>
            <a:off x="5910263" y="21605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4458" name="Rectangle 11"/>
          <p:cNvSpPr>
            <a:spLocks noChangeArrowheads="1"/>
          </p:cNvSpPr>
          <p:nvPr/>
        </p:nvSpPr>
        <p:spPr bwMode="auto">
          <a:xfrm>
            <a:off x="6007100" y="2160588"/>
            <a:ext cx="2762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a:t>
            </a:r>
            <a:endParaRPr lang="en-CA" sz="2400">
              <a:latin typeface="Times New Roman" pitchFamily="18" charset="0"/>
            </a:endParaRPr>
          </a:p>
        </p:txBody>
      </p:sp>
      <p:sp>
        <p:nvSpPr>
          <p:cNvPr id="104459" name="Rectangle 12"/>
          <p:cNvSpPr>
            <a:spLocks noChangeArrowheads="1"/>
          </p:cNvSpPr>
          <p:nvPr/>
        </p:nvSpPr>
        <p:spPr bwMode="auto">
          <a:xfrm>
            <a:off x="5502275" y="105410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NUM3,R0</a:t>
            </a:r>
            <a:endParaRPr lang="en-CA" sz="2400">
              <a:latin typeface="Times New Roman" pitchFamily="18" charset="0"/>
            </a:endParaRPr>
          </a:p>
        </p:txBody>
      </p:sp>
      <p:sp>
        <p:nvSpPr>
          <p:cNvPr id="104460" name="Rectangle 13"/>
          <p:cNvSpPr>
            <a:spLocks noChangeArrowheads="1"/>
          </p:cNvSpPr>
          <p:nvPr/>
        </p:nvSpPr>
        <p:spPr bwMode="auto">
          <a:xfrm>
            <a:off x="5502275" y="72390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NUM2,R0</a:t>
            </a:r>
            <a:endParaRPr lang="en-CA" sz="2400">
              <a:latin typeface="Times New Roman" pitchFamily="18" charset="0"/>
            </a:endParaRPr>
          </a:p>
        </p:txBody>
      </p:sp>
      <p:sp>
        <p:nvSpPr>
          <p:cNvPr id="104461" name="Rectangle 14"/>
          <p:cNvSpPr>
            <a:spLocks noChangeArrowheads="1"/>
          </p:cNvSpPr>
          <p:nvPr/>
        </p:nvSpPr>
        <p:spPr bwMode="auto">
          <a:xfrm>
            <a:off x="5502275" y="374650"/>
            <a:ext cx="7794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NUM1,R0</a:t>
            </a:r>
            <a:endParaRPr lang="en-CA" sz="2400">
              <a:latin typeface="Times New Roman" pitchFamily="18" charset="0"/>
            </a:endParaRPr>
          </a:p>
        </p:txBody>
      </p:sp>
      <p:sp>
        <p:nvSpPr>
          <p:cNvPr id="104462" name="Rectangle 15"/>
          <p:cNvSpPr>
            <a:spLocks noChangeArrowheads="1"/>
          </p:cNvSpPr>
          <p:nvPr/>
        </p:nvSpPr>
        <p:spPr bwMode="auto">
          <a:xfrm>
            <a:off x="2820988" y="6446838"/>
            <a:ext cx="5362575" cy="230187"/>
          </a:xfrm>
          <a:prstGeom prst="rect">
            <a:avLst/>
          </a:prstGeom>
          <a:noFill/>
          <a:ln w="9525">
            <a:noFill/>
            <a:miter lim="800000"/>
            <a:headEnd/>
            <a:tailEnd/>
          </a:ln>
        </p:spPr>
        <p:txBody>
          <a:bodyPr wrap="none" lIns="0" tIns="0" rIns="0" bIns="0">
            <a:spAutoFit/>
          </a:bodyPr>
          <a:lstStyle/>
          <a:p>
            <a:r>
              <a:rPr lang="en-CA" sz="1500" b="1">
                <a:solidFill>
                  <a:srgbClr val="000000"/>
                </a:solidFill>
                <a:latin typeface="Nimbus Roman No9 L"/>
              </a:rPr>
              <a:t>Figure 2.9.   A straight-line  program for adding</a:t>
            </a:r>
            <a:r>
              <a:rPr lang="en-US" altLang="zh-CN" sz="1500" b="1">
                <a:solidFill>
                  <a:srgbClr val="000000"/>
                </a:solidFill>
                <a:latin typeface="Nimbus Roman No9 L"/>
                <a:ea typeface="SimSun" pitchFamily="2" charset="-122"/>
              </a:rPr>
              <a:t> </a:t>
            </a:r>
            <a:r>
              <a:rPr lang="en-US" altLang="zh-CN" sz="1500" b="1" i="1">
                <a:solidFill>
                  <a:srgbClr val="000000"/>
                </a:solidFill>
                <a:latin typeface="Nimbus Roman No9 L"/>
                <a:ea typeface="SimSun" pitchFamily="2" charset="-122"/>
              </a:rPr>
              <a:t>n</a:t>
            </a:r>
            <a:r>
              <a:rPr lang="en-US" altLang="zh-CN" sz="1500" b="1">
                <a:solidFill>
                  <a:srgbClr val="000000"/>
                </a:solidFill>
                <a:latin typeface="Nimbus Roman No9 L"/>
                <a:ea typeface="SimSun" pitchFamily="2" charset="-122"/>
              </a:rPr>
              <a:t> numbers.</a:t>
            </a:r>
            <a:endParaRPr lang="en-CA" sz="2400" b="1">
              <a:latin typeface="Times New Roman" pitchFamily="18" charset="0"/>
            </a:endParaRPr>
          </a:p>
        </p:txBody>
      </p:sp>
      <p:sp>
        <p:nvSpPr>
          <p:cNvPr id="104463" name="Rectangle 16"/>
          <p:cNvSpPr>
            <a:spLocks noChangeArrowheads="1"/>
          </p:cNvSpPr>
          <p:nvPr/>
        </p:nvSpPr>
        <p:spPr bwMode="auto">
          <a:xfrm>
            <a:off x="4899025" y="1054100"/>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Add</a:t>
            </a:r>
            <a:endParaRPr lang="en-CA" sz="2400">
              <a:latin typeface="Times New Roman" pitchFamily="18" charset="0"/>
            </a:endParaRPr>
          </a:p>
        </p:txBody>
      </p:sp>
      <p:sp>
        <p:nvSpPr>
          <p:cNvPr id="104464" name="Rectangle 17"/>
          <p:cNvSpPr>
            <a:spLocks noChangeArrowheads="1"/>
          </p:cNvSpPr>
          <p:nvPr/>
        </p:nvSpPr>
        <p:spPr bwMode="auto">
          <a:xfrm>
            <a:off x="4899025" y="723900"/>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Add</a:t>
            </a:r>
            <a:endParaRPr lang="en-CA" sz="2400">
              <a:latin typeface="Times New Roman" pitchFamily="18" charset="0"/>
            </a:endParaRPr>
          </a:p>
        </p:txBody>
      </p:sp>
      <p:sp>
        <p:nvSpPr>
          <p:cNvPr id="104465" name="Rectangle 18"/>
          <p:cNvSpPr>
            <a:spLocks noChangeArrowheads="1"/>
          </p:cNvSpPr>
          <p:nvPr/>
        </p:nvSpPr>
        <p:spPr bwMode="auto">
          <a:xfrm>
            <a:off x="4899025" y="374650"/>
            <a:ext cx="4333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4466" name="Rectangle 19"/>
          <p:cNvSpPr>
            <a:spLocks noChangeArrowheads="1"/>
          </p:cNvSpPr>
          <p:nvPr/>
        </p:nvSpPr>
        <p:spPr bwMode="auto">
          <a:xfrm>
            <a:off x="3713163" y="3948113"/>
            <a:ext cx="3952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SUM</a:t>
            </a:r>
            <a:endParaRPr lang="en-CA" sz="2400">
              <a:latin typeface="Times New Roman" pitchFamily="18" charset="0"/>
            </a:endParaRPr>
          </a:p>
        </p:txBody>
      </p:sp>
      <p:sp>
        <p:nvSpPr>
          <p:cNvPr id="104467" name="Rectangle 20"/>
          <p:cNvSpPr>
            <a:spLocks noChangeArrowheads="1"/>
          </p:cNvSpPr>
          <p:nvPr/>
        </p:nvSpPr>
        <p:spPr bwMode="auto">
          <a:xfrm>
            <a:off x="3713163" y="412750"/>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i</a:t>
            </a:r>
            <a:endParaRPr lang="en-CA" sz="2400">
              <a:latin typeface="Times New Roman" pitchFamily="18" charset="0"/>
            </a:endParaRPr>
          </a:p>
        </p:txBody>
      </p:sp>
      <p:sp>
        <p:nvSpPr>
          <p:cNvPr id="104468" name="Line 21"/>
          <p:cNvSpPr>
            <a:spLocks noChangeShapeType="1"/>
          </p:cNvSpPr>
          <p:nvPr/>
        </p:nvSpPr>
        <p:spPr bwMode="auto">
          <a:xfrm flipH="1">
            <a:off x="4471988" y="2452688"/>
            <a:ext cx="2233612" cy="1587"/>
          </a:xfrm>
          <a:prstGeom prst="line">
            <a:avLst/>
          </a:prstGeom>
          <a:noFill/>
          <a:ln w="19050">
            <a:solidFill>
              <a:srgbClr val="00FFFF"/>
            </a:solidFill>
            <a:round/>
            <a:headEnd/>
            <a:tailEnd/>
          </a:ln>
        </p:spPr>
        <p:txBody>
          <a:bodyPr/>
          <a:lstStyle/>
          <a:p>
            <a:endParaRPr lang="en-US"/>
          </a:p>
        </p:txBody>
      </p:sp>
      <p:sp>
        <p:nvSpPr>
          <p:cNvPr id="104469" name="Line 22"/>
          <p:cNvSpPr>
            <a:spLocks noChangeShapeType="1"/>
          </p:cNvSpPr>
          <p:nvPr/>
        </p:nvSpPr>
        <p:spPr bwMode="auto">
          <a:xfrm flipH="1">
            <a:off x="4471988" y="6027738"/>
            <a:ext cx="2233612" cy="1587"/>
          </a:xfrm>
          <a:prstGeom prst="line">
            <a:avLst/>
          </a:prstGeom>
          <a:noFill/>
          <a:ln w="19050">
            <a:solidFill>
              <a:srgbClr val="00FFFF"/>
            </a:solidFill>
            <a:round/>
            <a:headEnd/>
            <a:tailEnd/>
          </a:ln>
        </p:spPr>
        <p:txBody>
          <a:bodyPr/>
          <a:lstStyle/>
          <a:p>
            <a:endParaRPr lang="en-US"/>
          </a:p>
        </p:txBody>
      </p:sp>
      <p:sp>
        <p:nvSpPr>
          <p:cNvPr id="104470" name="Line 23"/>
          <p:cNvSpPr>
            <a:spLocks noChangeShapeType="1"/>
          </p:cNvSpPr>
          <p:nvPr/>
        </p:nvSpPr>
        <p:spPr bwMode="auto">
          <a:xfrm flipV="1">
            <a:off x="4471988" y="198438"/>
            <a:ext cx="1587" cy="5945187"/>
          </a:xfrm>
          <a:prstGeom prst="line">
            <a:avLst/>
          </a:prstGeom>
          <a:noFill/>
          <a:ln w="19050">
            <a:solidFill>
              <a:srgbClr val="00FFFF"/>
            </a:solidFill>
            <a:round/>
            <a:headEnd/>
            <a:tailEnd/>
          </a:ln>
        </p:spPr>
        <p:txBody>
          <a:bodyPr/>
          <a:lstStyle/>
          <a:p>
            <a:endParaRPr lang="en-US"/>
          </a:p>
        </p:txBody>
      </p:sp>
      <p:sp>
        <p:nvSpPr>
          <p:cNvPr id="104471" name="Line 24"/>
          <p:cNvSpPr>
            <a:spLocks noChangeShapeType="1"/>
          </p:cNvSpPr>
          <p:nvPr/>
        </p:nvSpPr>
        <p:spPr bwMode="auto">
          <a:xfrm flipV="1">
            <a:off x="6705600" y="198438"/>
            <a:ext cx="1588" cy="5945187"/>
          </a:xfrm>
          <a:prstGeom prst="line">
            <a:avLst/>
          </a:prstGeom>
          <a:noFill/>
          <a:ln w="19050">
            <a:solidFill>
              <a:srgbClr val="00FFFF"/>
            </a:solidFill>
            <a:round/>
            <a:headEnd/>
            <a:tailEnd/>
          </a:ln>
        </p:spPr>
        <p:txBody>
          <a:bodyPr/>
          <a:lstStyle/>
          <a:p>
            <a:endParaRPr lang="en-US"/>
          </a:p>
        </p:txBody>
      </p:sp>
      <p:sp>
        <p:nvSpPr>
          <p:cNvPr id="104472" name="Line 25"/>
          <p:cNvSpPr>
            <a:spLocks noChangeShapeType="1"/>
          </p:cNvSpPr>
          <p:nvPr/>
        </p:nvSpPr>
        <p:spPr bwMode="auto">
          <a:xfrm flipH="1">
            <a:off x="4471988" y="5697538"/>
            <a:ext cx="2233612" cy="1587"/>
          </a:xfrm>
          <a:prstGeom prst="line">
            <a:avLst/>
          </a:prstGeom>
          <a:noFill/>
          <a:ln w="19050">
            <a:solidFill>
              <a:srgbClr val="00FFFF"/>
            </a:solidFill>
            <a:round/>
            <a:headEnd/>
            <a:tailEnd/>
          </a:ln>
        </p:spPr>
        <p:txBody>
          <a:bodyPr/>
          <a:lstStyle/>
          <a:p>
            <a:endParaRPr lang="en-US"/>
          </a:p>
        </p:txBody>
      </p:sp>
      <p:sp>
        <p:nvSpPr>
          <p:cNvPr id="104473" name="Line 26"/>
          <p:cNvSpPr>
            <a:spLocks noChangeShapeType="1"/>
          </p:cNvSpPr>
          <p:nvPr/>
        </p:nvSpPr>
        <p:spPr bwMode="auto">
          <a:xfrm flipH="1">
            <a:off x="4471988" y="4900613"/>
            <a:ext cx="2233612" cy="1587"/>
          </a:xfrm>
          <a:prstGeom prst="line">
            <a:avLst/>
          </a:prstGeom>
          <a:noFill/>
          <a:ln w="19050">
            <a:solidFill>
              <a:srgbClr val="00FFFF"/>
            </a:solidFill>
            <a:round/>
            <a:headEnd/>
            <a:tailEnd/>
          </a:ln>
        </p:spPr>
        <p:txBody>
          <a:bodyPr/>
          <a:lstStyle/>
          <a:p>
            <a:endParaRPr lang="en-US"/>
          </a:p>
        </p:txBody>
      </p:sp>
      <p:sp>
        <p:nvSpPr>
          <p:cNvPr id="104474" name="Line 27"/>
          <p:cNvSpPr>
            <a:spLocks noChangeShapeType="1"/>
          </p:cNvSpPr>
          <p:nvPr/>
        </p:nvSpPr>
        <p:spPr bwMode="auto">
          <a:xfrm flipH="1">
            <a:off x="4471988" y="4570413"/>
            <a:ext cx="2233612" cy="1587"/>
          </a:xfrm>
          <a:prstGeom prst="line">
            <a:avLst/>
          </a:prstGeom>
          <a:noFill/>
          <a:ln w="19050">
            <a:solidFill>
              <a:srgbClr val="00FFFF"/>
            </a:solidFill>
            <a:round/>
            <a:headEnd/>
            <a:tailEnd/>
          </a:ln>
        </p:spPr>
        <p:txBody>
          <a:bodyPr/>
          <a:lstStyle/>
          <a:p>
            <a:endParaRPr lang="en-US"/>
          </a:p>
        </p:txBody>
      </p:sp>
      <p:sp>
        <p:nvSpPr>
          <p:cNvPr id="104475" name="Line 28"/>
          <p:cNvSpPr>
            <a:spLocks noChangeShapeType="1"/>
          </p:cNvSpPr>
          <p:nvPr/>
        </p:nvSpPr>
        <p:spPr bwMode="auto">
          <a:xfrm flipH="1">
            <a:off x="4471988" y="4240213"/>
            <a:ext cx="2233612" cy="1587"/>
          </a:xfrm>
          <a:prstGeom prst="line">
            <a:avLst/>
          </a:prstGeom>
          <a:noFill/>
          <a:ln w="19050">
            <a:solidFill>
              <a:srgbClr val="00FFFF"/>
            </a:solidFill>
            <a:round/>
            <a:headEnd/>
            <a:tailEnd/>
          </a:ln>
        </p:spPr>
        <p:txBody>
          <a:bodyPr/>
          <a:lstStyle/>
          <a:p>
            <a:endParaRPr lang="en-US"/>
          </a:p>
        </p:txBody>
      </p:sp>
      <p:sp>
        <p:nvSpPr>
          <p:cNvPr id="104476" name="Line 29"/>
          <p:cNvSpPr>
            <a:spLocks noChangeShapeType="1"/>
          </p:cNvSpPr>
          <p:nvPr/>
        </p:nvSpPr>
        <p:spPr bwMode="auto">
          <a:xfrm flipH="1">
            <a:off x="4471988" y="3889375"/>
            <a:ext cx="2233612" cy="1588"/>
          </a:xfrm>
          <a:prstGeom prst="line">
            <a:avLst/>
          </a:prstGeom>
          <a:noFill/>
          <a:ln w="19050">
            <a:solidFill>
              <a:srgbClr val="00FFFF"/>
            </a:solidFill>
            <a:round/>
            <a:headEnd/>
            <a:tailEnd/>
          </a:ln>
        </p:spPr>
        <p:txBody>
          <a:bodyPr/>
          <a:lstStyle/>
          <a:p>
            <a:endParaRPr lang="en-US"/>
          </a:p>
        </p:txBody>
      </p:sp>
      <p:sp>
        <p:nvSpPr>
          <p:cNvPr id="104477" name="Line 30"/>
          <p:cNvSpPr>
            <a:spLocks noChangeShapeType="1"/>
          </p:cNvSpPr>
          <p:nvPr/>
        </p:nvSpPr>
        <p:spPr bwMode="auto">
          <a:xfrm flipH="1">
            <a:off x="4471988" y="3113088"/>
            <a:ext cx="2233612" cy="1587"/>
          </a:xfrm>
          <a:prstGeom prst="line">
            <a:avLst/>
          </a:prstGeom>
          <a:noFill/>
          <a:ln w="19050">
            <a:solidFill>
              <a:srgbClr val="00FFFF"/>
            </a:solidFill>
            <a:round/>
            <a:headEnd/>
            <a:tailEnd/>
          </a:ln>
        </p:spPr>
        <p:txBody>
          <a:bodyPr/>
          <a:lstStyle/>
          <a:p>
            <a:endParaRPr lang="en-US"/>
          </a:p>
        </p:txBody>
      </p:sp>
      <p:sp>
        <p:nvSpPr>
          <p:cNvPr id="104478" name="Line 31"/>
          <p:cNvSpPr>
            <a:spLocks noChangeShapeType="1"/>
          </p:cNvSpPr>
          <p:nvPr/>
        </p:nvSpPr>
        <p:spPr bwMode="auto">
          <a:xfrm flipH="1">
            <a:off x="4471988" y="2782888"/>
            <a:ext cx="2233612" cy="1587"/>
          </a:xfrm>
          <a:prstGeom prst="line">
            <a:avLst/>
          </a:prstGeom>
          <a:noFill/>
          <a:ln w="19050">
            <a:solidFill>
              <a:srgbClr val="00FFFF"/>
            </a:solidFill>
            <a:round/>
            <a:headEnd/>
            <a:tailEnd/>
          </a:ln>
        </p:spPr>
        <p:txBody>
          <a:bodyPr/>
          <a:lstStyle/>
          <a:p>
            <a:endParaRPr lang="en-US"/>
          </a:p>
        </p:txBody>
      </p:sp>
      <p:sp>
        <p:nvSpPr>
          <p:cNvPr id="104479" name="Line 32"/>
          <p:cNvSpPr>
            <a:spLocks noChangeShapeType="1"/>
          </p:cNvSpPr>
          <p:nvPr/>
        </p:nvSpPr>
        <p:spPr bwMode="auto">
          <a:xfrm flipH="1">
            <a:off x="4471988" y="2103438"/>
            <a:ext cx="2233612" cy="1587"/>
          </a:xfrm>
          <a:prstGeom prst="line">
            <a:avLst/>
          </a:prstGeom>
          <a:noFill/>
          <a:ln w="19050">
            <a:solidFill>
              <a:srgbClr val="00FFFF"/>
            </a:solidFill>
            <a:round/>
            <a:headEnd/>
            <a:tailEnd/>
          </a:ln>
        </p:spPr>
        <p:txBody>
          <a:bodyPr/>
          <a:lstStyle/>
          <a:p>
            <a:endParaRPr lang="en-US"/>
          </a:p>
        </p:txBody>
      </p:sp>
      <p:sp>
        <p:nvSpPr>
          <p:cNvPr id="104480" name="Line 33"/>
          <p:cNvSpPr>
            <a:spLocks noChangeShapeType="1"/>
          </p:cNvSpPr>
          <p:nvPr/>
        </p:nvSpPr>
        <p:spPr bwMode="auto">
          <a:xfrm flipH="1">
            <a:off x="4471988" y="1325563"/>
            <a:ext cx="2233612" cy="1587"/>
          </a:xfrm>
          <a:prstGeom prst="line">
            <a:avLst/>
          </a:prstGeom>
          <a:noFill/>
          <a:ln w="19050">
            <a:solidFill>
              <a:srgbClr val="00FFFF"/>
            </a:solidFill>
            <a:round/>
            <a:headEnd/>
            <a:tailEnd/>
          </a:ln>
        </p:spPr>
        <p:txBody>
          <a:bodyPr/>
          <a:lstStyle/>
          <a:p>
            <a:endParaRPr lang="en-US"/>
          </a:p>
        </p:txBody>
      </p:sp>
      <p:sp>
        <p:nvSpPr>
          <p:cNvPr id="104481" name="Line 34"/>
          <p:cNvSpPr>
            <a:spLocks noChangeShapeType="1"/>
          </p:cNvSpPr>
          <p:nvPr/>
        </p:nvSpPr>
        <p:spPr bwMode="auto">
          <a:xfrm flipH="1">
            <a:off x="4471988" y="315913"/>
            <a:ext cx="2233612" cy="1587"/>
          </a:xfrm>
          <a:prstGeom prst="line">
            <a:avLst/>
          </a:prstGeom>
          <a:noFill/>
          <a:ln w="19050">
            <a:solidFill>
              <a:srgbClr val="00FFFF"/>
            </a:solidFill>
            <a:round/>
            <a:headEnd/>
            <a:tailEnd/>
          </a:ln>
        </p:spPr>
        <p:txBody>
          <a:bodyPr/>
          <a:lstStyle/>
          <a:p>
            <a:endParaRPr lang="en-US"/>
          </a:p>
        </p:txBody>
      </p:sp>
      <p:sp>
        <p:nvSpPr>
          <p:cNvPr id="104482" name="Line 35"/>
          <p:cNvSpPr>
            <a:spLocks noChangeShapeType="1"/>
          </p:cNvSpPr>
          <p:nvPr/>
        </p:nvSpPr>
        <p:spPr bwMode="auto">
          <a:xfrm flipH="1">
            <a:off x="4471988" y="665163"/>
            <a:ext cx="2233612" cy="1587"/>
          </a:xfrm>
          <a:prstGeom prst="line">
            <a:avLst/>
          </a:prstGeom>
          <a:noFill/>
          <a:ln w="19050">
            <a:solidFill>
              <a:srgbClr val="00FFFF"/>
            </a:solidFill>
            <a:round/>
            <a:headEnd/>
            <a:tailEnd/>
          </a:ln>
        </p:spPr>
        <p:txBody>
          <a:bodyPr/>
          <a:lstStyle/>
          <a:p>
            <a:endParaRPr lang="en-US"/>
          </a:p>
        </p:txBody>
      </p:sp>
      <p:sp>
        <p:nvSpPr>
          <p:cNvPr id="104483" name="Line 36"/>
          <p:cNvSpPr>
            <a:spLocks noChangeShapeType="1"/>
          </p:cNvSpPr>
          <p:nvPr/>
        </p:nvSpPr>
        <p:spPr bwMode="auto">
          <a:xfrm flipH="1">
            <a:off x="4471988" y="995363"/>
            <a:ext cx="2233612" cy="1587"/>
          </a:xfrm>
          <a:prstGeom prst="line">
            <a:avLst/>
          </a:prstGeom>
          <a:noFill/>
          <a:ln w="19050">
            <a:solidFill>
              <a:srgbClr val="00FFFF"/>
            </a:solidFill>
            <a:round/>
            <a:headEnd/>
            <a:tailEnd/>
          </a:ln>
        </p:spPr>
        <p:txBody>
          <a:bodyPr/>
          <a:lstStyle/>
          <a:p>
            <a:endParaRPr lang="en-US"/>
          </a:p>
        </p:txBody>
      </p:sp>
      <p:sp>
        <p:nvSpPr>
          <p:cNvPr id="104484" name="Rectangle 37"/>
          <p:cNvSpPr>
            <a:spLocks noChangeArrowheads="1"/>
          </p:cNvSpPr>
          <p:nvPr/>
        </p:nvSpPr>
        <p:spPr bwMode="auto">
          <a:xfrm>
            <a:off x="4899025" y="2511425"/>
            <a:ext cx="4333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4485" name="Rectangle 38"/>
          <p:cNvSpPr>
            <a:spLocks noChangeArrowheads="1"/>
          </p:cNvSpPr>
          <p:nvPr/>
        </p:nvSpPr>
        <p:spPr bwMode="auto">
          <a:xfrm>
            <a:off x="4899025" y="2160588"/>
            <a:ext cx="3159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Add</a:t>
            </a:r>
            <a:endParaRPr lang="en-CA" sz="2400">
              <a:latin typeface="Times New Roman" pitchFamily="18" charset="0"/>
            </a:endParaRPr>
          </a:p>
        </p:txBody>
      </p:sp>
      <p:sp>
        <p:nvSpPr>
          <p:cNvPr id="104486" name="Rectangle 39"/>
          <p:cNvSpPr>
            <a:spLocks noChangeArrowheads="1"/>
          </p:cNvSpPr>
          <p:nvPr/>
        </p:nvSpPr>
        <p:spPr bwMode="auto">
          <a:xfrm>
            <a:off x="3713163" y="2490788"/>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i</a:t>
            </a:r>
            <a:endParaRPr lang="en-CA" sz="2400">
              <a:latin typeface="Times New Roman" pitchFamily="18" charset="0"/>
            </a:endParaRPr>
          </a:p>
        </p:txBody>
      </p:sp>
      <p:sp>
        <p:nvSpPr>
          <p:cNvPr id="104487" name="Rectangle 40"/>
          <p:cNvSpPr>
            <a:spLocks noChangeArrowheads="1"/>
          </p:cNvSpPr>
          <p:nvPr/>
        </p:nvSpPr>
        <p:spPr bwMode="auto">
          <a:xfrm>
            <a:off x="3967163" y="25003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4</a:t>
            </a:r>
            <a:endParaRPr lang="en-CA" sz="2400">
              <a:latin typeface="Times New Roman" pitchFamily="18" charset="0"/>
            </a:endParaRPr>
          </a:p>
        </p:txBody>
      </p:sp>
      <p:sp>
        <p:nvSpPr>
          <p:cNvPr id="104488" name="Rectangle 41"/>
          <p:cNvSpPr>
            <a:spLocks noChangeArrowheads="1"/>
          </p:cNvSpPr>
          <p:nvPr/>
        </p:nvSpPr>
        <p:spPr bwMode="auto">
          <a:xfrm>
            <a:off x="4064000" y="2500313"/>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4489" name="Rectangle 42"/>
          <p:cNvSpPr>
            <a:spLocks noChangeArrowheads="1"/>
          </p:cNvSpPr>
          <p:nvPr/>
        </p:nvSpPr>
        <p:spPr bwMode="auto">
          <a:xfrm>
            <a:off x="3811588" y="2509838"/>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t>
            </a:r>
            <a:endParaRPr lang="en-CA" sz="2400">
              <a:latin typeface="Times New Roman" pitchFamily="18" charset="0"/>
            </a:endParaRPr>
          </a:p>
        </p:txBody>
      </p:sp>
      <p:sp>
        <p:nvSpPr>
          <p:cNvPr id="104490" name="Rectangle 43"/>
          <p:cNvSpPr>
            <a:spLocks noChangeArrowheads="1"/>
          </p:cNvSpPr>
          <p:nvPr/>
        </p:nvSpPr>
        <p:spPr bwMode="auto">
          <a:xfrm>
            <a:off x="3713163" y="2160588"/>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i</a:t>
            </a:r>
            <a:endParaRPr lang="en-CA" sz="2400">
              <a:latin typeface="Times New Roman" pitchFamily="18" charset="0"/>
            </a:endParaRPr>
          </a:p>
        </p:txBody>
      </p:sp>
      <p:sp>
        <p:nvSpPr>
          <p:cNvPr id="104491" name="Rectangle 44"/>
          <p:cNvSpPr>
            <a:spLocks noChangeArrowheads="1"/>
          </p:cNvSpPr>
          <p:nvPr/>
        </p:nvSpPr>
        <p:spPr bwMode="auto">
          <a:xfrm>
            <a:off x="3967163" y="21701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4</a:t>
            </a:r>
            <a:endParaRPr lang="en-CA" sz="2400">
              <a:latin typeface="Times New Roman" pitchFamily="18" charset="0"/>
            </a:endParaRPr>
          </a:p>
        </p:txBody>
      </p:sp>
      <p:sp>
        <p:nvSpPr>
          <p:cNvPr id="104492" name="Rectangle 45"/>
          <p:cNvSpPr>
            <a:spLocks noChangeArrowheads="1"/>
          </p:cNvSpPr>
          <p:nvPr/>
        </p:nvSpPr>
        <p:spPr bwMode="auto">
          <a:xfrm>
            <a:off x="4064000" y="2170113"/>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4493" name="Rectangle 46"/>
          <p:cNvSpPr>
            <a:spLocks noChangeArrowheads="1"/>
          </p:cNvSpPr>
          <p:nvPr/>
        </p:nvSpPr>
        <p:spPr bwMode="auto">
          <a:xfrm>
            <a:off x="4316413" y="2170113"/>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4</a:t>
            </a:r>
            <a:endParaRPr lang="en-CA" sz="2400">
              <a:latin typeface="Times New Roman" pitchFamily="18" charset="0"/>
            </a:endParaRPr>
          </a:p>
        </p:txBody>
      </p:sp>
      <p:sp>
        <p:nvSpPr>
          <p:cNvPr id="104494" name="Rectangle 47"/>
          <p:cNvSpPr>
            <a:spLocks noChangeArrowheads="1"/>
          </p:cNvSpPr>
          <p:nvPr/>
        </p:nvSpPr>
        <p:spPr bwMode="auto">
          <a:xfrm>
            <a:off x="4179888" y="2170113"/>
            <a:ext cx="5873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t>
            </a:r>
            <a:endParaRPr lang="en-CA" sz="2400">
              <a:latin typeface="Times New Roman" pitchFamily="18" charset="0"/>
            </a:endParaRPr>
          </a:p>
        </p:txBody>
      </p:sp>
      <p:sp>
        <p:nvSpPr>
          <p:cNvPr id="104495" name="Rectangle 48"/>
          <p:cNvSpPr>
            <a:spLocks noChangeArrowheads="1"/>
          </p:cNvSpPr>
          <p:nvPr/>
        </p:nvSpPr>
        <p:spPr bwMode="auto">
          <a:xfrm>
            <a:off x="3811588" y="2170113"/>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t>
            </a:r>
            <a:endParaRPr lang="en-CA" sz="2400">
              <a:latin typeface="Times New Roman" pitchFamily="18" charset="0"/>
            </a:endParaRPr>
          </a:p>
        </p:txBody>
      </p:sp>
      <p:sp>
        <p:nvSpPr>
          <p:cNvPr id="104496" name="Rectangle 49"/>
          <p:cNvSpPr>
            <a:spLocks noChangeArrowheads="1"/>
          </p:cNvSpPr>
          <p:nvPr/>
        </p:nvSpPr>
        <p:spPr bwMode="auto">
          <a:xfrm>
            <a:off x="3713163" y="1035050"/>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i</a:t>
            </a:r>
            <a:endParaRPr lang="en-CA" sz="2400">
              <a:latin typeface="Times New Roman" pitchFamily="18" charset="0"/>
            </a:endParaRPr>
          </a:p>
        </p:txBody>
      </p:sp>
      <p:sp>
        <p:nvSpPr>
          <p:cNvPr id="104497" name="Rectangle 50"/>
          <p:cNvSpPr>
            <a:spLocks noChangeArrowheads="1"/>
          </p:cNvSpPr>
          <p:nvPr/>
        </p:nvSpPr>
        <p:spPr bwMode="auto">
          <a:xfrm>
            <a:off x="3967163" y="1035050"/>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8</a:t>
            </a:r>
            <a:endParaRPr lang="en-CA" sz="2400">
              <a:latin typeface="Times New Roman" pitchFamily="18" charset="0"/>
            </a:endParaRPr>
          </a:p>
        </p:txBody>
      </p:sp>
      <p:sp>
        <p:nvSpPr>
          <p:cNvPr id="104498" name="Rectangle 51"/>
          <p:cNvSpPr>
            <a:spLocks noChangeArrowheads="1"/>
          </p:cNvSpPr>
          <p:nvPr/>
        </p:nvSpPr>
        <p:spPr bwMode="auto">
          <a:xfrm>
            <a:off x="3811588" y="1035050"/>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t>
            </a:r>
            <a:endParaRPr lang="en-CA" sz="2400">
              <a:latin typeface="Times New Roman" pitchFamily="18" charset="0"/>
            </a:endParaRPr>
          </a:p>
        </p:txBody>
      </p:sp>
      <p:sp>
        <p:nvSpPr>
          <p:cNvPr id="104499" name="Rectangle 52"/>
          <p:cNvSpPr>
            <a:spLocks noChangeArrowheads="1"/>
          </p:cNvSpPr>
          <p:nvPr/>
        </p:nvSpPr>
        <p:spPr bwMode="auto">
          <a:xfrm>
            <a:off x="3713163" y="704850"/>
            <a:ext cx="39687"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i</a:t>
            </a:r>
            <a:endParaRPr lang="en-CA" sz="2400">
              <a:latin typeface="Times New Roman" pitchFamily="18" charset="0"/>
            </a:endParaRPr>
          </a:p>
        </p:txBody>
      </p:sp>
      <p:sp>
        <p:nvSpPr>
          <p:cNvPr id="104500" name="Rectangle 53"/>
          <p:cNvSpPr>
            <a:spLocks noChangeArrowheads="1"/>
          </p:cNvSpPr>
          <p:nvPr/>
        </p:nvSpPr>
        <p:spPr bwMode="auto">
          <a:xfrm>
            <a:off x="3967163" y="704850"/>
            <a:ext cx="9842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4</a:t>
            </a:r>
            <a:endParaRPr lang="en-CA" sz="2400">
              <a:latin typeface="Times New Roman" pitchFamily="18" charset="0"/>
            </a:endParaRPr>
          </a:p>
        </p:txBody>
      </p:sp>
      <p:sp>
        <p:nvSpPr>
          <p:cNvPr id="104501" name="Rectangle 54"/>
          <p:cNvSpPr>
            <a:spLocks noChangeArrowheads="1"/>
          </p:cNvSpPr>
          <p:nvPr/>
        </p:nvSpPr>
        <p:spPr bwMode="auto">
          <a:xfrm>
            <a:off x="3811588" y="704850"/>
            <a:ext cx="1031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a:t>
            </a:r>
            <a:endParaRPr lang="en-CA" sz="2400">
              <a:latin typeface="Times New Roman" pitchFamily="18" charset="0"/>
            </a:endParaRPr>
          </a:p>
        </p:txBody>
      </p:sp>
      <p:sp>
        <p:nvSpPr>
          <p:cNvPr id="104502" name="Text Box 55"/>
          <p:cNvSpPr txBox="1">
            <a:spLocks noChangeArrowheads="1"/>
          </p:cNvSpPr>
          <p:nvPr/>
        </p:nvSpPr>
        <p:spPr bwMode="auto">
          <a:xfrm>
            <a:off x="5430838" y="1360488"/>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a:p>
            <a:pPr>
              <a:lnSpc>
                <a:spcPct val="20000"/>
              </a:lnSpc>
              <a:spcBef>
                <a:spcPct val="50000"/>
              </a:spcBef>
            </a:pPr>
            <a:endParaRPr lang="en-CA" sz="2000">
              <a:latin typeface="Nimbus Roman No9 L"/>
            </a:endParaRPr>
          </a:p>
        </p:txBody>
      </p:sp>
      <p:sp>
        <p:nvSpPr>
          <p:cNvPr id="104503" name="Text Box 56"/>
          <p:cNvSpPr txBox="1">
            <a:spLocks noChangeArrowheads="1"/>
          </p:cNvSpPr>
          <p:nvPr/>
        </p:nvSpPr>
        <p:spPr bwMode="auto">
          <a:xfrm>
            <a:off x="5421313" y="3141663"/>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a:p>
            <a:pPr>
              <a:lnSpc>
                <a:spcPct val="20000"/>
              </a:lnSpc>
              <a:spcBef>
                <a:spcPct val="50000"/>
              </a:spcBef>
            </a:pPr>
            <a:endParaRPr lang="en-CA" sz="2000">
              <a:latin typeface="Nimbus Roman No9 L"/>
            </a:endParaRPr>
          </a:p>
        </p:txBody>
      </p:sp>
      <p:sp>
        <p:nvSpPr>
          <p:cNvPr id="104504" name="Text Box 57"/>
          <p:cNvSpPr txBox="1">
            <a:spLocks noChangeArrowheads="1"/>
          </p:cNvSpPr>
          <p:nvPr/>
        </p:nvSpPr>
        <p:spPr bwMode="auto">
          <a:xfrm>
            <a:off x="5440363" y="4941888"/>
            <a:ext cx="266700" cy="879475"/>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a:p>
            <a:pPr>
              <a:lnSpc>
                <a:spcPct val="20000"/>
              </a:lnSpc>
              <a:spcBef>
                <a:spcPct val="50000"/>
              </a:spcBef>
            </a:pPr>
            <a:endParaRPr lang="en-CA" sz="2000">
              <a:latin typeface="Nimbus Roman No9 L"/>
            </a:endParaRPr>
          </a:p>
        </p:txBody>
      </p:sp>
      <p:sp>
        <p:nvSpPr>
          <p:cNvPr id="104505" name="Rectangle 2"/>
          <p:cNvSpPr txBox="1">
            <a:spLocks noChangeArrowheads="1"/>
          </p:cNvSpPr>
          <p:nvPr/>
        </p:nvSpPr>
        <p:spPr bwMode="auto">
          <a:xfrm>
            <a:off x="244475" y="1735138"/>
            <a:ext cx="3468688" cy="1998662"/>
          </a:xfrm>
          <a:prstGeom prst="rect">
            <a:avLst/>
          </a:prstGeom>
          <a:noFill/>
          <a:ln w="9525">
            <a:noFill/>
            <a:miter lim="800000"/>
            <a:headEnd/>
            <a:tailEnd/>
          </a:ln>
          <a:effectLst/>
        </p:spPr>
        <p:txBody>
          <a:bodyPr anchor="b"/>
          <a:lstStyle/>
          <a:p>
            <a:r>
              <a:rPr lang="en-US" altLang="zh-CN" sz="2400" b="1">
                <a:solidFill>
                  <a:schemeClr val="tx2"/>
                </a:solidFill>
                <a:ea typeface="SimSun" pitchFamily="2" charset="-122"/>
              </a:rPr>
              <a:t>Adding An Array </a:t>
            </a:r>
          </a:p>
          <a:p>
            <a:r>
              <a:rPr lang="en-US" altLang="zh-CN" sz="2400" b="1">
                <a:solidFill>
                  <a:schemeClr val="tx2"/>
                </a:solidFill>
                <a:ea typeface="SimSun" pitchFamily="2" charset="-122"/>
              </a:rPr>
              <a:t>Of Numbers </a:t>
            </a:r>
          </a:p>
          <a:p>
            <a:r>
              <a:rPr lang="en-US" altLang="zh-CN" sz="2400" b="1">
                <a:solidFill>
                  <a:schemeClr val="tx2"/>
                </a:solidFill>
                <a:ea typeface="SimSun" pitchFamily="2" charset="-122"/>
              </a:rPr>
              <a:t>without Using </a:t>
            </a:r>
          </a:p>
          <a:p>
            <a:r>
              <a:rPr lang="en-US" altLang="zh-CN" sz="2400" b="1">
                <a:solidFill>
                  <a:schemeClr val="tx2"/>
                </a:solidFill>
                <a:ea typeface="SimSun" pitchFamily="2" charset="-122"/>
              </a:rPr>
              <a:t>any Loop</a:t>
            </a:r>
          </a:p>
          <a:p>
            <a:r>
              <a:rPr lang="en-US" altLang="zh-CN" sz="2400" b="1">
                <a:solidFill>
                  <a:schemeClr val="tx2"/>
                </a:solidFill>
                <a:ea typeface="SimSun" pitchFamily="2" charset="-122"/>
              </a:rPr>
              <a:t>(straight line program)</a:t>
            </a:r>
          </a:p>
        </p:txBody>
      </p:sp>
      <p:sp>
        <p:nvSpPr>
          <p:cNvPr id="104506" name="Slide Number Placeholder 1"/>
          <p:cNvSpPr>
            <a:spLocks noGrp="1"/>
          </p:cNvSpPr>
          <p:nvPr>
            <p:ph type="sldNum" sz="quarter" idx="12"/>
          </p:nvPr>
        </p:nvSpPr>
        <p:spPr>
          <a:noFill/>
          <a:ln>
            <a:miter lim="800000"/>
            <a:headEnd/>
            <a:tailEnd/>
          </a:ln>
        </p:spPr>
        <p:txBody>
          <a:bodyPr/>
          <a:lstStyle/>
          <a:p>
            <a:fld id="{96D58EB1-B460-4130-984C-E83C2C30CC65}" type="slidenum">
              <a:rPr lang="ar-SA" altLang="en-US" smtClean="0"/>
              <a:pPr/>
              <a:t>42</a:t>
            </a:fld>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71438" y="217488"/>
            <a:ext cx="7543800" cy="777875"/>
          </a:xfrm>
        </p:spPr>
        <p:txBody>
          <a:bodyPr/>
          <a:lstStyle/>
          <a:p>
            <a:pPr eaLnBrk="1" hangingPunct="1"/>
            <a:r>
              <a:rPr lang="en-US" altLang="zh-CN" smtClean="0">
                <a:ea typeface="SimSun" pitchFamily="2" charset="-122"/>
              </a:rPr>
              <a:t>Branching</a:t>
            </a:r>
          </a:p>
        </p:txBody>
      </p:sp>
      <p:sp>
        <p:nvSpPr>
          <p:cNvPr id="105475" name="Rectangle 4"/>
          <p:cNvSpPr>
            <a:spLocks noChangeArrowheads="1"/>
          </p:cNvSpPr>
          <p:nvPr/>
        </p:nvSpPr>
        <p:spPr bwMode="auto">
          <a:xfrm>
            <a:off x="6470650" y="257175"/>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N,R1</a:t>
            </a:r>
            <a:endParaRPr lang="en-CA" sz="2400">
              <a:latin typeface="Times New Roman" pitchFamily="18" charset="0"/>
            </a:endParaRPr>
          </a:p>
        </p:txBody>
      </p:sp>
      <p:sp>
        <p:nvSpPr>
          <p:cNvPr id="105476" name="Rectangle 5"/>
          <p:cNvSpPr>
            <a:spLocks noChangeArrowheads="1"/>
          </p:cNvSpPr>
          <p:nvPr/>
        </p:nvSpPr>
        <p:spPr bwMode="auto">
          <a:xfrm>
            <a:off x="5494338" y="257175"/>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5477" name="Rectangle 6"/>
          <p:cNvSpPr>
            <a:spLocks noChangeArrowheads="1"/>
          </p:cNvSpPr>
          <p:nvPr/>
        </p:nvSpPr>
        <p:spPr bwMode="auto">
          <a:xfrm>
            <a:off x="4340225" y="621823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a:t>
            </a:r>
            <a:endParaRPr lang="en-CA" sz="2400">
              <a:latin typeface="Times New Roman" pitchFamily="18" charset="0"/>
            </a:endParaRPr>
          </a:p>
        </p:txBody>
      </p:sp>
      <p:sp>
        <p:nvSpPr>
          <p:cNvPr id="105478" name="Rectangle 7"/>
          <p:cNvSpPr>
            <a:spLocks noChangeArrowheads="1"/>
          </p:cNvSpPr>
          <p:nvPr/>
        </p:nvSpPr>
        <p:spPr bwMode="auto">
          <a:xfrm>
            <a:off x="4751388" y="62182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5479" name="Rectangle 8"/>
          <p:cNvSpPr>
            <a:spLocks noChangeArrowheads="1"/>
          </p:cNvSpPr>
          <p:nvPr/>
        </p:nvSpPr>
        <p:spPr bwMode="auto">
          <a:xfrm>
            <a:off x="4321175" y="5105400"/>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NUM2</a:t>
            </a:r>
            <a:endParaRPr lang="en-CA" sz="2400">
              <a:latin typeface="Times New Roman" pitchFamily="18" charset="0"/>
            </a:endParaRPr>
          </a:p>
        </p:txBody>
      </p:sp>
      <p:sp>
        <p:nvSpPr>
          <p:cNvPr id="105480" name="Rectangle 9"/>
          <p:cNvSpPr>
            <a:spLocks noChangeArrowheads="1"/>
          </p:cNvSpPr>
          <p:nvPr/>
        </p:nvSpPr>
        <p:spPr bwMode="auto">
          <a:xfrm>
            <a:off x="4321175" y="4752975"/>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NUM1</a:t>
            </a:r>
            <a:endParaRPr lang="en-CA" sz="2400">
              <a:latin typeface="Times New Roman" pitchFamily="18" charset="0"/>
            </a:endParaRPr>
          </a:p>
        </p:txBody>
      </p:sp>
      <p:sp>
        <p:nvSpPr>
          <p:cNvPr id="105481" name="Rectangle 10"/>
          <p:cNvSpPr>
            <a:spLocks noChangeArrowheads="1"/>
          </p:cNvSpPr>
          <p:nvPr/>
        </p:nvSpPr>
        <p:spPr bwMode="auto">
          <a:xfrm>
            <a:off x="6470650" y="2622550"/>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R0,SUM</a:t>
            </a:r>
            <a:endParaRPr lang="en-CA" sz="2400">
              <a:latin typeface="Times New Roman" pitchFamily="18" charset="0"/>
            </a:endParaRPr>
          </a:p>
        </p:txBody>
      </p:sp>
      <p:sp>
        <p:nvSpPr>
          <p:cNvPr id="105482" name="Rectangle 11"/>
          <p:cNvSpPr>
            <a:spLocks noChangeArrowheads="1"/>
          </p:cNvSpPr>
          <p:nvPr/>
        </p:nvSpPr>
        <p:spPr bwMode="auto">
          <a:xfrm>
            <a:off x="6470650" y="1938338"/>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R1</a:t>
            </a:r>
            <a:endParaRPr lang="en-CA" sz="2400">
              <a:latin typeface="Times New Roman" pitchFamily="18" charset="0"/>
            </a:endParaRPr>
          </a:p>
        </p:txBody>
      </p:sp>
      <p:sp>
        <p:nvSpPr>
          <p:cNvPr id="105483" name="Rectangle 12"/>
          <p:cNvSpPr>
            <a:spLocks noChangeArrowheads="1"/>
          </p:cNvSpPr>
          <p:nvPr/>
        </p:nvSpPr>
        <p:spPr bwMode="auto">
          <a:xfrm>
            <a:off x="5414963" y="1449388"/>
            <a:ext cx="16144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"Next" number to R0</a:t>
            </a:r>
            <a:endParaRPr lang="en-CA" sz="2400">
              <a:latin typeface="Times New Roman" pitchFamily="18" charset="0"/>
            </a:endParaRPr>
          </a:p>
        </p:txBody>
      </p:sp>
      <p:sp>
        <p:nvSpPr>
          <p:cNvPr id="105484" name="Rectangle 13"/>
          <p:cNvSpPr>
            <a:spLocks noChangeArrowheads="1"/>
          </p:cNvSpPr>
          <p:nvPr/>
        </p:nvSpPr>
        <p:spPr bwMode="auto">
          <a:xfrm>
            <a:off x="49213" y="5105400"/>
            <a:ext cx="4094162" cy="230188"/>
          </a:xfrm>
          <a:prstGeom prst="rect">
            <a:avLst/>
          </a:prstGeom>
          <a:noFill/>
          <a:ln w="9525">
            <a:noFill/>
            <a:miter lim="800000"/>
            <a:headEnd/>
            <a:tailEnd/>
          </a:ln>
        </p:spPr>
        <p:txBody>
          <a:bodyPr wrap="none" lIns="0" tIns="0" rIns="0" bIns="0">
            <a:spAutoFit/>
          </a:bodyPr>
          <a:lstStyle/>
          <a:p>
            <a:r>
              <a:rPr lang="en-CA" sz="1500" b="1">
                <a:solidFill>
                  <a:srgbClr val="000000"/>
                </a:solidFill>
                <a:latin typeface="Nimbus Roman No9 L"/>
              </a:rPr>
              <a:t>Figure 2.10.   Using a loop to add</a:t>
            </a:r>
            <a:r>
              <a:rPr lang="en-US" altLang="zh-CN" sz="1500" b="1">
                <a:solidFill>
                  <a:srgbClr val="000000"/>
                </a:solidFill>
                <a:latin typeface="Nimbus Roman No9 L"/>
                <a:ea typeface="SimSun" pitchFamily="2" charset="-122"/>
              </a:rPr>
              <a:t> </a:t>
            </a:r>
            <a:r>
              <a:rPr lang="en-US" altLang="zh-CN" sz="1500" b="1" i="1">
                <a:solidFill>
                  <a:srgbClr val="000000"/>
                </a:solidFill>
                <a:latin typeface="Nimbus Roman No9 L"/>
                <a:ea typeface="SimSun" pitchFamily="2" charset="-122"/>
              </a:rPr>
              <a:t>n</a:t>
            </a:r>
            <a:r>
              <a:rPr lang="en-US" altLang="zh-CN" sz="1500" b="1">
                <a:solidFill>
                  <a:srgbClr val="000000"/>
                </a:solidFill>
                <a:latin typeface="Nimbus Roman No9 L"/>
                <a:ea typeface="SimSun" pitchFamily="2" charset="-122"/>
              </a:rPr>
              <a:t> numbers.</a:t>
            </a:r>
            <a:endParaRPr lang="en-CA" sz="2400" b="1">
              <a:latin typeface="Times New Roman" pitchFamily="18" charset="0"/>
            </a:endParaRPr>
          </a:p>
        </p:txBody>
      </p:sp>
      <p:sp>
        <p:nvSpPr>
          <p:cNvPr id="105485" name="Line 14"/>
          <p:cNvSpPr>
            <a:spLocks noChangeShapeType="1"/>
          </p:cNvSpPr>
          <p:nvPr/>
        </p:nvSpPr>
        <p:spPr bwMode="auto">
          <a:xfrm flipH="1">
            <a:off x="5102225" y="6511925"/>
            <a:ext cx="2268538" cy="1588"/>
          </a:xfrm>
          <a:prstGeom prst="line">
            <a:avLst/>
          </a:prstGeom>
          <a:noFill/>
          <a:ln w="19050">
            <a:solidFill>
              <a:srgbClr val="00FFFF"/>
            </a:solidFill>
            <a:round/>
            <a:headEnd/>
            <a:tailEnd/>
          </a:ln>
        </p:spPr>
        <p:txBody>
          <a:bodyPr/>
          <a:lstStyle/>
          <a:p>
            <a:endParaRPr lang="en-US"/>
          </a:p>
        </p:txBody>
      </p:sp>
      <p:sp>
        <p:nvSpPr>
          <p:cNvPr id="105486" name="Line 15"/>
          <p:cNvSpPr>
            <a:spLocks noChangeShapeType="1"/>
          </p:cNvSpPr>
          <p:nvPr/>
        </p:nvSpPr>
        <p:spPr bwMode="auto">
          <a:xfrm flipH="1">
            <a:off x="5102225" y="217488"/>
            <a:ext cx="2268538" cy="1587"/>
          </a:xfrm>
          <a:prstGeom prst="line">
            <a:avLst/>
          </a:prstGeom>
          <a:noFill/>
          <a:ln w="19050">
            <a:solidFill>
              <a:srgbClr val="00FFFF"/>
            </a:solidFill>
            <a:round/>
            <a:headEnd/>
            <a:tailEnd/>
          </a:ln>
        </p:spPr>
        <p:txBody>
          <a:bodyPr/>
          <a:lstStyle/>
          <a:p>
            <a:endParaRPr lang="en-US"/>
          </a:p>
        </p:txBody>
      </p:sp>
      <p:sp>
        <p:nvSpPr>
          <p:cNvPr id="105487" name="Rectangle 16"/>
          <p:cNvSpPr>
            <a:spLocks noChangeArrowheads="1"/>
          </p:cNvSpPr>
          <p:nvPr/>
        </p:nvSpPr>
        <p:spPr bwMode="auto">
          <a:xfrm>
            <a:off x="6470650" y="2289175"/>
            <a:ext cx="582613" cy="246063"/>
          </a:xfrm>
          <a:prstGeom prst="rect">
            <a:avLst/>
          </a:prstGeom>
          <a:noFill/>
          <a:ln w="9525">
            <a:noFill/>
            <a:miter lim="800000"/>
            <a:headEnd/>
            <a:tailEnd/>
          </a:ln>
        </p:spPr>
        <p:txBody>
          <a:bodyPr wrap="none" lIns="0" tIns="0" rIns="0" bIns="0">
            <a:spAutoFit/>
          </a:bodyPr>
          <a:lstStyle/>
          <a:p>
            <a:r>
              <a:rPr lang="en-CA" sz="1600" b="1">
                <a:solidFill>
                  <a:srgbClr val="000000"/>
                </a:solidFill>
                <a:latin typeface="Nimbus Roman No9 L"/>
              </a:rPr>
              <a:t>LOOP</a:t>
            </a:r>
            <a:endParaRPr lang="en-CA" sz="1600" b="1">
              <a:latin typeface="Times New Roman" pitchFamily="18" charset="0"/>
            </a:endParaRPr>
          </a:p>
        </p:txBody>
      </p:sp>
      <p:sp>
        <p:nvSpPr>
          <p:cNvPr id="105488" name="Rectangle 17"/>
          <p:cNvSpPr>
            <a:spLocks noChangeArrowheads="1"/>
          </p:cNvSpPr>
          <p:nvPr/>
        </p:nvSpPr>
        <p:spPr bwMode="auto">
          <a:xfrm>
            <a:off x="5494338" y="1938338"/>
            <a:ext cx="8667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Decrement</a:t>
            </a:r>
            <a:endParaRPr lang="en-CA" sz="2400">
              <a:latin typeface="Times New Roman" pitchFamily="18" charset="0"/>
            </a:endParaRPr>
          </a:p>
        </p:txBody>
      </p:sp>
      <p:sp>
        <p:nvSpPr>
          <p:cNvPr id="105489" name="Rectangle 18"/>
          <p:cNvSpPr>
            <a:spLocks noChangeArrowheads="1"/>
          </p:cNvSpPr>
          <p:nvPr/>
        </p:nvSpPr>
        <p:spPr bwMode="auto">
          <a:xfrm>
            <a:off x="5494338" y="2622550"/>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5490" name="Rectangle 19"/>
          <p:cNvSpPr>
            <a:spLocks noChangeArrowheads="1"/>
          </p:cNvSpPr>
          <p:nvPr/>
        </p:nvSpPr>
        <p:spPr bwMode="auto">
          <a:xfrm>
            <a:off x="4359275" y="920750"/>
            <a:ext cx="584200" cy="276225"/>
          </a:xfrm>
          <a:prstGeom prst="rect">
            <a:avLst/>
          </a:prstGeom>
          <a:noFill/>
          <a:ln w="9525">
            <a:noFill/>
            <a:miter lim="800000"/>
            <a:headEnd/>
            <a:tailEnd/>
          </a:ln>
        </p:spPr>
        <p:txBody>
          <a:bodyPr wrap="none" lIns="0" tIns="0" rIns="0" bIns="0">
            <a:spAutoFit/>
          </a:bodyPr>
          <a:lstStyle/>
          <a:p>
            <a:r>
              <a:rPr lang="en-CA" b="1">
                <a:solidFill>
                  <a:srgbClr val="000000"/>
                </a:solidFill>
                <a:latin typeface="Cambria" pitchFamily="18" charset="0"/>
              </a:rPr>
              <a:t>LOOP</a:t>
            </a:r>
            <a:endParaRPr lang="en-CA" b="1">
              <a:latin typeface="Cambria" pitchFamily="18" charset="0"/>
            </a:endParaRPr>
          </a:p>
        </p:txBody>
      </p:sp>
      <p:sp>
        <p:nvSpPr>
          <p:cNvPr id="105491" name="Line 20"/>
          <p:cNvSpPr>
            <a:spLocks noChangeShapeType="1"/>
          </p:cNvSpPr>
          <p:nvPr/>
        </p:nvSpPr>
        <p:spPr bwMode="auto">
          <a:xfrm flipH="1">
            <a:off x="5102225" y="1898650"/>
            <a:ext cx="2268538" cy="1588"/>
          </a:xfrm>
          <a:prstGeom prst="line">
            <a:avLst/>
          </a:prstGeom>
          <a:noFill/>
          <a:ln w="19050">
            <a:solidFill>
              <a:srgbClr val="00FFFF"/>
            </a:solidFill>
            <a:round/>
            <a:headEnd/>
            <a:tailEnd/>
          </a:ln>
        </p:spPr>
        <p:txBody>
          <a:bodyPr/>
          <a:lstStyle/>
          <a:p>
            <a:endParaRPr lang="en-US"/>
          </a:p>
        </p:txBody>
      </p:sp>
      <p:sp>
        <p:nvSpPr>
          <p:cNvPr id="105492" name="Line 21"/>
          <p:cNvSpPr>
            <a:spLocks noChangeShapeType="1"/>
          </p:cNvSpPr>
          <p:nvPr/>
        </p:nvSpPr>
        <p:spPr bwMode="auto">
          <a:xfrm flipV="1">
            <a:off x="5102225" y="1449388"/>
            <a:ext cx="1588" cy="5180012"/>
          </a:xfrm>
          <a:prstGeom prst="line">
            <a:avLst/>
          </a:prstGeom>
          <a:noFill/>
          <a:ln w="19050">
            <a:solidFill>
              <a:srgbClr val="00FFFF"/>
            </a:solidFill>
            <a:round/>
            <a:headEnd/>
            <a:tailEnd/>
          </a:ln>
        </p:spPr>
        <p:txBody>
          <a:bodyPr/>
          <a:lstStyle/>
          <a:p>
            <a:endParaRPr lang="en-US"/>
          </a:p>
        </p:txBody>
      </p:sp>
      <p:sp>
        <p:nvSpPr>
          <p:cNvPr id="105493" name="Line 22"/>
          <p:cNvSpPr>
            <a:spLocks noChangeShapeType="1"/>
          </p:cNvSpPr>
          <p:nvPr/>
        </p:nvSpPr>
        <p:spPr bwMode="auto">
          <a:xfrm flipV="1">
            <a:off x="5102225" y="100013"/>
            <a:ext cx="1588" cy="1231900"/>
          </a:xfrm>
          <a:prstGeom prst="line">
            <a:avLst/>
          </a:prstGeom>
          <a:noFill/>
          <a:ln w="19050">
            <a:solidFill>
              <a:srgbClr val="00FFFF"/>
            </a:solidFill>
            <a:round/>
            <a:headEnd/>
            <a:tailEnd/>
          </a:ln>
        </p:spPr>
        <p:txBody>
          <a:bodyPr/>
          <a:lstStyle/>
          <a:p>
            <a:endParaRPr lang="en-US"/>
          </a:p>
        </p:txBody>
      </p:sp>
      <p:sp>
        <p:nvSpPr>
          <p:cNvPr id="105494" name="Line 23"/>
          <p:cNvSpPr>
            <a:spLocks noChangeShapeType="1"/>
          </p:cNvSpPr>
          <p:nvPr/>
        </p:nvSpPr>
        <p:spPr bwMode="auto">
          <a:xfrm flipV="1">
            <a:off x="7370763" y="1449388"/>
            <a:ext cx="1587" cy="5180012"/>
          </a:xfrm>
          <a:prstGeom prst="line">
            <a:avLst/>
          </a:prstGeom>
          <a:noFill/>
          <a:ln w="19050">
            <a:solidFill>
              <a:srgbClr val="00FFFF"/>
            </a:solidFill>
            <a:round/>
            <a:headEnd/>
            <a:tailEnd/>
          </a:ln>
        </p:spPr>
        <p:txBody>
          <a:bodyPr/>
          <a:lstStyle/>
          <a:p>
            <a:endParaRPr lang="en-US"/>
          </a:p>
        </p:txBody>
      </p:sp>
      <p:sp>
        <p:nvSpPr>
          <p:cNvPr id="105495" name="Line 24"/>
          <p:cNvSpPr>
            <a:spLocks noChangeShapeType="1"/>
          </p:cNvSpPr>
          <p:nvPr/>
        </p:nvSpPr>
        <p:spPr bwMode="auto">
          <a:xfrm flipV="1">
            <a:off x="7370763" y="100013"/>
            <a:ext cx="1587" cy="1231900"/>
          </a:xfrm>
          <a:prstGeom prst="line">
            <a:avLst/>
          </a:prstGeom>
          <a:noFill/>
          <a:ln w="19050">
            <a:solidFill>
              <a:srgbClr val="00FFFF"/>
            </a:solidFill>
            <a:round/>
            <a:headEnd/>
            <a:tailEnd/>
          </a:ln>
        </p:spPr>
        <p:txBody>
          <a:bodyPr/>
          <a:lstStyle/>
          <a:p>
            <a:endParaRPr lang="en-US"/>
          </a:p>
        </p:txBody>
      </p:sp>
      <p:sp>
        <p:nvSpPr>
          <p:cNvPr id="105496" name="Line 25"/>
          <p:cNvSpPr>
            <a:spLocks noChangeShapeType="1"/>
          </p:cNvSpPr>
          <p:nvPr/>
        </p:nvSpPr>
        <p:spPr bwMode="auto">
          <a:xfrm flipH="1">
            <a:off x="5005388" y="1390650"/>
            <a:ext cx="214312" cy="117475"/>
          </a:xfrm>
          <a:prstGeom prst="line">
            <a:avLst/>
          </a:prstGeom>
          <a:noFill/>
          <a:ln w="19050">
            <a:solidFill>
              <a:srgbClr val="00FFFF"/>
            </a:solidFill>
            <a:round/>
            <a:headEnd/>
            <a:tailEnd/>
          </a:ln>
        </p:spPr>
        <p:txBody>
          <a:bodyPr/>
          <a:lstStyle/>
          <a:p>
            <a:endParaRPr lang="en-US"/>
          </a:p>
        </p:txBody>
      </p:sp>
      <p:sp>
        <p:nvSpPr>
          <p:cNvPr id="105497" name="Line 26"/>
          <p:cNvSpPr>
            <a:spLocks noChangeShapeType="1"/>
          </p:cNvSpPr>
          <p:nvPr/>
        </p:nvSpPr>
        <p:spPr bwMode="auto">
          <a:xfrm flipH="1">
            <a:off x="5005388" y="1292225"/>
            <a:ext cx="214312" cy="98425"/>
          </a:xfrm>
          <a:prstGeom prst="line">
            <a:avLst/>
          </a:prstGeom>
          <a:noFill/>
          <a:ln w="19050">
            <a:solidFill>
              <a:srgbClr val="00FFFF"/>
            </a:solidFill>
            <a:round/>
            <a:headEnd/>
            <a:tailEnd/>
          </a:ln>
        </p:spPr>
        <p:txBody>
          <a:bodyPr/>
          <a:lstStyle/>
          <a:p>
            <a:endParaRPr lang="en-US"/>
          </a:p>
        </p:txBody>
      </p:sp>
      <p:sp>
        <p:nvSpPr>
          <p:cNvPr id="105498" name="Line 27"/>
          <p:cNvSpPr>
            <a:spLocks noChangeShapeType="1"/>
          </p:cNvSpPr>
          <p:nvPr/>
        </p:nvSpPr>
        <p:spPr bwMode="auto">
          <a:xfrm flipH="1">
            <a:off x="7253288" y="1390650"/>
            <a:ext cx="214312" cy="117475"/>
          </a:xfrm>
          <a:prstGeom prst="line">
            <a:avLst/>
          </a:prstGeom>
          <a:noFill/>
          <a:ln w="19050">
            <a:solidFill>
              <a:srgbClr val="00FFFF"/>
            </a:solidFill>
            <a:round/>
            <a:headEnd/>
            <a:tailEnd/>
          </a:ln>
        </p:spPr>
        <p:txBody>
          <a:bodyPr/>
          <a:lstStyle/>
          <a:p>
            <a:endParaRPr lang="en-US"/>
          </a:p>
        </p:txBody>
      </p:sp>
      <p:sp>
        <p:nvSpPr>
          <p:cNvPr id="105499" name="Line 28"/>
          <p:cNvSpPr>
            <a:spLocks noChangeShapeType="1"/>
          </p:cNvSpPr>
          <p:nvPr/>
        </p:nvSpPr>
        <p:spPr bwMode="auto">
          <a:xfrm flipH="1">
            <a:off x="7253288" y="1292225"/>
            <a:ext cx="214312" cy="98425"/>
          </a:xfrm>
          <a:prstGeom prst="line">
            <a:avLst/>
          </a:prstGeom>
          <a:noFill/>
          <a:ln w="19050">
            <a:solidFill>
              <a:srgbClr val="00FFFF"/>
            </a:solidFill>
            <a:round/>
            <a:headEnd/>
            <a:tailEnd/>
          </a:ln>
        </p:spPr>
        <p:txBody>
          <a:bodyPr/>
          <a:lstStyle/>
          <a:p>
            <a:endParaRPr lang="en-US"/>
          </a:p>
        </p:txBody>
      </p:sp>
      <p:sp>
        <p:nvSpPr>
          <p:cNvPr id="105500" name="Line 29"/>
          <p:cNvSpPr>
            <a:spLocks noChangeShapeType="1"/>
          </p:cNvSpPr>
          <p:nvPr/>
        </p:nvSpPr>
        <p:spPr bwMode="auto">
          <a:xfrm flipH="1">
            <a:off x="5102225" y="550863"/>
            <a:ext cx="2268538" cy="1587"/>
          </a:xfrm>
          <a:prstGeom prst="line">
            <a:avLst/>
          </a:prstGeom>
          <a:noFill/>
          <a:ln w="19050">
            <a:solidFill>
              <a:srgbClr val="00FFFF"/>
            </a:solidFill>
            <a:round/>
            <a:headEnd/>
            <a:tailEnd/>
          </a:ln>
        </p:spPr>
        <p:txBody>
          <a:bodyPr/>
          <a:lstStyle/>
          <a:p>
            <a:endParaRPr lang="en-US"/>
          </a:p>
        </p:txBody>
      </p:sp>
      <p:sp>
        <p:nvSpPr>
          <p:cNvPr id="105501" name="Line 30"/>
          <p:cNvSpPr>
            <a:spLocks noChangeShapeType="1"/>
          </p:cNvSpPr>
          <p:nvPr/>
        </p:nvSpPr>
        <p:spPr bwMode="auto">
          <a:xfrm flipH="1">
            <a:off x="5102225" y="882650"/>
            <a:ext cx="2268538" cy="1588"/>
          </a:xfrm>
          <a:prstGeom prst="line">
            <a:avLst/>
          </a:prstGeom>
          <a:noFill/>
          <a:ln w="19050">
            <a:solidFill>
              <a:srgbClr val="00FFFF"/>
            </a:solidFill>
            <a:round/>
            <a:headEnd/>
            <a:tailEnd/>
          </a:ln>
        </p:spPr>
        <p:txBody>
          <a:bodyPr/>
          <a:lstStyle/>
          <a:p>
            <a:endParaRPr lang="en-US"/>
          </a:p>
        </p:txBody>
      </p:sp>
      <p:sp>
        <p:nvSpPr>
          <p:cNvPr id="105502" name="Line 31"/>
          <p:cNvSpPr>
            <a:spLocks noChangeShapeType="1"/>
          </p:cNvSpPr>
          <p:nvPr/>
        </p:nvSpPr>
        <p:spPr bwMode="auto">
          <a:xfrm flipH="1">
            <a:off x="5102225" y="2251075"/>
            <a:ext cx="2268538" cy="1588"/>
          </a:xfrm>
          <a:prstGeom prst="line">
            <a:avLst/>
          </a:prstGeom>
          <a:noFill/>
          <a:ln w="19050">
            <a:solidFill>
              <a:srgbClr val="00FFFF"/>
            </a:solidFill>
            <a:round/>
            <a:headEnd/>
            <a:tailEnd/>
          </a:ln>
        </p:spPr>
        <p:txBody>
          <a:bodyPr/>
          <a:lstStyle/>
          <a:p>
            <a:endParaRPr lang="en-US"/>
          </a:p>
        </p:txBody>
      </p:sp>
      <p:sp>
        <p:nvSpPr>
          <p:cNvPr id="105503" name="Line 32"/>
          <p:cNvSpPr>
            <a:spLocks noChangeShapeType="1"/>
          </p:cNvSpPr>
          <p:nvPr/>
        </p:nvSpPr>
        <p:spPr bwMode="auto">
          <a:xfrm flipH="1">
            <a:off x="5102225" y="2582863"/>
            <a:ext cx="2268538" cy="1587"/>
          </a:xfrm>
          <a:prstGeom prst="line">
            <a:avLst/>
          </a:prstGeom>
          <a:noFill/>
          <a:ln w="19050">
            <a:solidFill>
              <a:srgbClr val="00FFFF"/>
            </a:solidFill>
            <a:round/>
            <a:headEnd/>
            <a:tailEnd/>
          </a:ln>
        </p:spPr>
        <p:txBody>
          <a:bodyPr/>
          <a:lstStyle/>
          <a:p>
            <a:endParaRPr lang="en-US"/>
          </a:p>
        </p:txBody>
      </p:sp>
      <p:sp>
        <p:nvSpPr>
          <p:cNvPr id="105504" name="Line 33"/>
          <p:cNvSpPr>
            <a:spLocks noChangeShapeType="1"/>
          </p:cNvSpPr>
          <p:nvPr/>
        </p:nvSpPr>
        <p:spPr bwMode="auto">
          <a:xfrm flipH="1">
            <a:off x="5102225" y="2916238"/>
            <a:ext cx="2268538" cy="1587"/>
          </a:xfrm>
          <a:prstGeom prst="line">
            <a:avLst/>
          </a:prstGeom>
          <a:noFill/>
          <a:ln w="19050">
            <a:solidFill>
              <a:srgbClr val="00FFFF"/>
            </a:solidFill>
            <a:round/>
            <a:headEnd/>
            <a:tailEnd/>
          </a:ln>
        </p:spPr>
        <p:txBody>
          <a:bodyPr/>
          <a:lstStyle/>
          <a:p>
            <a:endParaRPr lang="en-US"/>
          </a:p>
        </p:txBody>
      </p:sp>
      <p:sp>
        <p:nvSpPr>
          <p:cNvPr id="105505" name="Line 34"/>
          <p:cNvSpPr>
            <a:spLocks noChangeShapeType="1"/>
          </p:cNvSpPr>
          <p:nvPr/>
        </p:nvSpPr>
        <p:spPr bwMode="auto">
          <a:xfrm flipH="1">
            <a:off x="5102225" y="3248025"/>
            <a:ext cx="2268538" cy="1588"/>
          </a:xfrm>
          <a:prstGeom prst="line">
            <a:avLst/>
          </a:prstGeom>
          <a:noFill/>
          <a:ln w="19050">
            <a:solidFill>
              <a:srgbClr val="00FFFF"/>
            </a:solidFill>
            <a:round/>
            <a:headEnd/>
            <a:tailEnd/>
          </a:ln>
        </p:spPr>
        <p:txBody>
          <a:bodyPr/>
          <a:lstStyle/>
          <a:p>
            <a:endParaRPr lang="en-US"/>
          </a:p>
        </p:txBody>
      </p:sp>
      <p:sp>
        <p:nvSpPr>
          <p:cNvPr id="105506" name="Line 35"/>
          <p:cNvSpPr>
            <a:spLocks noChangeShapeType="1"/>
          </p:cNvSpPr>
          <p:nvPr/>
        </p:nvSpPr>
        <p:spPr bwMode="auto">
          <a:xfrm flipH="1">
            <a:off x="5102225" y="4049713"/>
            <a:ext cx="2268538" cy="1587"/>
          </a:xfrm>
          <a:prstGeom prst="line">
            <a:avLst/>
          </a:prstGeom>
          <a:noFill/>
          <a:ln w="19050">
            <a:solidFill>
              <a:srgbClr val="00FFFF"/>
            </a:solidFill>
            <a:round/>
            <a:headEnd/>
            <a:tailEnd/>
          </a:ln>
        </p:spPr>
        <p:txBody>
          <a:bodyPr/>
          <a:lstStyle/>
          <a:p>
            <a:endParaRPr lang="en-US"/>
          </a:p>
        </p:txBody>
      </p:sp>
      <p:sp>
        <p:nvSpPr>
          <p:cNvPr id="105507" name="Line 36"/>
          <p:cNvSpPr>
            <a:spLocks noChangeShapeType="1"/>
          </p:cNvSpPr>
          <p:nvPr/>
        </p:nvSpPr>
        <p:spPr bwMode="auto">
          <a:xfrm flipH="1">
            <a:off x="5102225" y="4381500"/>
            <a:ext cx="2268538" cy="1588"/>
          </a:xfrm>
          <a:prstGeom prst="line">
            <a:avLst/>
          </a:prstGeom>
          <a:noFill/>
          <a:ln w="19050">
            <a:solidFill>
              <a:srgbClr val="00FFFF"/>
            </a:solidFill>
            <a:round/>
            <a:headEnd/>
            <a:tailEnd/>
          </a:ln>
        </p:spPr>
        <p:txBody>
          <a:bodyPr/>
          <a:lstStyle/>
          <a:p>
            <a:endParaRPr lang="en-US"/>
          </a:p>
        </p:txBody>
      </p:sp>
      <p:sp>
        <p:nvSpPr>
          <p:cNvPr id="105508" name="Line 37"/>
          <p:cNvSpPr>
            <a:spLocks noChangeShapeType="1"/>
          </p:cNvSpPr>
          <p:nvPr/>
        </p:nvSpPr>
        <p:spPr bwMode="auto">
          <a:xfrm flipH="1">
            <a:off x="5102225" y="4713288"/>
            <a:ext cx="2268538" cy="1587"/>
          </a:xfrm>
          <a:prstGeom prst="line">
            <a:avLst/>
          </a:prstGeom>
          <a:noFill/>
          <a:ln w="19050">
            <a:solidFill>
              <a:srgbClr val="00FFFF"/>
            </a:solidFill>
            <a:round/>
            <a:headEnd/>
            <a:tailEnd/>
          </a:ln>
        </p:spPr>
        <p:txBody>
          <a:bodyPr/>
          <a:lstStyle/>
          <a:p>
            <a:endParaRPr lang="en-US"/>
          </a:p>
        </p:txBody>
      </p:sp>
      <p:sp>
        <p:nvSpPr>
          <p:cNvPr id="105509" name="Line 38"/>
          <p:cNvSpPr>
            <a:spLocks noChangeShapeType="1"/>
          </p:cNvSpPr>
          <p:nvPr/>
        </p:nvSpPr>
        <p:spPr bwMode="auto">
          <a:xfrm flipH="1">
            <a:off x="5102225" y="5065713"/>
            <a:ext cx="2268538" cy="1587"/>
          </a:xfrm>
          <a:prstGeom prst="line">
            <a:avLst/>
          </a:prstGeom>
          <a:noFill/>
          <a:ln w="19050">
            <a:solidFill>
              <a:srgbClr val="00FFFF"/>
            </a:solidFill>
            <a:round/>
            <a:headEnd/>
            <a:tailEnd/>
          </a:ln>
        </p:spPr>
        <p:txBody>
          <a:bodyPr/>
          <a:lstStyle/>
          <a:p>
            <a:endParaRPr lang="en-US"/>
          </a:p>
        </p:txBody>
      </p:sp>
      <p:sp>
        <p:nvSpPr>
          <p:cNvPr id="105510" name="Line 39"/>
          <p:cNvSpPr>
            <a:spLocks noChangeShapeType="1"/>
          </p:cNvSpPr>
          <p:nvPr/>
        </p:nvSpPr>
        <p:spPr bwMode="auto">
          <a:xfrm flipH="1">
            <a:off x="5102225" y="5397500"/>
            <a:ext cx="2268538" cy="1588"/>
          </a:xfrm>
          <a:prstGeom prst="line">
            <a:avLst/>
          </a:prstGeom>
          <a:noFill/>
          <a:ln w="19050">
            <a:solidFill>
              <a:srgbClr val="00FFFF"/>
            </a:solidFill>
            <a:round/>
            <a:headEnd/>
            <a:tailEnd/>
          </a:ln>
        </p:spPr>
        <p:txBody>
          <a:bodyPr/>
          <a:lstStyle/>
          <a:p>
            <a:endParaRPr lang="en-US"/>
          </a:p>
        </p:txBody>
      </p:sp>
      <p:sp>
        <p:nvSpPr>
          <p:cNvPr id="105511" name="Rectangle 40"/>
          <p:cNvSpPr>
            <a:spLocks noChangeArrowheads="1"/>
          </p:cNvSpPr>
          <p:nvPr/>
        </p:nvSpPr>
        <p:spPr bwMode="auto">
          <a:xfrm>
            <a:off x="3578225" y="1684338"/>
            <a:ext cx="3349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loop</a:t>
            </a:r>
            <a:endParaRPr lang="en-CA" sz="2400">
              <a:latin typeface="Times New Roman" pitchFamily="18" charset="0"/>
            </a:endParaRPr>
          </a:p>
        </p:txBody>
      </p:sp>
      <p:sp>
        <p:nvSpPr>
          <p:cNvPr id="105512" name="Rectangle 41"/>
          <p:cNvSpPr>
            <a:spLocks noChangeArrowheads="1"/>
          </p:cNvSpPr>
          <p:nvPr/>
        </p:nvSpPr>
        <p:spPr bwMode="auto">
          <a:xfrm>
            <a:off x="3402013" y="1468438"/>
            <a:ext cx="67945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Program</a:t>
            </a:r>
            <a:endParaRPr lang="en-CA" sz="2400">
              <a:latin typeface="Times New Roman" pitchFamily="18" charset="0"/>
            </a:endParaRPr>
          </a:p>
        </p:txBody>
      </p:sp>
      <p:sp>
        <p:nvSpPr>
          <p:cNvPr id="105513" name="Rectangle 42"/>
          <p:cNvSpPr>
            <a:spLocks noChangeArrowheads="1"/>
          </p:cNvSpPr>
          <p:nvPr/>
        </p:nvSpPr>
        <p:spPr bwMode="auto">
          <a:xfrm>
            <a:off x="5414963" y="1096963"/>
            <a:ext cx="169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Determine address of</a:t>
            </a:r>
            <a:endParaRPr lang="en-CA" sz="2400">
              <a:latin typeface="Times New Roman" pitchFamily="18" charset="0"/>
            </a:endParaRPr>
          </a:p>
        </p:txBody>
      </p:sp>
      <p:sp>
        <p:nvSpPr>
          <p:cNvPr id="105514" name="Rectangle 43"/>
          <p:cNvSpPr>
            <a:spLocks noChangeArrowheads="1"/>
          </p:cNvSpPr>
          <p:nvPr/>
        </p:nvSpPr>
        <p:spPr bwMode="auto">
          <a:xfrm>
            <a:off x="5414963" y="1273175"/>
            <a:ext cx="1830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"Next" number and add</a:t>
            </a:r>
            <a:endParaRPr lang="en-CA" sz="2400">
              <a:latin typeface="Times New Roman" pitchFamily="18" charset="0"/>
            </a:endParaRPr>
          </a:p>
        </p:txBody>
      </p:sp>
      <p:sp>
        <p:nvSpPr>
          <p:cNvPr id="105515" name="Rectangle 44"/>
          <p:cNvSpPr>
            <a:spLocks noChangeArrowheads="1"/>
          </p:cNvSpPr>
          <p:nvPr/>
        </p:nvSpPr>
        <p:spPr bwMode="auto">
          <a:xfrm>
            <a:off x="4321175" y="4421188"/>
            <a:ext cx="1285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a:t>
            </a:r>
            <a:endParaRPr lang="en-CA" sz="2400">
              <a:latin typeface="Times New Roman" pitchFamily="18" charset="0"/>
            </a:endParaRPr>
          </a:p>
        </p:txBody>
      </p:sp>
      <p:sp>
        <p:nvSpPr>
          <p:cNvPr id="105516" name="Rectangle 45"/>
          <p:cNvSpPr>
            <a:spLocks noChangeArrowheads="1"/>
          </p:cNvSpPr>
          <p:nvPr/>
        </p:nvSpPr>
        <p:spPr bwMode="auto">
          <a:xfrm>
            <a:off x="4321175" y="4087813"/>
            <a:ext cx="3952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SUM</a:t>
            </a:r>
            <a:endParaRPr lang="en-CA" sz="2400">
              <a:latin typeface="Times New Roman" pitchFamily="18" charset="0"/>
            </a:endParaRPr>
          </a:p>
        </p:txBody>
      </p:sp>
      <p:sp>
        <p:nvSpPr>
          <p:cNvPr id="105517" name="Rectangle 46"/>
          <p:cNvSpPr>
            <a:spLocks noChangeArrowheads="1"/>
          </p:cNvSpPr>
          <p:nvPr/>
        </p:nvSpPr>
        <p:spPr bwMode="auto">
          <a:xfrm>
            <a:off x="6197600" y="44211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5518" name="Rectangle 47"/>
          <p:cNvSpPr>
            <a:spLocks noChangeArrowheads="1"/>
          </p:cNvSpPr>
          <p:nvPr/>
        </p:nvSpPr>
        <p:spPr bwMode="auto">
          <a:xfrm>
            <a:off x="6470650" y="588963"/>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a:t>
            </a:r>
            <a:endParaRPr lang="en-CA" sz="2400">
              <a:latin typeface="Times New Roman" pitchFamily="18" charset="0"/>
            </a:endParaRPr>
          </a:p>
        </p:txBody>
      </p:sp>
      <p:sp>
        <p:nvSpPr>
          <p:cNvPr id="105519" name="Rectangle 48"/>
          <p:cNvSpPr>
            <a:spLocks noChangeArrowheads="1"/>
          </p:cNvSpPr>
          <p:nvPr/>
        </p:nvSpPr>
        <p:spPr bwMode="auto">
          <a:xfrm>
            <a:off x="5494338" y="588963"/>
            <a:ext cx="42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Clear</a:t>
            </a:r>
            <a:endParaRPr lang="en-CA" sz="2400">
              <a:latin typeface="Times New Roman" pitchFamily="18" charset="0"/>
            </a:endParaRPr>
          </a:p>
        </p:txBody>
      </p:sp>
      <p:sp>
        <p:nvSpPr>
          <p:cNvPr id="105520" name="Freeform 49"/>
          <p:cNvSpPr>
            <a:spLocks/>
          </p:cNvSpPr>
          <p:nvPr/>
        </p:nvSpPr>
        <p:spPr bwMode="auto">
          <a:xfrm>
            <a:off x="4454525" y="1322388"/>
            <a:ext cx="96838" cy="390525"/>
          </a:xfrm>
          <a:custGeom>
            <a:avLst/>
            <a:gdLst>
              <a:gd name="T0" fmla="*/ 2147483647 w 5"/>
              <a:gd name="T1" fmla="*/ 0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2147483647 w 5"/>
              <a:gd name="T27" fmla="*/ 2147483647 h 42"/>
              <a:gd name="T28" fmla="*/ 0 w 5"/>
              <a:gd name="T29" fmla="*/ 2147483647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42"/>
              <a:gd name="T47" fmla="*/ 5 w 5"/>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42">
                <a:moveTo>
                  <a:pt x="5" y="0"/>
                </a:moveTo>
                <a:lnTo>
                  <a:pt x="4" y="1"/>
                </a:lnTo>
                <a:lnTo>
                  <a:pt x="3" y="1"/>
                </a:lnTo>
                <a:lnTo>
                  <a:pt x="3" y="2"/>
                </a:lnTo>
                <a:lnTo>
                  <a:pt x="2" y="2"/>
                </a:lnTo>
                <a:lnTo>
                  <a:pt x="2" y="3"/>
                </a:lnTo>
                <a:lnTo>
                  <a:pt x="2" y="10"/>
                </a:lnTo>
                <a:lnTo>
                  <a:pt x="2" y="21"/>
                </a:lnTo>
                <a:lnTo>
                  <a:pt x="2" y="31"/>
                </a:lnTo>
                <a:lnTo>
                  <a:pt x="2" y="39"/>
                </a:lnTo>
                <a:lnTo>
                  <a:pt x="2" y="40"/>
                </a:lnTo>
                <a:lnTo>
                  <a:pt x="2" y="41"/>
                </a:lnTo>
                <a:lnTo>
                  <a:pt x="1" y="41"/>
                </a:lnTo>
                <a:lnTo>
                  <a:pt x="0" y="42"/>
                </a:lnTo>
              </a:path>
            </a:pathLst>
          </a:custGeom>
          <a:noFill/>
          <a:ln w="19050">
            <a:solidFill>
              <a:srgbClr val="000000"/>
            </a:solidFill>
            <a:round/>
            <a:headEnd/>
            <a:tailEnd/>
          </a:ln>
        </p:spPr>
        <p:txBody>
          <a:bodyPr/>
          <a:lstStyle/>
          <a:p>
            <a:endParaRPr lang="en-US"/>
          </a:p>
        </p:txBody>
      </p:sp>
      <p:sp>
        <p:nvSpPr>
          <p:cNvPr id="105521" name="Freeform 50"/>
          <p:cNvSpPr>
            <a:spLocks/>
          </p:cNvSpPr>
          <p:nvPr/>
        </p:nvSpPr>
        <p:spPr bwMode="auto">
          <a:xfrm>
            <a:off x="4454525" y="1695450"/>
            <a:ext cx="96838" cy="530225"/>
          </a:xfrm>
          <a:custGeom>
            <a:avLst/>
            <a:gdLst>
              <a:gd name="T0" fmla="*/ 2147483647 w 5"/>
              <a:gd name="T1" fmla="*/ 2147483647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0 w 5"/>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2"/>
              <a:gd name="T44" fmla="*/ 5 w 5"/>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2">
                <a:moveTo>
                  <a:pt x="5" y="42"/>
                </a:moveTo>
                <a:lnTo>
                  <a:pt x="4" y="41"/>
                </a:lnTo>
                <a:lnTo>
                  <a:pt x="3" y="40"/>
                </a:lnTo>
                <a:lnTo>
                  <a:pt x="2" y="40"/>
                </a:lnTo>
                <a:lnTo>
                  <a:pt x="2" y="39"/>
                </a:lnTo>
                <a:lnTo>
                  <a:pt x="2" y="31"/>
                </a:lnTo>
                <a:lnTo>
                  <a:pt x="2" y="21"/>
                </a:lnTo>
                <a:lnTo>
                  <a:pt x="2" y="10"/>
                </a:lnTo>
                <a:lnTo>
                  <a:pt x="2" y="3"/>
                </a:lnTo>
                <a:lnTo>
                  <a:pt x="2" y="2"/>
                </a:lnTo>
                <a:lnTo>
                  <a:pt x="2" y="1"/>
                </a:lnTo>
                <a:lnTo>
                  <a:pt x="1" y="1"/>
                </a:lnTo>
                <a:lnTo>
                  <a:pt x="0" y="0"/>
                </a:lnTo>
              </a:path>
            </a:pathLst>
          </a:custGeom>
          <a:noFill/>
          <a:ln w="19050">
            <a:solidFill>
              <a:srgbClr val="000000"/>
            </a:solidFill>
            <a:round/>
            <a:headEnd/>
            <a:tailEnd/>
          </a:ln>
        </p:spPr>
        <p:txBody>
          <a:bodyPr/>
          <a:lstStyle/>
          <a:p>
            <a:endParaRPr lang="en-US"/>
          </a:p>
        </p:txBody>
      </p:sp>
      <p:sp>
        <p:nvSpPr>
          <p:cNvPr id="105522" name="Freeform 51"/>
          <p:cNvSpPr>
            <a:spLocks/>
          </p:cNvSpPr>
          <p:nvPr/>
        </p:nvSpPr>
        <p:spPr bwMode="auto">
          <a:xfrm>
            <a:off x="6237288" y="3502025"/>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3" name="Freeform 52"/>
          <p:cNvSpPr>
            <a:spLocks/>
          </p:cNvSpPr>
          <p:nvPr/>
        </p:nvSpPr>
        <p:spPr bwMode="auto">
          <a:xfrm>
            <a:off x="6237288" y="3638550"/>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4" name="Freeform 53"/>
          <p:cNvSpPr>
            <a:spLocks/>
          </p:cNvSpPr>
          <p:nvPr/>
        </p:nvSpPr>
        <p:spPr bwMode="auto">
          <a:xfrm>
            <a:off x="6237288" y="3775075"/>
            <a:ext cx="19050"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5" name="Freeform 54"/>
          <p:cNvSpPr>
            <a:spLocks/>
          </p:cNvSpPr>
          <p:nvPr/>
        </p:nvSpPr>
        <p:spPr bwMode="auto">
          <a:xfrm>
            <a:off x="6237288" y="5672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6" name="Freeform 55"/>
          <p:cNvSpPr>
            <a:spLocks/>
          </p:cNvSpPr>
          <p:nvPr/>
        </p:nvSpPr>
        <p:spPr bwMode="auto">
          <a:xfrm>
            <a:off x="6237288" y="5789613"/>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7" name="Freeform 56"/>
          <p:cNvSpPr>
            <a:spLocks/>
          </p:cNvSpPr>
          <p:nvPr/>
        </p:nvSpPr>
        <p:spPr bwMode="auto">
          <a:xfrm>
            <a:off x="6237288" y="5926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5528" name="Rectangle 57"/>
          <p:cNvSpPr>
            <a:spLocks noChangeArrowheads="1"/>
          </p:cNvSpPr>
          <p:nvPr/>
        </p:nvSpPr>
        <p:spPr bwMode="auto">
          <a:xfrm>
            <a:off x="5494338" y="2289175"/>
            <a:ext cx="7635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Branch&gt;0</a:t>
            </a:r>
            <a:endParaRPr lang="en-CA" sz="2400">
              <a:latin typeface="Times New Roman" pitchFamily="18" charset="0"/>
            </a:endParaRPr>
          </a:p>
        </p:txBody>
      </p:sp>
      <p:sp>
        <p:nvSpPr>
          <p:cNvPr id="105529" name="Text Box 58"/>
          <p:cNvSpPr txBox="1">
            <a:spLocks noChangeArrowheads="1"/>
          </p:cNvSpPr>
          <p:nvPr/>
        </p:nvSpPr>
        <p:spPr bwMode="auto">
          <a:xfrm>
            <a:off x="6130925" y="32813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p:txBody>
      </p:sp>
      <p:sp>
        <p:nvSpPr>
          <p:cNvPr id="105530" name="Text Box 59"/>
          <p:cNvSpPr txBox="1">
            <a:spLocks noChangeArrowheads="1"/>
          </p:cNvSpPr>
          <p:nvPr/>
        </p:nvSpPr>
        <p:spPr bwMode="auto">
          <a:xfrm>
            <a:off x="6130925" y="54276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p:txBody>
      </p:sp>
      <p:sp>
        <p:nvSpPr>
          <p:cNvPr id="105531" name="Line 60"/>
          <p:cNvSpPr>
            <a:spLocks noChangeShapeType="1"/>
          </p:cNvSpPr>
          <p:nvPr/>
        </p:nvSpPr>
        <p:spPr bwMode="auto">
          <a:xfrm flipH="1">
            <a:off x="5102225" y="6180138"/>
            <a:ext cx="2268538" cy="1587"/>
          </a:xfrm>
          <a:prstGeom prst="line">
            <a:avLst/>
          </a:prstGeom>
          <a:noFill/>
          <a:ln w="19050">
            <a:solidFill>
              <a:srgbClr val="00FFFF"/>
            </a:solidFill>
            <a:round/>
            <a:headEnd/>
            <a:tailEnd/>
          </a:ln>
        </p:spPr>
        <p:txBody>
          <a:bodyPr/>
          <a:lstStyle/>
          <a:p>
            <a:endParaRPr lang="en-US"/>
          </a:p>
        </p:txBody>
      </p:sp>
      <p:sp>
        <p:nvSpPr>
          <p:cNvPr id="105532" name="Text Box 61"/>
          <p:cNvSpPr txBox="1">
            <a:spLocks noChangeArrowheads="1"/>
          </p:cNvSpPr>
          <p:nvPr/>
        </p:nvSpPr>
        <p:spPr bwMode="auto">
          <a:xfrm>
            <a:off x="2846388" y="885825"/>
            <a:ext cx="1555750" cy="366713"/>
          </a:xfrm>
          <a:prstGeom prst="rect">
            <a:avLst/>
          </a:prstGeom>
          <a:noFill/>
          <a:ln w="9525">
            <a:noFill/>
            <a:miter lim="800000"/>
            <a:headEnd/>
            <a:tailEnd/>
          </a:ln>
        </p:spPr>
        <p:txBody>
          <a:bodyPr wrap="none">
            <a:spAutoFit/>
          </a:bodyPr>
          <a:lstStyle/>
          <a:p>
            <a:r>
              <a:rPr lang="en-US" altLang="zh-CN">
                <a:ea typeface="SimSun" pitchFamily="2" charset="-122"/>
              </a:rPr>
              <a:t>Branch target</a:t>
            </a:r>
          </a:p>
        </p:txBody>
      </p:sp>
      <p:sp>
        <p:nvSpPr>
          <p:cNvPr id="105533" name="Text Box 62"/>
          <p:cNvSpPr txBox="1">
            <a:spLocks noChangeArrowheads="1"/>
          </p:cNvSpPr>
          <p:nvPr/>
        </p:nvSpPr>
        <p:spPr bwMode="auto">
          <a:xfrm>
            <a:off x="2841625" y="2251075"/>
            <a:ext cx="2287588" cy="369888"/>
          </a:xfrm>
          <a:prstGeom prst="rect">
            <a:avLst/>
          </a:prstGeom>
          <a:noFill/>
          <a:ln w="9525">
            <a:noFill/>
            <a:miter lim="800000"/>
            <a:headEnd/>
            <a:tailEnd/>
          </a:ln>
        </p:spPr>
        <p:txBody>
          <a:bodyPr wrap="none">
            <a:spAutoFit/>
          </a:bodyPr>
          <a:lstStyle/>
          <a:p>
            <a:r>
              <a:rPr lang="en-US" altLang="zh-CN" b="1">
                <a:ea typeface="SimSun" pitchFamily="2" charset="-122"/>
              </a:rPr>
              <a:t>Conditional branch</a:t>
            </a:r>
          </a:p>
        </p:txBody>
      </p:sp>
      <p:sp>
        <p:nvSpPr>
          <p:cNvPr id="105534" name="Slide Number Placeholder 1"/>
          <p:cNvSpPr>
            <a:spLocks noGrp="1"/>
          </p:cNvSpPr>
          <p:nvPr>
            <p:ph type="sldNum" sz="quarter" idx="12"/>
          </p:nvPr>
        </p:nvSpPr>
        <p:spPr>
          <a:noFill/>
          <a:ln>
            <a:miter lim="800000"/>
            <a:headEnd/>
            <a:tailEnd/>
          </a:ln>
        </p:spPr>
        <p:txBody>
          <a:bodyPr/>
          <a:lstStyle/>
          <a:p>
            <a:fld id="{775821BB-7C88-4CB7-BF80-C8B0FB9F95C8}" type="slidenum">
              <a:rPr lang="ar-SA" altLang="en-US" smtClean="0"/>
              <a:pPr/>
              <a:t>43</a:t>
            </a:fld>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ChangeArrowheads="1"/>
          </p:cNvSpPr>
          <p:nvPr/>
        </p:nvSpPr>
        <p:spPr bwMode="auto">
          <a:xfrm>
            <a:off x="6470650" y="257175"/>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N,R1</a:t>
            </a:r>
            <a:endParaRPr lang="en-CA" sz="2400">
              <a:latin typeface="Times New Roman" pitchFamily="18" charset="0"/>
            </a:endParaRPr>
          </a:p>
        </p:txBody>
      </p:sp>
      <p:sp>
        <p:nvSpPr>
          <p:cNvPr id="106499" name="Rectangle 5"/>
          <p:cNvSpPr>
            <a:spLocks noChangeArrowheads="1"/>
          </p:cNvSpPr>
          <p:nvPr/>
        </p:nvSpPr>
        <p:spPr bwMode="auto">
          <a:xfrm>
            <a:off x="5494338" y="257175"/>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6500" name="Rectangle 6"/>
          <p:cNvSpPr>
            <a:spLocks noChangeArrowheads="1"/>
          </p:cNvSpPr>
          <p:nvPr/>
        </p:nvSpPr>
        <p:spPr bwMode="auto">
          <a:xfrm>
            <a:off x="4340225" y="6218238"/>
            <a:ext cx="4048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a:t>
            </a:r>
            <a:endParaRPr lang="en-CA" sz="2400">
              <a:latin typeface="Times New Roman" pitchFamily="18" charset="0"/>
            </a:endParaRPr>
          </a:p>
        </p:txBody>
      </p:sp>
      <p:sp>
        <p:nvSpPr>
          <p:cNvPr id="106501" name="Rectangle 7"/>
          <p:cNvSpPr>
            <a:spLocks noChangeArrowheads="1"/>
          </p:cNvSpPr>
          <p:nvPr/>
        </p:nvSpPr>
        <p:spPr bwMode="auto">
          <a:xfrm>
            <a:off x="4751388" y="621823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6502" name="Rectangle 8"/>
          <p:cNvSpPr>
            <a:spLocks noChangeArrowheads="1"/>
          </p:cNvSpPr>
          <p:nvPr/>
        </p:nvSpPr>
        <p:spPr bwMode="auto">
          <a:xfrm>
            <a:off x="4321175" y="5105400"/>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NUM2</a:t>
            </a:r>
            <a:endParaRPr lang="en-CA" sz="2400">
              <a:latin typeface="Times New Roman" pitchFamily="18" charset="0"/>
            </a:endParaRPr>
          </a:p>
        </p:txBody>
      </p:sp>
      <p:sp>
        <p:nvSpPr>
          <p:cNvPr id="106503" name="Rectangle 9"/>
          <p:cNvSpPr>
            <a:spLocks noChangeArrowheads="1"/>
          </p:cNvSpPr>
          <p:nvPr/>
        </p:nvSpPr>
        <p:spPr bwMode="auto">
          <a:xfrm>
            <a:off x="4321175" y="4752975"/>
            <a:ext cx="5032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NUM1</a:t>
            </a:r>
            <a:endParaRPr lang="en-CA" sz="2400">
              <a:latin typeface="Times New Roman" pitchFamily="18" charset="0"/>
            </a:endParaRPr>
          </a:p>
        </p:txBody>
      </p:sp>
      <p:sp>
        <p:nvSpPr>
          <p:cNvPr id="106504" name="Rectangle 10"/>
          <p:cNvSpPr>
            <a:spLocks noChangeArrowheads="1"/>
          </p:cNvSpPr>
          <p:nvPr/>
        </p:nvSpPr>
        <p:spPr bwMode="auto">
          <a:xfrm>
            <a:off x="6470650" y="2622550"/>
            <a:ext cx="6715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R0,SUM</a:t>
            </a:r>
            <a:endParaRPr lang="en-CA" sz="2400">
              <a:latin typeface="Times New Roman" pitchFamily="18" charset="0"/>
            </a:endParaRPr>
          </a:p>
        </p:txBody>
      </p:sp>
      <p:sp>
        <p:nvSpPr>
          <p:cNvPr id="106505" name="Rectangle 11"/>
          <p:cNvSpPr>
            <a:spLocks noChangeArrowheads="1"/>
          </p:cNvSpPr>
          <p:nvPr/>
        </p:nvSpPr>
        <p:spPr bwMode="auto">
          <a:xfrm>
            <a:off x="6470650" y="1938338"/>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R1</a:t>
            </a:r>
            <a:endParaRPr lang="en-CA" sz="2400">
              <a:latin typeface="Times New Roman" pitchFamily="18" charset="0"/>
            </a:endParaRPr>
          </a:p>
        </p:txBody>
      </p:sp>
      <p:sp>
        <p:nvSpPr>
          <p:cNvPr id="106506" name="Rectangle 12"/>
          <p:cNvSpPr>
            <a:spLocks noChangeArrowheads="1"/>
          </p:cNvSpPr>
          <p:nvPr/>
        </p:nvSpPr>
        <p:spPr bwMode="auto">
          <a:xfrm>
            <a:off x="5414963" y="1449388"/>
            <a:ext cx="16144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"Next" number to R0</a:t>
            </a:r>
            <a:endParaRPr lang="en-CA" sz="2400">
              <a:latin typeface="Times New Roman" pitchFamily="18" charset="0"/>
            </a:endParaRPr>
          </a:p>
        </p:txBody>
      </p:sp>
      <p:sp>
        <p:nvSpPr>
          <p:cNvPr id="106507" name="Line 14"/>
          <p:cNvSpPr>
            <a:spLocks noChangeShapeType="1"/>
          </p:cNvSpPr>
          <p:nvPr/>
        </p:nvSpPr>
        <p:spPr bwMode="auto">
          <a:xfrm flipH="1">
            <a:off x="5102225" y="6511925"/>
            <a:ext cx="2268538" cy="1588"/>
          </a:xfrm>
          <a:prstGeom prst="line">
            <a:avLst/>
          </a:prstGeom>
          <a:noFill/>
          <a:ln w="19050">
            <a:solidFill>
              <a:srgbClr val="00FFFF"/>
            </a:solidFill>
            <a:round/>
            <a:headEnd/>
            <a:tailEnd/>
          </a:ln>
        </p:spPr>
        <p:txBody>
          <a:bodyPr/>
          <a:lstStyle/>
          <a:p>
            <a:endParaRPr lang="en-US"/>
          </a:p>
        </p:txBody>
      </p:sp>
      <p:sp>
        <p:nvSpPr>
          <p:cNvPr id="106508" name="Line 15"/>
          <p:cNvSpPr>
            <a:spLocks noChangeShapeType="1"/>
          </p:cNvSpPr>
          <p:nvPr/>
        </p:nvSpPr>
        <p:spPr bwMode="auto">
          <a:xfrm flipH="1">
            <a:off x="5102225" y="217488"/>
            <a:ext cx="2268538" cy="1587"/>
          </a:xfrm>
          <a:prstGeom prst="line">
            <a:avLst/>
          </a:prstGeom>
          <a:noFill/>
          <a:ln w="19050">
            <a:solidFill>
              <a:srgbClr val="00FFFF"/>
            </a:solidFill>
            <a:round/>
            <a:headEnd/>
            <a:tailEnd/>
          </a:ln>
        </p:spPr>
        <p:txBody>
          <a:bodyPr/>
          <a:lstStyle/>
          <a:p>
            <a:endParaRPr lang="en-US"/>
          </a:p>
        </p:txBody>
      </p:sp>
      <p:sp>
        <p:nvSpPr>
          <p:cNvPr id="106509" name="Rectangle 16"/>
          <p:cNvSpPr>
            <a:spLocks noChangeArrowheads="1"/>
          </p:cNvSpPr>
          <p:nvPr/>
        </p:nvSpPr>
        <p:spPr bwMode="auto">
          <a:xfrm>
            <a:off x="6470650" y="2289175"/>
            <a:ext cx="582613" cy="246063"/>
          </a:xfrm>
          <a:prstGeom prst="rect">
            <a:avLst/>
          </a:prstGeom>
          <a:noFill/>
          <a:ln w="9525">
            <a:noFill/>
            <a:miter lim="800000"/>
            <a:headEnd/>
            <a:tailEnd/>
          </a:ln>
        </p:spPr>
        <p:txBody>
          <a:bodyPr wrap="none" lIns="0" tIns="0" rIns="0" bIns="0">
            <a:spAutoFit/>
          </a:bodyPr>
          <a:lstStyle/>
          <a:p>
            <a:r>
              <a:rPr lang="en-CA" sz="1600" b="1">
                <a:solidFill>
                  <a:srgbClr val="000000"/>
                </a:solidFill>
                <a:latin typeface="Nimbus Roman No9 L"/>
              </a:rPr>
              <a:t>LOOP</a:t>
            </a:r>
            <a:endParaRPr lang="en-CA" sz="1600" b="1">
              <a:latin typeface="Times New Roman" pitchFamily="18" charset="0"/>
            </a:endParaRPr>
          </a:p>
        </p:txBody>
      </p:sp>
      <p:sp>
        <p:nvSpPr>
          <p:cNvPr id="106510" name="Rectangle 17"/>
          <p:cNvSpPr>
            <a:spLocks noChangeArrowheads="1"/>
          </p:cNvSpPr>
          <p:nvPr/>
        </p:nvSpPr>
        <p:spPr bwMode="auto">
          <a:xfrm>
            <a:off x="5494338" y="1938338"/>
            <a:ext cx="8667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Decrement</a:t>
            </a:r>
            <a:endParaRPr lang="en-CA" sz="2400">
              <a:latin typeface="Times New Roman" pitchFamily="18" charset="0"/>
            </a:endParaRPr>
          </a:p>
        </p:txBody>
      </p:sp>
      <p:sp>
        <p:nvSpPr>
          <p:cNvPr id="106511" name="Rectangle 18"/>
          <p:cNvSpPr>
            <a:spLocks noChangeArrowheads="1"/>
          </p:cNvSpPr>
          <p:nvPr/>
        </p:nvSpPr>
        <p:spPr bwMode="auto">
          <a:xfrm>
            <a:off x="5494338" y="2622550"/>
            <a:ext cx="433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Move</a:t>
            </a:r>
            <a:endParaRPr lang="en-CA" sz="2400">
              <a:latin typeface="Times New Roman" pitchFamily="18" charset="0"/>
            </a:endParaRPr>
          </a:p>
        </p:txBody>
      </p:sp>
      <p:sp>
        <p:nvSpPr>
          <p:cNvPr id="106512" name="Rectangle 19"/>
          <p:cNvSpPr>
            <a:spLocks noChangeArrowheads="1"/>
          </p:cNvSpPr>
          <p:nvPr/>
        </p:nvSpPr>
        <p:spPr bwMode="auto">
          <a:xfrm>
            <a:off x="4359275" y="920750"/>
            <a:ext cx="584200" cy="276225"/>
          </a:xfrm>
          <a:prstGeom prst="rect">
            <a:avLst/>
          </a:prstGeom>
          <a:noFill/>
          <a:ln w="9525">
            <a:noFill/>
            <a:miter lim="800000"/>
            <a:headEnd/>
            <a:tailEnd/>
          </a:ln>
        </p:spPr>
        <p:txBody>
          <a:bodyPr wrap="none" lIns="0" tIns="0" rIns="0" bIns="0">
            <a:spAutoFit/>
          </a:bodyPr>
          <a:lstStyle/>
          <a:p>
            <a:r>
              <a:rPr lang="en-CA" b="1">
                <a:solidFill>
                  <a:srgbClr val="000000"/>
                </a:solidFill>
                <a:latin typeface="Cambria" pitchFamily="18" charset="0"/>
              </a:rPr>
              <a:t>LOOP</a:t>
            </a:r>
            <a:endParaRPr lang="en-CA" b="1">
              <a:latin typeface="Cambria" pitchFamily="18" charset="0"/>
            </a:endParaRPr>
          </a:p>
        </p:txBody>
      </p:sp>
      <p:sp>
        <p:nvSpPr>
          <p:cNvPr id="106513" name="Line 20"/>
          <p:cNvSpPr>
            <a:spLocks noChangeShapeType="1"/>
          </p:cNvSpPr>
          <p:nvPr/>
        </p:nvSpPr>
        <p:spPr bwMode="auto">
          <a:xfrm flipH="1">
            <a:off x="5102225" y="1898650"/>
            <a:ext cx="2268538" cy="1588"/>
          </a:xfrm>
          <a:prstGeom prst="line">
            <a:avLst/>
          </a:prstGeom>
          <a:noFill/>
          <a:ln w="19050">
            <a:solidFill>
              <a:srgbClr val="00FFFF"/>
            </a:solidFill>
            <a:round/>
            <a:headEnd/>
            <a:tailEnd/>
          </a:ln>
        </p:spPr>
        <p:txBody>
          <a:bodyPr/>
          <a:lstStyle/>
          <a:p>
            <a:endParaRPr lang="en-US"/>
          </a:p>
        </p:txBody>
      </p:sp>
      <p:sp>
        <p:nvSpPr>
          <p:cNvPr id="106514" name="Line 21"/>
          <p:cNvSpPr>
            <a:spLocks noChangeShapeType="1"/>
          </p:cNvSpPr>
          <p:nvPr/>
        </p:nvSpPr>
        <p:spPr bwMode="auto">
          <a:xfrm flipV="1">
            <a:off x="5102225" y="1449388"/>
            <a:ext cx="1588" cy="5180012"/>
          </a:xfrm>
          <a:prstGeom prst="line">
            <a:avLst/>
          </a:prstGeom>
          <a:noFill/>
          <a:ln w="19050">
            <a:solidFill>
              <a:srgbClr val="00FFFF"/>
            </a:solidFill>
            <a:round/>
            <a:headEnd/>
            <a:tailEnd/>
          </a:ln>
        </p:spPr>
        <p:txBody>
          <a:bodyPr/>
          <a:lstStyle/>
          <a:p>
            <a:endParaRPr lang="en-US"/>
          </a:p>
        </p:txBody>
      </p:sp>
      <p:sp>
        <p:nvSpPr>
          <p:cNvPr id="106515" name="Line 22"/>
          <p:cNvSpPr>
            <a:spLocks noChangeShapeType="1"/>
          </p:cNvSpPr>
          <p:nvPr/>
        </p:nvSpPr>
        <p:spPr bwMode="auto">
          <a:xfrm flipV="1">
            <a:off x="5102225" y="100013"/>
            <a:ext cx="1588" cy="1231900"/>
          </a:xfrm>
          <a:prstGeom prst="line">
            <a:avLst/>
          </a:prstGeom>
          <a:noFill/>
          <a:ln w="19050">
            <a:solidFill>
              <a:srgbClr val="00FFFF"/>
            </a:solidFill>
            <a:round/>
            <a:headEnd/>
            <a:tailEnd/>
          </a:ln>
        </p:spPr>
        <p:txBody>
          <a:bodyPr/>
          <a:lstStyle/>
          <a:p>
            <a:endParaRPr lang="en-US"/>
          </a:p>
        </p:txBody>
      </p:sp>
      <p:sp>
        <p:nvSpPr>
          <p:cNvPr id="106516" name="Line 23"/>
          <p:cNvSpPr>
            <a:spLocks noChangeShapeType="1"/>
          </p:cNvSpPr>
          <p:nvPr/>
        </p:nvSpPr>
        <p:spPr bwMode="auto">
          <a:xfrm flipV="1">
            <a:off x="7370763" y="1449388"/>
            <a:ext cx="1587" cy="5180012"/>
          </a:xfrm>
          <a:prstGeom prst="line">
            <a:avLst/>
          </a:prstGeom>
          <a:noFill/>
          <a:ln w="19050">
            <a:solidFill>
              <a:srgbClr val="00FFFF"/>
            </a:solidFill>
            <a:round/>
            <a:headEnd/>
            <a:tailEnd/>
          </a:ln>
        </p:spPr>
        <p:txBody>
          <a:bodyPr/>
          <a:lstStyle/>
          <a:p>
            <a:endParaRPr lang="en-US"/>
          </a:p>
        </p:txBody>
      </p:sp>
      <p:sp>
        <p:nvSpPr>
          <p:cNvPr id="106517" name="Line 24"/>
          <p:cNvSpPr>
            <a:spLocks noChangeShapeType="1"/>
          </p:cNvSpPr>
          <p:nvPr/>
        </p:nvSpPr>
        <p:spPr bwMode="auto">
          <a:xfrm flipV="1">
            <a:off x="7370763" y="100013"/>
            <a:ext cx="1587" cy="1231900"/>
          </a:xfrm>
          <a:prstGeom prst="line">
            <a:avLst/>
          </a:prstGeom>
          <a:noFill/>
          <a:ln w="19050">
            <a:solidFill>
              <a:srgbClr val="00FFFF"/>
            </a:solidFill>
            <a:round/>
            <a:headEnd/>
            <a:tailEnd/>
          </a:ln>
        </p:spPr>
        <p:txBody>
          <a:bodyPr/>
          <a:lstStyle/>
          <a:p>
            <a:endParaRPr lang="en-US"/>
          </a:p>
        </p:txBody>
      </p:sp>
      <p:sp>
        <p:nvSpPr>
          <p:cNvPr id="106518" name="Line 25"/>
          <p:cNvSpPr>
            <a:spLocks noChangeShapeType="1"/>
          </p:cNvSpPr>
          <p:nvPr/>
        </p:nvSpPr>
        <p:spPr bwMode="auto">
          <a:xfrm flipH="1">
            <a:off x="5005388" y="1390650"/>
            <a:ext cx="214312" cy="117475"/>
          </a:xfrm>
          <a:prstGeom prst="line">
            <a:avLst/>
          </a:prstGeom>
          <a:noFill/>
          <a:ln w="19050">
            <a:solidFill>
              <a:srgbClr val="00FFFF"/>
            </a:solidFill>
            <a:round/>
            <a:headEnd/>
            <a:tailEnd/>
          </a:ln>
        </p:spPr>
        <p:txBody>
          <a:bodyPr/>
          <a:lstStyle/>
          <a:p>
            <a:endParaRPr lang="en-US"/>
          </a:p>
        </p:txBody>
      </p:sp>
      <p:sp>
        <p:nvSpPr>
          <p:cNvPr id="106519" name="Line 26"/>
          <p:cNvSpPr>
            <a:spLocks noChangeShapeType="1"/>
          </p:cNvSpPr>
          <p:nvPr/>
        </p:nvSpPr>
        <p:spPr bwMode="auto">
          <a:xfrm flipH="1">
            <a:off x="5005388" y="1292225"/>
            <a:ext cx="214312" cy="98425"/>
          </a:xfrm>
          <a:prstGeom prst="line">
            <a:avLst/>
          </a:prstGeom>
          <a:noFill/>
          <a:ln w="19050">
            <a:solidFill>
              <a:srgbClr val="00FFFF"/>
            </a:solidFill>
            <a:round/>
            <a:headEnd/>
            <a:tailEnd/>
          </a:ln>
        </p:spPr>
        <p:txBody>
          <a:bodyPr/>
          <a:lstStyle/>
          <a:p>
            <a:endParaRPr lang="en-US"/>
          </a:p>
        </p:txBody>
      </p:sp>
      <p:sp>
        <p:nvSpPr>
          <p:cNvPr id="106520" name="Line 27"/>
          <p:cNvSpPr>
            <a:spLocks noChangeShapeType="1"/>
          </p:cNvSpPr>
          <p:nvPr/>
        </p:nvSpPr>
        <p:spPr bwMode="auto">
          <a:xfrm flipH="1">
            <a:off x="7253288" y="1390650"/>
            <a:ext cx="214312" cy="117475"/>
          </a:xfrm>
          <a:prstGeom prst="line">
            <a:avLst/>
          </a:prstGeom>
          <a:noFill/>
          <a:ln w="19050">
            <a:solidFill>
              <a:srgbClr val="00FFFF"/>
            </a:solidFill>
            <a:round/>
            <a:headEnd/>
            <a:tailEnd/>
          </a:ln>
        </p:spPr>
        <p:txBody>
          <a:bodyPr/>
          <a:lstStyle/>
          <a:p>
            <a:endParaRPr lang="en-US"/>
          </a:p>
        </p:txBody>
      </p:sp>
      <p:sp>
        <p:nvSpPr>
          <p:cNvPr id="106521" name="Line 28"/>
          <p:cNvSpPr>
            <a:spLocks noChangeShapeType="1"/>
          </p:cNvSpPr>
          <p:nvPr/>
        </p:nvSpPr>
        <p:spPr bwMode="auto">
          <a:xfrm flipH="1">
            <a:off x="7253288" y="1292225"/>
            <a:ext cx="214312" cy="98425"/>
          </a:xfrm>
          <a:prstGeom prst="line">
            <a:avLst/>
          </a:prstGeom>
          <a:noFill/>
          <a:ln w="19050">
            <a:solidFill>
              <a:srgbClr val="00FFFF"/>
            </a:solidFill>
            <a:round/>
            <a:headEnd/>
            <a:tailEnd/>
          </a:ln>
        </p:spPr>
        <p:txBody>
          <a:bodyPr/>
          <a:lstStyle/>
          <a:p>
            <a:endParaRPr lang="en-US"/>
          </a:p>
        </p:txBody>
      </p:sp>
      <p:sp>
        <p:nvSpPr>
          <p:cNvPr id="106522" name="Line 29"/>
          <p:cNvSpPr>
            <a:spLocks noChangeShapeType="1"/>
          </p:cNvSpPr>
          <p:nvPr/>
        </p:nvSpPr>
        <p:spPr bwMode="auto">
          <a:xfrm flipH="1">
            <a:off x="5102225" y="550863"/>
            <a:ext cx="2268538" cy="1587"/>
          </a:xfrm>
          <a:prstGeom prst="line">
            <a:avLst/>
          </a:prstGeom>
          <a:noFill/>
          <a:ln w="19050">
            <a:solidFill>
              <a:srgbClr val="00FFFF"/>
            </a:solidFill>
            <a:round/>
            <a:headEnd/>
            <a:tailEnd/>
          </a:ln>
        </p:spPr>
        <p:txBody>
          <a:bodyPr/>
          <a:lstStyle/>
          <a:p>
            <a:endParaRPr lang="en-US"/>
          </a:p>
        </p:txBody>
      </p:sp>
      <p:sp>
        <p:nvSpPr>
          <p:cNvPr id="106523" name="Line 30"/>
          <p:cNvSpPr>
            <a:spLocks noChangeShapeType="1"/>
          </p:cNvSpPr>
          <p:nvPr/>
        </p:nvSpPr>
        <p:spPr bwMode="auto">
          <a:xfrm flipH="1">
            <a:off x="5102225" y="882650"/>
            <a:ext cx="2268538" cy="1588"/>
          </a:xfrm>
          <a:prstGeom prst="line">
            <a:avLst/>
          </a:prstGeom>
          <a:noFill/>
          <a:ln w="19050">
            <a:solidFill>
              <a:srgbClr val="00FFFF"/>
            </a:solidFill>
            <a:round/>
            <a:headEnd/>
            <a:tailEnd/>
          </a:ln>
        </p:spPr>
        <p:txBody>
          <a:bodyPr/>
          <a:lstStyle/>
          <a:p>
            <a:endParaRPr lang="en-US"/>
          </a:p>
        </p:txBody>
      </p:sp>
      <p:sp>
        <p:nvSpPr>
          <p:cNvPr id="106524" name="Line 31"/>
          <p:cNvSpPr>
            <a:spLocks noChangeShapeType="1"/>
          </p:cNvSpPr>
          <p:nvPr/>
        </p:nvSpPr>
        <p:spPr bwMode="auto">
          <a:xfrm flipH="1">
            <a:off x="5102225" y="2251075"/>
            <a:ext cx="2268538" cy="1588"/>
          </a:xfrm>
          <a:prstGeom prst="line">
            <a:avLst/>
          </a:prstGeom>
          <a:noFill/>
          <a:ln w="19050">
            <a:solidFill>
              <a:srgbClr val="00FFFF"/>
            </a:solidFill>
            <a:round/>
            <a:headEnd/>
            <a:tailEnd/>
          </a:ln>
        </p:spPr>
        <p:txBody>
          <a:bodyPr/>
          <a:lstStyle/>
          <a:p>
            <a:endParaRPr lang="en-US"/>
          </a:p>
        </p:txBody>
      </p:sp>
      <p:sp>
        <p:nvSpPr>
          <p:cNvPr id="106525" name="Line 32"/>
          <p:cNvSpPr>
            <a:spLocks noChangeShapeType="1"/>
          </p:cNvSpPr>
          <p:nvPr/>
        </p:nvSpPr>
        <p:spPr bwMode="auto">
          <a:xfrm flipH="1">
            <a:off x="5102225" y="2582863"/>
            <a:ext cx="2268538" cy="1587"/>
          </a:xfrm>
          <a:prstGeom prst="line">
            <a:avLst/>
          </a:prstGeom>
          <a:noFill/>
          <a:ln w="19050">
            <a:solidFill>
              <a:srgbClr val="00FFFF"/>
            </a:solidFill>
            <a:round/>
            <a:headEnd/>
            <a:tailEnd/>
          </a:ln>
        </p:spPr>
        <p:txBody>
          <a:bodyPr/>
          <a:lstStyle/>
          <a:p>
            <a:endParaRPr lang="en-US"/>
          </a:p>
        </p:txBody>
      </p:sp>
      <p:sp>
        <p:nvSpPr>
          <p:cNvPr id="106526" name="Line 33"/>
          <p:cNvSpPr>
            <a:spLocks noChangeShapeType="1"/>
          </p:cNvSpPr>
          <p:nvPr/>
        </p:nvSpPr>
        <p:spPr bwMode="auto">
          <a:xfrm flipH="1">
            <a:off x="5102225" y="2916238"/>
            <a:ext cx="2268538" cy="1587"/>
          </a:xfrm>
          <a:prstGeom prst="line">
            <a:avLst/>
          </a:prstGeom>
          <a:noFill/>
          <a:ln w="19050">
            <a:solidFill>
              <a:srgbClr val="00FFFF"/>
            </a:solidFill>
            <a:round/>
            <a:headEnd/>
            <a:tailEnd/>
          </a:ln>
        </p:spPr>
        <p:txBody>
          <a:bodyPr/>
          <a:lstStyle/>
          <a:p>
            <a:endParaRPr lang="en-US"/>
          </a:p>
        </p:txBody>
      </p:sp>
      <p:sp>
        <p:nvSpPr>
          <p:cNvPr id="106527" name="Line 34"/>
          <p:cNvSpPr>
            <a:spLocks noChangeShapeType="1"/>
          </p:cNvSpPr>
          <p:nvPr/>
        </p:nvSpPr>
        <p:spPr bwMode="auto">
          <a:xfrm flipH="1">
            <a:off x="5102225" y="3248025"/>
            <a:ext cx="2268538" cy="1588"/>
          </a:xfrm>
          <a:prstGeom prst="line">
            <a:avLst/>
          </a:prstGeom>
          <a:noFill/>
          <a:ln w="19050">
            <a:solidFill>
              <a:srgbClr val="00FFFF"/>
            </a:solidFill>
            <a:round/>
            <a:headEnd/>
            <a:tailEnd/>
          </a:ln>
        </p:spPr>
        <p:txBody>
          <a:bodyPr/>
          <a:lstStyle/>
          <a:p>
            <a:endParaRPr lang="en-US"/>
          </a:p>
        </p:txBody>
      </p:sp>
      <p:sp>
        <p:nvSpPr>
          <p:cNvPr id="106528" name="Line 35"/>
          <p:cNvSpPr>
            <a:spLocks noChangeShapeType="1"/>
          </p:cNvSpPr>
          <p:nvPr/>
        </p:nvSpPr>
        <p:spPr bwMode="auto">
          <a:xfrm flipH="1">
            <a:off x="5102225" y="4049713"/>
            <a:ext cx="2268538" cy="1587"/>
          </a:xfrm>
          <a:prstGeom prst="line">
            <a:avLst/>
          </a:prstGeom>
          <a:noFill/>
          <a:ln w="19050">
            <a:solidFill>
              <a:srgbClr val="00FFFF"/>
            </a:solidFill>
            <a:round/>
            <a:headEnd/>
            <a:tailEnd/>
          </a:ln>
        </p:spPr>
        <p:txBody>
          <a:bodyPr/>
          <a:lstStyle/>
          <a:p>
            <a:endParaRPr lang="en-US"/>
          </a:p>
        </p:txBody>
      </p:sp>
      <p:sp>
        <p:nvSpPr>
          <p:cNvPr id="106529" name="Line 36"/>
          <p:cNvSpPr>
            <a:spLocks noChangeShapeType="1"/>
          </p:cNvSpPr>
          <p:nvPr/>
        </p:nvSpPr>
        <p:spPr bwMode="auto">
          <a:xfrm flipH="1">
            <a:off x="5102225" y="4381500"/>
            <a:ext cx="2268538" cy="1588"/>
          </a:xfrm>
          <a:prstGeom prst="line">
            <a:avLst/>
          </a:prstGeom>
          <a:noFill/>
          <a:ln w="19050">
            <a:solidFill>
              <a:srgbClr val="00FFFF"/>
            </a:solidFill>
            <a:round/>
            <a:headEnd/>
            <a:tailEnd/>
          </a:ln>
        </p:spPr>
        <p:txBody>
          <a:bodyPr/>
          <a:lstStyle/>
          <a:p>
            <a:endParaRPr lang="en-US"/>
          </a:p>
        </p:txBody>
      </p:sp>
      <p:sp>
        <p:nvSpPr>
          <p:cNvPr id="106530" name="Line 37"/>
          <p:cNvSpPr>
            <a:spLocks noChangeShapeType="1"/>
          </p:cNvSpPr>
          <p:nvPr/>
        </p:nvSpPr>
        <p:spPr bwMode="auto">
          <a:xfrm flipH="1">
            <a:off x="5102225" y="4713288"/>
            <a:ext cx="2268538" cy="1587"/>
          </a:xfrm>
          <a:prstGeom prst="line">
            <a:avLst/>
          </a:prstGeom>
          <a:noFill/>
          <a:ln w="19050">
            <a:solidFill>
              <a:srgbClr val="00FFFF"/>
            </a:solidFill>
            <a:round/>
            <a:headEnd/>
            <a:tailEnd/>
          </a:ln>
        </p:spPr>
        <p:txBody>
          <a:bodyPr/>
          <a:lstStyle/>
          <a:p>
            <a:endParaRPr lang="en-US"/>
          </a:p>
        </p:txBody>
      </p:sp>
      <p:sp>
        <p:nvSpPr>
          <p:cNvPr id="106531" name="Line 38"/>
          <p:cNvSpPr>
            <a:spLocks noChangeShapeType="1"/>
          </p:cNvSpPr>
          <p:nvPr/>
        </p:nvSpPr>
        <p:spPr bwMode="auto">
          <a:xfrm flipH="1">
            <a:off x="5102225" y="5065713"/>
            <a:ext cx="2268538" cy="1587"/>
          </a:xfrm>
          <a:prstGeom prst="line">
            <a:avLst/>
          </a:prstGeom>
          <a:noFill/>
          <a:ln w="19050">
            <a:solidFill>
              <a:srgbClr val="00FFFF"/>
            </a:solidFill>
            <a:round/>
            <a:headEnd/>
            <a:tailEnd/>
          </a:ln>
        </p:spPr>
        <p:txBody>
          <a:bodyPr/>
          <a:lstStyle/>
          <a:p>
            <a:endParaRPr lang="en-US"/>
          </a:p>
        </p:txBody>
      </p:sp>
      <p:sp>
        <p:nvSpPr>
          <p:cNvPr id="106532" name="Line 39"/>
          <p:cNvSpPr>
            <a:spLocks noChangeShapeType="1"/>
          </p:cNvSpPr>
          <p:nvPr/>
        </p:nvSpPr>
        <p:spPr bwMode="auto">
          <a:xfrm flipH="1">
            <a:off x="5102225" y="5397500"/>
            <a:ext cx="2268538" cy="1588"/>
          </a:xfrm>
          <a:prstGeom prst="line">
            <a:avLst/>
          </a:prstGeom>
          <a:noFill/>
          <a:ln w="19050">
            <a:solidFill>
              <a:srgbClr val="00FFFF"/>
            </a:solidFill>
            <a:round/>
            <a:headEnd/>
            <a:tailEnd/>
          </a:ln>
        </p:spPr>
        <p:txBody>
          <a:bodyPr/>
          <a:lstStyle/>
          <a:p>
            <a:endParaRPr lang="en-US"/>
          </a:p>
        </p:txBody>
      </p:sp>
      <p:sp>
        <p:nvSpPr>
          <p:cNvPr id="106533" name="Rectangle 40"/>
          <p:cNvSpPr>
            <a:spLocks noChangeArrowheads="1"/>
          </p:cNvSpPr>
          <p:nvPr/>
        </p:nvSpPr>
        <p:spPr bwMode="auto">
          <a:xfrm>
            <a:off x="3578225" y="1684338"/>
            <a:ext cx="33496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loop</a:t>
            </a:r>
            <a:endParaRPr lang="en-CA" sz="2400">
              <a:latin typeface="Times New Roman" pitchFamily="18" charset="0"/>
            </a:endParaRPr>
          </a:p>
        </p:txBody>
      </p:sp>
      <p:sp>
        <p:nvSpPr>
          <p:cNvPr id="106534" name="Rectangle 41"/>
          <p:cNvSpPr>
            <a:spLocks noChangeArrowheads="1"/>
          </p:cNvSpPr>
          <p:nvPr/>
        </p:nvSpPr>
        <p:spPr bwMode="auto">
          <a:xfrm>
            <a:off x="3402013" y="1468438"/>
            <a:ext cx="67945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Program</a:t>
            </a:r>
            <a:endParaRPr lang="en-CA" sz="2400">
              <a:latin typeface="Times New Roman" pitchFamily="18" charset="0"/>
            </a:endParaRPr>
          </a:p>
        </p:txBody>
      </p:sp>
      <p:sp>
        <p:nvSpPr>
          <p:cNvPr id="106535" name="Rectangle 42"/>
          <p:cNvSpPr>
            <a:spLocks noChangeArrowheads="1"/>
          </p:cNvSpPr>
          <p:nvPr/>
        </p:nvSpPr>
        <p:spPr bwMode="auto">
          <a:xfrm>
            <a:off x="5414963" y="1096963"/>
            <a:ext cx="169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Determine address of</a:t>
            </a:r>
            <a:endParaRPr lang="en-CA" sz="2400">
              <a:latin typeface="Times New Roman" pitchFamily="18" charset="0"/>
            </a:endParaRPr>
          </a:p>
        </p:txBody>
      </p:sp>
      <p:sp>
        <p:nvSpPr>
          <p:cNvPr id="106536" name="Rectangle 43"/>
          <p:cNvSpPr>
            <a:spLocks noChangeArrowheads="1"/>
          </p:cNvSpPr>
          <p:nvPr/>
        </p:nvSpPr>
        <p:spPr bwMode="auto">
          <a:xfrm>
            <a:off x="5414963" y="1273175"/>
            <a:ext cx="18303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"Next" number and add</a:t>
            </a:r>
            <a:endParaRPr lang="en-CA" sz="2400">
              <a:latin typeface="Times New Roman" pitchFamily="18" charset="0"/>
            </a:endParaRPr>
          </a:p>
        </p:txBody>
      </p:sp>
      <p:sp>
        <p:nvSpPr>
          <p:cNvPr id="106537" name="Rectangle 44"/>
          <p:cNvSpPr>
            <a:spLocks noChangeArrowheads="1"/>
          </p:cNvSpPr>
          <p:nvPr/>
        </p:nvSpPr>
        <p:spPr bwMode="auto">
          <a:xfrm>
            <a:off x="4321175" y="4421188"/>
            <a:ext cx="1285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N</a:t>
            </a:r>
            <a:endParaRPr lang="en-CA" sz="2400">
              <a:latin typeface="Times New Roman" pitchFamily="18" charset="0"/>
            </a:endParaRPr>
          </a:p>
        </p:txBody>
      </p:sp>
      <p:sp>
        <p:nvSpPr>
          <p:cNvPr id="106538" name="Rectangle 45"/>
          <p:cNvSpPr>
            <a:spLocks noChangeArrowheads="1"/>
          </p:cNvSpPr>
          <p:nvPr/>
        </p:nvSpPr>
        <p:spPr bwMode="auto">
          <a:xfrm>
            <a:off x="4321175" y="4087813"/>
            <a:ext cx="39528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SUM</a:t>
            </a:r>
            <a:endParaRPr lang="en-CA" sz="2400">
              <a:latin typeface="Times New Roman" pitchFamily="18" charset="0"/>
            </a:endParaRPr>
          </a:p>
        </p:txBody>
      </p:sp>
      <p:sp>
        <p:nvSpPr>
          <p:cNvPr id="106539" name="Rectangle 46"/>
          <p:cNvSpPr>
            <a:spLocks noChangeArrowheads="1"/>
          </p:cNvSpPr>
          <p:nvPr/>
        </p:nvSpPr>
        <p:spPr bwMode="auto">
          <a:xfrm>
            <a:off x="6197600" y="4421188"/>
            <a:ext cx="98425" cy="212725"/>
          </a:xfrm>
          <a:prstGeom prst="rect">
            <a:avLst/>
          </a:prstGeom>
          <a:noFill/>
          <a:ln w="9525">
            <a:noFill/>
            <a:miter lim="800000"/>
            <a:headEnd/>
            <a:tailEnd/>
          </a:ln>
        </p:spPr>
        <p:txBody>
          <a:bodyPr wrap="none" lIns="0" tIns="0" rIns="0" bIns="0">
            <a:spAutoFit/>
          </a:bodyPr>
          <a:lstStyle/>
          <a:p>
            <a:r>
              <a:rPr lang="en-CA" sz="1400" i="1">
                <a:solidFill>
                  <a:srgbClr val="000000"/>
                </a:solidFill>
                <a:latin typeface="Nimbus Roman No9 L"/>
              </a:rPr>
              <a:t>n</a:t>
            </a:r>
            <a:endParaRPr lang="en-CA" sz="2400">
              <a:latin typeface="Times New Roman" pitchFamily="18" charset="0"/>
            </a:endParaRPr>
          </a:p>
        </p:txBody>
      </p:sp>
      <p:sp>
        <p:nvSpPr>
          <p:cNvPr id="106540" name="Rectangle 47"/>
          <p:cNvSpPr>
            <a:spLocks noChangeArrowheads="1"/>
          </p:cNvSpPr>
          <p:nvPr/>
        </p:nvSpPr>
        <p:spPr bwMode="auto">
          <a:xfrm>
            <a:off x="6470650" y="588963"/>
            <a:ext cx="227013"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R0</a:t>
            </a:r>
            <a:endParaRPr lang="en-CA" sz="2400">
              <a:latin typeface="Times New Roman" pitchFamily="18" charset="0"/>
            </a:endParaRPr>
          </a:p>
        </p:txBody>
      </p:sp>
      <p:sp>
        <p:nvSpPr>
          <p:cNvPr id="106541" name="Rectangle 48"/>
          <p:cNvSpPr>
            <a:spLocks noChangeArrowheads="1"/>
          </p:cNvSpPr>
          <p:nvPr/>
        </p:nvSpPr>
        <p:spPr bwMode="auto">
          <a:xfrm>
            <a:off x="5494338" y="588963"/>
            <a:ext cx="4238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Clear</a:t>
            </a:r>
            <a:endParaRPr lang="en-CA" sz="2400">
              <a:latin typeface="Times New Roman" pitchFamily="18" charset="0"/>
            </a:endParaRPr>
          </a:p>
        </p:txBody>
      </p:sp>
      <p:sp>
        <p:nvSpPr>
          <p:cNvPr id="106542" name="Freeform 49"/>
          <p:cNvSpPr>
            <a:spLocks/>
          </p:cNvSpPr>
          <p:nvPr/>
        </p:nvSpPr>
        <p:spPr bwMode="auto">
          <a:xfrm>
            <a:off x="4125913" y="901700"/>
            <a:ext cx="96837" cy="820738"/>
          </a:xfrm>
          <a:custGeom>
            <a:avLst/>
            <a:gdLst>
              <a:gd name="T0" fmla="*/ 2147483647 w 5"/>
              <a:gd name="T1" fmla="*/ 0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2147483647 w 5"/>
              <a:gd name="T27" fmla="*/ 2147483647 h 42"/>
              <a:gd name="T28" fmla="*/ 0 w 5"/>
              <a:gd name="T29" fmla="*/ 2147483647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42"/>
              <a:gd name="T47" fmla="*/ 5 w 5"/>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42">
                <a:moveTo>
                  <a:pt x="5" y="0"/>
                </a:moveTo>
                <a:lnTo>
                  <a:pt x="4" y="1"/>
                </a:lnTo>
                <a:lnTo>
                  <a:pt x="3" y="1"/>
                </a:lnTo>
                <a:lnTo>
                  <a:pt x="3" y="2"/>
                </a:lnTo>
                <a:lnTo>
                  <a:pt x="2" y="2"/>
                </a:lnTo>
                <a:lnTo>
                  <a:pt x="2" y="3"/>
                </a:lnTo>
                <a:lnTo>
                  <a:pt x="2" y="10"/>
                </a:lnTo>
                <a:lnTo>
                  <a:pt x="2" y="21"/>
                </a:lnTo>
                <a:lnTo>
                  <a:pt x="2" y="31"/>
                </a:lnTo>
                <a:lnTo>
                  <a:pt x="2" y="39"/>
                </a:lnTo>
                <a:lnTo>
                  <a:pt x="2" y="40"/>
                </a:lnTo>
                <a:lnTo>
                  <a:pt x="2" y="41"/>
                </a:lnTo>
                <a:lnTo>
                  <a:pt x="1" y="41"/>
                </a:lnTo>
                <a:lnTo>
                  <a:pt x="0" y="42"/>
                </a:lnTo>
              </a:path>
            </a:pathLst>
          </a:custGeom>
          <a:noFill/>
          <a:ln w="19050">
            <a:solidFill>
              <a:srgbClr val="000000"/>
            </a:solidFill>
            <a:round/>
            <a:headEnd/>
            <a:tailEnd/>
          </a:ln>
        </p:spPr>
        <p:txBody>
          <a:bodyPr/>
          <a:lstStyle/>
          <a:p>
            <a:endParaRPr lang="en-US"/>
          </a:p>
        </p:txBody>
      </p:sp>
      <p:sp>
        <p:nvSpPr>
          <p:cNvPr id="106543" name="Freeform 50"/>
          <p:cNvSpPr>
            <a:spLocks/>
          </p:cNvSpPr>
          <p:nvPr/>
        </p:nvSpPr>
        <p:spPr bwMode="auto">
          <a:xfrm>
            <a:off x="4125913" y="1722438"/>
            <a:ext cx="96837" cy="822325"/>
          </a:xfrm>
          <a:custGeom>
            <a:avLst/>
            <a:gdLst>
              <a:gd name="T0" fmla="*/ 2147483647 w 5"/>
              <a:gd name="T1" fmla="*/ 2147483647 h 42"/>
              <a:gd name="T2" fmla="*/ 2147483647 w 5"/>
              <a:gd name="T3" fmla="*/ 2147483647 h 42"/>
              <a:gd name="T4" fmla="*/ 2147483647 w 5"/>
              <a:gd name="T5" fmla="*/ 2147483647 h 42"/>
              <a:gd name="T6" fmla="*/ 2147483647 w 5"/>
              <a:gd name="T7" fmla="*/ 2147483647 h 42"/>
              <a:gd name="T8" fmla="*/ 2147483647 w 5"/>
              <a:gd name="T9" fmla="*/ 2147483647 h 42"/>
              <a:gd name="T10" fmla="*/ 2147483647 w 5"/>
              <a:gd name="T11" fmla="*/ 2147483647 h 42"/>
              <a:gd name="T12" fmla="*/ 2147483647 w 5"/>
              <a:gd name="T13" fmla="*/ 2147483647 h 42"/>
              <a:gd name="T14" fmla="*/ 2147483647 w 5"/>
              <a:gd name="T15" fmla="*/ 2147483647 h 42"/>
              <a:gd name="T16" fmla="*/ 2147483647 w 5"/>
              <a:gd name="T17" fmla="*/ 2147483647 h 42"/>
              <a:gd name="T18" fmla="*/ 2147483647 w 5"/>
              <a:gd name="T19" fmla="*/ 2147483647 h 42"/>
              <a:gd name="T20" fmla="*/ 2147483647 w 5"/>
              <a:gd name="T21" fmla="*/ 2147483647 h 42"/>
              <a:gd name="T22" fmla="*/ 2147483647 w 5"/>
              <a:gd name="T23" fmla="*/ 2147483647 h 42"/>
              <a:gd name="T24" fmla="*/ 2147483647 w 5"/>
              <a:gd name="T25" fmla="*/ 2147483647 h 42"/>
              <a:gd name="T26" fmla="*/ 0 w 5"/>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2"/>
              <a:gd name="T44" fmla="*/ 5 w 5"/>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2">
                <a:moveTo>
                  <a:pt x="5" y="42"/>
                </a:moveTo>
                <a:lnTo>
                  <a:pt x="4" y="41"/>
                </a:lnTo>
                <a:lnTo>
                  <a:pt x="3" y="40"/>
                </a:lnTo>
                <a:lnTo>
                  <a:pt x="2" y="40"/>
                </a:lnTo>
                <a:lnTo>
                  <a:pt x="2" y="39"/>
                </a:lnTo>
                <a:lnTo>
                  <a:pt x="2" y="31"/>
                </a:lnTo>
                <a:lnTo>
                  <a:pt x="2" y="21"/>
                </a:lnTo>
                <a:lnTo>
                  <a:pt x="2" y="10"/>
                </a:lnTo>
                <a:lnTo>
                  <a:pt x="2" y="3"/>
                </a:lnTo>
                <a:lnTo>
                  <a:pt x="2" y="2"/>
                </a:lnTo>
                <a:lnTo>
                  <a:pt x="2" y="1"/>
                </a:lnTo>
                <a:lnTo>
                  <a:pt x="1" y="1"/>
                </a:lnTo>
                <a:lnTo>
                  <a:pt x="0" y="0"/>
                </a:lnTo>
              </a:path>
            </a:pathLst>
          </a:custGeom>
          <a:noFill/>
          <a:ln w="19050">
            <a:solidFill>
              <a:srgbClr val="000000"/>
            </a:solidFill>
            <a:round/>
            <a:headEnd/>
            <a:tailEnd/>
          </a:ln>
        </p:spPr>
        <p:txBody>
          <a:bodyPr/>
          <a:lstStyle/>
          <a:p>
            <a:endParaRPr lang="en-US"/>
          </a:p>
        </p:txBody>
      </p:sp>
      <p:sp>
        <p:nvSpPr>
          <p:cNvPr id="106544" name="Freeform 51"/>
          <p:cNvSpPr>
            <a:spLocks/>
          </p:cNvSpPr>
          <p:nvPr/>
        </p:nvSpPr>
        <p:spPr bwMode="auto">
          <a:xfrm>
            <a:off x="6237288" y="3502025"/>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45" name="Freeform 52"/>
          <p:cNvSpPr>
            <a:spLocks/>
          </p:cNvSpPr>
          <p:nvPr/>
        </p:nvSpPr>
        <p:spPr bwMode="auto">
          <a:xfrm>
            <a:off x="6237288" y="3638550"/>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46" name="Freeform 53"/>
          <p:cNvSpPr>
            <a:spLocks/>
          </p:cNvSpPr>
          <p:nvPr/>
        </p:nvSpPr>
        <p:spPr bwMode="auto">
          <a:xfrm>
            <a:off x="6237288" y="3775075"/>
            <a:ext cx="19050"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47" name="Freeform 54"/>
          <p:cNvSpPr>
            <a:spLocks/>
          </p:cNvSpPr>
          <p:nvPr/>
        </p:nvSpPr>
        <p:spPr bwMode="auto">
          <a:xfrm>
            <a:off x="6237288" y="5672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48" name="Freeform 55"/>
          <p:cNvSpPr>
            <a:spLocks/>
          </p:cNvSpPr>
          <p:nvPr/>
        </p:nvSpPr>
        <p:spPr bwMode="auto">
          <a:xfrm>
            <a:off x="6237288" y="5789613"/>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49" name="Freeform 56"/>
          <p:cNvSpPr>
            <a:spLocks/>
          </p:cNvSpPr>
          <p:nvPr/>
        </p:nvSpPr>
        <p:spPr bwMode="auto">
          <a:xfrm>
            <a:off x="6237288" y="5926138"/>
            <a:ext cx="19050" cy="19050"/>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9050">
            <a:solidFill>
              <a:srgbClr val="000000"/>
            </a:solidFill>
            <a:round/>
            <a:headEnd/>
            <a:tailEnd/>
          </a:ln>
        </p:spPr>
        <p:txBody>
          <a:bodyPr/>
          <a:lstStyle/>
          <a:p>
            <a:endParaRPr lang="en-US"/>
          </a:p>
        </p:txBody>
      </p:sp>
      <p:sp>
        <p:nvSpPr>
          <p:cNvPr id="106550" name="Rectangle 57"/>
          <p:cNvSpPr>
            <a:spLocks noChangeArrowheads="1"/>
          </p:cNvSpPr>
          <p:nvPr/>
        </p:nvSpPr>
        <p:spPr bwMode="auto">
          <a:xfrm>
            <a:off x="5494338" y="2289175"/>
            <a:ext cx="763587"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Branch&gt;0</a:t>
            </a:r>
            <a:endParaRPr lang="en-CA" sz="2400">
              <a:latin typeface="Times New Roman" pitchFamily="18" charset="0"/>
            </a:endParaRPr>
          </a:p>
        </p:txBody>
      </p:sp>
      <p:sp>
        <p:nvSpPr>
          <p:cNvPr id="106551" name="Text Box 58"/>
          <p:cNvSpPr txBox="1">
            <a:spLocks noChangeArrowheads="1"/>
          </p:cNvSpPr>
          <p:nvPr/>
        </p:nvSpPr>
        <p:spPr bwMode="auto">
          <a:xfrm>
            <a:off x="6130925" y="32813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p:txBody>
      </p:sp>
      <p:sp>
        <p:nvSpPr>
          <p:cNvPr id="106552" name="Text Box 59"/>
          <p:cNvSpPr txBox="1">
            <a:spLocks noChangeArrowheads="1"/>
          </p:cNvSpPr>
          <p:nvPr/>
        </p:nvSpPr>
        <p:spPr bwMode="auto">
          <a:xfrm>
            <a:off x="6130925" y="5427663"/>
            <a:ext cx="393700" cy="676275"/>
          </a:xfrm>
          <a:prstGeom prst="rect">
            <a:avLst/>
          </a:prstGeom>
          <a:solidFill>
            <a:schemeClr val="bg1"/>
          </a:solidFill>
          <a:ln w="9525">
            <a:solidFill>
              <a:schemeClr val="bg1"/>
            </a:solidFill>
            <a:miter lim="800000"/>
            <a:headEnd/>
            <a:tailEnd/>
          </a:ln>
        </p:spPr>
        <p:txBody>
          <a:bodyPr>
            <a:spAutoFit/>
          </a:bodyPr>
          <a:lstStyle/>
          <a:p>
            <a:pPr>
              <a:lnSpc>
                <a:spcPct val="20000"/>
              </a:lnSpc>
              <a:spcBef>
                <a:spcPct val="50000"/>
              </a:spcBef>
            </a:pPr>
            <a:endParaRPr lang="zh-CN" altLang="en-US" sz="20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endParaRPr lang="en-US" altLang="zh-CN" sz="1600">
              <a:latin typeface="Nimbus Roman No9 L"/>
              <a:ea typeface="SimSun" pitchFamily="2" charset="-122"/>
            </a:endParaRPr>
          </a:p>
          <a:p>
            <a:pPr>
              <a:lnSpc>
                <a:spcPct val="20000"/>
              </a:lnSpc>
              <a:spcBef>
                <a:spcPct val="50000"/>
              </a:spcBef>
            </a:pPr>
            <a:r>
              <a:rPr lang="en-CA" sz="1600">
                <a:latin typeface="Nimbus Roman No9 L"/>
              </a:rPr>
              <a:t>•</a:t>
            </a:r>
          </a:p>
        </p:txBody>
      </p:sp>
      <p:sp>
        <p:nvSpPr>
          <p:cNvPr id="106553" name="Line 60"/>
          <p:cNvSpPr>
            <a:spLocks noChangeShapeType="1"/>
          </p:cNvSpPr>
          <p:nvPr/>
        </p:nvSpPr>
        <p:spPr bwMode="auto">
          <a:xfrm flipH="1">
            <a:off x="5102225" y="6180138"/>
            <a:ext cx="2268538" cy="1587"/>
          </a:xfrm>
          <a:prstGeom prst="line">
            <a:avLst/>
          </a:prstGeom>
          <a:noFill/>
          <a:ln w="19050">
            <a:solidFill>
              <a:srgbClr val="00FFFF"/>
            </a:solidFill>
            <a:round/>
            <a:headEnd/>
            <a:tailEnd/>
          </a:ln>
        </p:spPr>
        <p:txBody>
          <a:bodyPr/>
          <a:lstStyle/>
          <a:p>
            <a:endParaRPr lang="en-US"/>
          </a:p>
        </p:txBody>
      </p:sp>
      <p:sp>
        <p:nvSpPr>
          <p:cNvPr id="106554" name="Slide Number Placeholder 1"/>
          <p:cNvSpPr>
            <a:spLocks noGrp="1"/>
          </p:cNvSpPr>
          <p:nvPr>
            <p:ph type="sldNum" sz="quarter" idx="12"/>
          </p:nvPr>
        </p:nvSpPr>
        <p:spPr>
          <a:noFill/>
          <a:ln>
            <a:miter lim="800000"/>
            <a:headEnd/>
            <a:tailEnd/>
          </a:ln>
        </p:spPr>
        <p:txBody>
          <a:bodyPr/>
          <a:lstStyle/>
          <a:p>
            <a:fld id="{B462D6EF-7880-49D2-88BB-3BC255E8709B}" type="slidenum">
              <a:rPr lang="ar-SA" altLang="en-US" smtClean="0"/>
              <a:pPr/>
              <a:t>44</a:t>
            </a:fld>
            <a:endParaRPr lang="en-US" altLang="en-US" smtClean="0"/>
          </a:p>
        </p:txBody>
      </p:sp>
      <p:pic>
        <p:nvPicPr>
          <p:cNvPr id="106555" name="Picture 1"/>
          <p:cNvPicPr>
            <a:picLocks noChangeAspect="1"/>
          </p:cNvPicPr>
          <p:nvPr/>
        </p:nvPicPr>
        <p:blipFill>
          <a:blip r:embed="rId3"/>
          <a:srcRect/>
          <a:stretch>
            <a:fillRect/>
          </a:stretch>
        </p:blipFill>
        <p:spPr bwMode="auto">
          <a:xfrm>
            <a:off x="90488" y="1787525"/>
            <a:ext cx="4159250" cy="5037138"/>
          </a:xfrm>
          <a:prstGeom prst="rect">
            <a:avLst/>
          </a:prstGeom>
          <a:noFill/>
          <a:ln w="9525">
            <a:noFill/>
            <a:miter lim="800000"/>
            <a:headEnd/>
            <a:tailEnd/>
          </a:ln>
        </p:spPr>
      </p:pic>
      <p:sp>
        <p:nvSpPr>
          <p:cNvPr id="106556" name="Rectangle 2"/>
          <p:cNvSpPr txBox="1">
            <a:spLocks noChangeArrowheads="1"/>
          </p:cNvSpPr>
          <p:nvPr/>
        </p:nvSpPr>
        <p:spPr bwMode="auto">
          <a:xfrm>
            <a:off x="95250" y="317500"/>
            <a:ext cx="4141788" cy="1574800"/>
          </a:xfrm>
          <a:prstGeom prst="rect">
            <a:avLst/>
          </a:prstGeom>
          <a:solidFill>
            <a:schemeClr val="bg1"/>
          </a:solidFill>
          <a:ln w="9525">
            <a:noFill/>
            <a:miter lim="800000"/>
            <a:headEnd/>
            <a:tailEnd/>
          </a:ln>
        </p:spPr>
        <p:txBody>
          <a:bodyPr anchor="b"/>
          <a:lstStyle/>
          <a:p>
            <a:r>
              <a:rPr lang="en-US" altLang="zh-CN" sz="2400" b="1">
                <a:solidFill>
                  <a:schemeClr val="tx2"/>
                </a:solidFill>
                <a:ea typeface="SimSun" pitchFamily="2" charset="-122"/>
              </a:rPr>
              <a:t>Book Examples (Fig. 2.12): </a:t>
            </a:r>
          </a:p>
          <a:p>
            <a:r>
              <a:rPr lang="en-US" altLang="zh-CN" sz="2800" b="1">
                <a:solidFill>
                  <a:schemeClr val="tx2"/>
                </a:solidFill>
                <a:ea typeface="SimSun" pitchFamily="2" charset="-122"/>
              </a:rPr>
              <a:t>Indirect Addressing to </a:t>
            </a:r>
          </a:p>
          <a:p>
            <a:r>
              <a:rPr lang="en-US" altLang="zh-CN" sz="2800" b="1">
                <a:solidFill>
                  <a:schemeClr val="tx2"/>
                </a:solidFill>
                <a:ea typeface="SimSun" pitchFamily="2" charset="-122"/>
              </a:rPr>
              <a:t>Compute the Array Sum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1"/>
          <p:cNvPicPr>
            <a:picLocks noChangeAspect="1"/>
          </p:cNvPicPr>
          <p:nvPr/>
        </p:nvPicPr>
        <p:blipFill>
          <a:blip r:embed="rId2"/>
          <a:srcRect/>
          <a:stretch>
            <a:fillRect/>
          </a:stretch>
        </p:blipFill>
        <p:spPr bwMode="auto">
          <a:xfrm>
            <a:off x="357188" y="1417638"/>
            <a:ext cx="8382000" cy="4973637"/>
          </a:xfrm>
          <a:prstGeom prst="rect">
            <a:avLst/>
          </a:prstGeom>
          <a:noFill/>
          <a:ln w="9525">
            <a:noFill/>
            <a:miter lim="800000"/>
            <a:headEnd/>
            <a:tailEnd/>
          </a:ln>
        </p:spPr>
      </p:pic>
      <p:sp>
        <p:nvSpPr>
          <p:cNvPr id="107523" name="Rectangle 2"/>
          <p:cNvSpPr txBox="1">
            <a:spLocks noChangeArrowheads="1"/>
          </p:cNvSpPr>
          <p:nvPr/>
        </p:nvSpPr>
        <p:spPr bwMode="auto">
          <a:xfrm>
            <a:off x="60325" y="122238"/>
            <a:ext cx="8839200" cy="1295400"/>
          </a:xfrm>
          <a:prstGeom prst="rect">
            <a:avLst/>
          </a:prstGeom>
          <a:noFill/>
          <a:ln w="9525">
            <a:noFill/>
            <a:miter lim="800000"/>
            <a:headEnd/>
            <a:tailEnd/>
          </a:ln>
          <a:effectLst/>
        </p:spPr>
        <p:txBody>
          <a:bodyPr anchor="b"/>
          <a:lstStyle/>
          <a:p>
            <a:r>
              <a:rPr lang="en-US" altLang="zh-CN" sz="2600" b="1">
                <a:solidFill>
                  <a:schemeClr val="tx2"/>
                </a:solidFill>
                <a:ea typeface="SimSun" pitchFamily="2" charset="-122"/>
              </a:rPr>
              <a:t>Book Examples (Fig. 2.12):</a:t>
            </a:r>
            <a:r>
              <a:rPr lang="en-US" altLang="zh-CN" sz="2800" b="1">
                <a:solidFill>
                  <a:schemeClr val="tx2"/>
                </a:solidFill>
                <a:ea typeface="SimSun" pitchFamily="2" charset="-122"/>
              </a:rPr>
              <a:t> </a:t>
            </a:r>
            <a:r>
              <a:rPr lang="en-US" altLang="zh-CN" sz="3000" b="1">
                <a:solidFill>
                  <a:schemeClr val="tx2"/>
                </a:solidFill>
                <a:ea typeface="SimSun" pitchFamily="2" charset="-122"/>
              </a:rPr>
              <a:t>Indirect Addressing    to Compute the Array Sum (Fig. 2.10) </a:t>
            </a:r>
          </a:p>
        </p:txBody>
      </p:sp>
      <p:sp>
        <p:nvSpPr>
          <p:cNvPr id="107524" name="Slide Number Placeholder 1"/>
          <p:cNvSpPr>
            <a:spLocks noGrp="1"/>
          </p:cNvSpPr>
          <p:nvPr>
            <p:ph type="sldNum" sz="quarter" idx="12"/>
          </p:nvPr>
        </p:nvSpPr>
        <p:spPr>
          <a:noFill/>
          <a:ln>
            <a:miter lim="800000"/>
            <a:headEnd/>
            <a:tailEnd/>
          </a:ln>
        </p:spPr>
        <p:txBody>
          <a:bodyPr/>
          <a:lstStyle/>
          <a:p>
            <a:fld id="{5C3B7F26-8984-4AB6-AB60-A610C8354A10}" type="slidenum">
              <a:rPr lang="ar-SA" altLang="en-US" smtClean="0"/>
              <a:pPr/>
              <a:t>45</a:t>
            </a:fld>
            <a:endParaRPr lang="en-US" altLang="en-US" smtClean="0"/>
          </a:p>
        </p:txBody>
      </p:sp>
      <p:sp>
        <p:nvSpPr>
          <p:cNvPr id="3" name="Rectangle 2"/>
          <p:cNvSpPr/>
          <p:nvPr/>
        </p:nvSpPr>
        <p:spPr>
          <a:xfrm>
            <a:off x="4422775" y="415925"/>
            <a:ext cx="3597275" cy="555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867025" y="3490913"/>
            <a:ext cx="3121025" cy="339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457200" y="122238"/>
            <a:ext cx="7543800" cy="792162"/>
          </a:xfrm>
        </p:spPr>
        <p:txBody>
          <a:bodyPr/>
          <a:lstStyle/>
          <a:p>
            <a:pPr eaLnBrk="1" hangingPunct="1"/>
            <a:r>
              <a:rPr lang="en-US" altLang="zh-CN" smtClean="0">
                <a:ea typeface="SimSun" pitchFamily="2" charset="-122"/>
              </a:rPr>
              <a:t>Condition Codes / Status flags</a:t>
            </a:r>
          </a:p>
        </p:txBody>
      </p:sp>
      <p:sp>
        <p:nvSpPr>
          <p:cNvPr id="108547" name="Rectangle 3"/>
          <p:cNvSpPr>
            <a:spLocks noGrp="1" noChangeArrowheads="1"/>
          </p:cNvSpPr>
          <p:nvPr>
            <p:ph type="body" idx="4294967295"/>
          </p:nvPr>
        </p:nvSpPr>
        <p:spPr>
          <a:xfrm>
            <a:off x="41275" y="957263"/>
            <a:ext cx="8991600" cy="5367337"/>
          </a:xfrm>
        </p:spPr>
        <p:txBody>
          <a:bodyPr/>
          <a:lstStyle/>
          <a:p>
            <a:pPr eaLnBrk="1" hangingPunct="1"/>
            <a:r>
              <a:rPr lang="en-US" altLang="zh-CN" sz="2800" smtClean="0">
                <a:ea typeface="SimSun" pitchFamily="2" charset="-122"/>
              </a:rPr>
              <a:t>Condition code flags (Status flags) of the CPU</a:t>
            </a:r>
          </a:p>
          <a:p>
            <a:pPr eaLnBrk="1" hangingPunct="1"/>
            <a:r>
              <a:rPr lang="en-US" altLang="zh-CN" sz="2700" smtClean="0">
                <a:ea typeface="SimSun" pitchFamily="2" charset="-122"/>
              </a:rPr>
              <a:t>Condition code flags are the</a:t>
            </a:r>
            <a:r>
              <a:rPr lang="en-US" altLang="zh-CN" sz="2800" smtClean="0">
                <a:ea typeface="SimSun" pitchFamily="2" charset="-122"/>
              </a:rPr>
              <a:t> </a:t>
            </a:r>
            <a:r>
              <a:rPr lang="en-US" altLang="zh-CN" sz="2800" b="1" smtClean="0">
                <a:ea typeface="SimSun" pitchFamily="2" charset="-122"/>
              </a:rPr>
              <a:t>bits of a special register </a:t>
            </a:r>
            <a:r>
              <a:rPr lang="en-US" altLang="zh-CN" sz="2800" b="1" u="sng" smtClean="0">
                <a:ea typeface="SimSun" pitchFamily="2" charset="-122"/>
              </a:rPr>
              <a:t>(i.e., status register) </a:t>
            </a:r>
            <a:r>
              <a:rPr lang="en-US" altLang="zh-CN" sz="2800" smtClean="0">
                <a:ea typeface="SimSun" pitchFamily="2" charset="-122"/>
              </a:rPr>
              <a:t>within the processor. </a:t>
            </a:r>
            <a:r>
              <a:rPr lang="en-US" altLang="zh-CN" sz="2700" smtClean="0">
                <a:ea typeface="SimSun" pitchFamily="2" charset="-122"/>
              </a:rPr>
              <a:t>They are affected by the most recent ALU operations</a:t>
            </a:r>
          </a:p>
          <a:p>
            <a:pPr eaLnBrk="1" hangingPunct="1"/>
            <a:r>
              <a:rPr lang="en-US" altLang="zh-CN" sz="2400" b="1" smtClean="0">
                <a:ea typeface="SimSun" pitchFamily="2" charset="-122"/>
              </a:rPr>
              <a:t>N (negative) or S (sign) flag</a:t>
            </a:r>
            <a:r>
              <a:rPr lang="en-US" altLang="zh-CN" sz="2400" smtClean="0">
                <a:ea typeface="SimSun" pitchFamily="2" charset="-122"/>
              </a:rPr>
              <a:t> (i.e., bit of the status register) is </a:t>
            </a:r>
            <a:r>
              <a:rPr lang="en-US" altLang="zh-CN" sz="2200" smtClean="0">
                <a:ea typeface="SimSun" pitchFamily="2" charset="-122"/>
              </a:rPr>
              <a:t>Set to 1 if the </a:t>
            </a:r>
            <a:r>
              <a:rPr lang="en-US" altLang="zh-CN" sz="2200" u="sng" smtClean="0">
                <a:ea typeface="SimSun" pitchFamily="2" charset="-122"/>
              </a:rPr>
              <a:t>result of most recent arithmetic operation</a:t>
            </a:r>
            <a:r>
              <a:rPr lang="en-US" altLang="zh-CN" sz="2200" smtClean="0">
                <a:ea typeface="SimSun" pitchFamily="2" charset="-122"/>
              </a:rPr>
              <a:t> is negative</a:t>
            </a:r>
          </a:p>
          <a:p>
            <a:pPr lvl="1" eaLnBrk="1" hangingPunct="1"/>
            <a:r>
              <a:rPr lang="en-US" altLang="zh-CN" sz="2400" smtClean="0">
                <a:ea typeface="SimSun" pitchFamily="2" charset="-122"/>
              </a:rPr>
              <a:t>Is used by some instructions, such as: </a:t>
            </a:r>
            <a:r>
              <a:rPr lang="en-US" altLang="zh-CN" sz="2400" b="1" smtClean="0">
                <a:ea typeface="SimSun" pitchFamily="2" charset="-122"/>
              </a:rPr>
              <a:t>Branch&lt;0 LOOP</a:t>
            </a:r>
          </a:p>
          <a:p>
            <a:pPr eaLnBrk="1" hangingPunct="1"/>
            <a:r>
              <a:rPr lang="en-US" altLang="zh-CN" sz="2800" b="1" smtClean="0">
                <a:ea typeface="SimSun" pitchFamily="2" charset="-122"/>
              </a:rPr>
              <a:t>Z (zero) flag:</a:t>
            </a:r>
            <a:r>
              <a:rPr lang="en-US" altLang="zh-CN" sz="2800" smtClean="0">
                <a:ea typeface="SimSun" pitchFamily="2" charset="-122"/>
              </a:rPr>
              <a:t> is </a:t>
            </a:r>
            <a:r>
              <a:rPr lang="en-US" altLang="zh-CN" sz="2800" b="1" u="sng" smtClean="0">
                <a:ea typeface="SimSun" pitchFamily="2" charset="-122"/>
              </a:rPr>
              <a:t>set</a:t>
            </a:r>
            <a:r>
              <a:rPr lang="en-US" altLang="zh-CN" sz="2800" b="1" smtClean="0">
                <a:ea typeface="SimSun" pitchFamily="2" charset="-122"/>
              </a:rPr>
              <a:t> </a:t>
            </a:r>
            <a:r>
              <a:rPr lang="en-US" altLang="zh-CN" sz="2800" smtClean="0">
                <a:ea typeface="SimSun" pitchFamily="2" charset="-122"/>
              </a:rPr>
              <a:t>if the </a:t>
            </a:r>
            <a:r>
              <a:rPr lang="en-US" altLang="zh-CN" sz="2800" u="sng" smtClean="0">
                <a:ea typeface="SimSun" pitchFamily="2" charset="-122"/>
              </a:rPr>
              <a:t>result of the most recent arithmetic operation</a:t>
            </a:r>
            <a:r>
              <a:rPr lang="en-US" altLang="zh-CN" sz="2800" smtClean="0">
                <a:ea typeface="SimSun" pitchFamily="2" charset="-122"/>
              </a:rPr>
              <a:t> is ZERO </a:t>
            </a:r>
          </a:p>
          <a:p>
            <a:pPr lvl="1" eaLnBrk="1" hangingPunct="1"/>
            <a:r>
              <a:rPr lang="en-US" altLang="zh-CN" sz="2300" smtClean="0">
                <a:ea typeface="SimSun" pitchFamily="2" charset="-122"/>
              </a:rPr>
              <a:t>Used by some instructions, like: </a:t>
            </a:r>
            <a:r>
              <a:rPr lang="en-US" altLang="zh-CN" sz="2300" b="1" smtClean="0">
                <a:ea typeface="SimSun" pitchFamily="2" charset="-122"/>
              </a:rPr>
              <a:t>Branch==0 LABEL</a:t>
            </a:r>
          </a:p>
          <a:p>
            <a:pPr eaLnBrk="1" hangingPunct="1"/>
            <a:r>
              <a:rPr lang="en-US" altLang="zh-CN" sz="2400" b="1" smtClean="0">
                <a:ea typeface="SimSun" pitchFamily="2" charset="-122"/>
              </a:rPr>
              <a:t>C (carry) flag</a:t>
            </a:r>
            <a:r>
              <a:rPr lang="en-US" altLang="zh-CN" sz="2400" smtClean="0">
                <a:ea typeface="SimSun" pitchFamily="2" charset="-122"/>
              </a:rPr>
              <a:t> is set if a carry out from most recent operation</a:t>
            </a:r>
          </a:p>
          <a:p>
            <a:pPr eaLnBrk="1" hangingPunct="1"/>
            <a:r>
              <a:rPr lang="en-US" altLang="zh-CN" sz="2400" b="1" smtClean="0">
                <a:ea typeface="SimSun" pitchFamily="2" charset="-122"/>
              </a:rPr>
              <a:t>V (Overflow flag)</a:t>
            </a:r>
            <a:r>
              <a:rPr lang="en-US" altLang="zh-CN" sz="2400" smtClean="0">
                <a:ea typeface="SimSun" pitchFamily="2" charset="-122"/>
              </a:rPr>
              <a:t> is set if Overflow occurs in most recent op. </a:t>
            </a:r>
          </a:p>
          <a:p>
            <a:pPr eaLnBrk="1" hangingPunct="1"/>
            <a:r>
              <a:rPr lang="en-US" altLang="zh-CN" sz="2800" smtClean="0">
                <a:ea typeface="SimSun" pitchFamily="2" charset="-122"/>
              </a:rPr>
              <a:t>Different instructions affect different flags</a:t>
            </a:r>
            <a:endParaRPr lang="en-US" altLang="zh-CN" smtClean="0">
              <a:ea typeface="SimSun" pitchFamily="2" charset="-122"/>
            </a:endParaRPr>
          </a:p>
        </p:txBody>
      </p:sp>
      <p:sp>
        <p:nvSpPr>
          <p:cNvPr id="108548" name="Slide Number Placeholder 1"/>
          <p:cNvSpPr>
            <a:spLocks noGrp="1"/>
          </p:cNvSpPr>
          <p:nvPr>
            <p:ph type="sldNum" sz="quarter" idx="12"/>
          </p:nvPr>
        </p:nvSpPr>
        <p:spPr>
          <a:noFill/>
          <a:ln>
            <a:miter lim="800000"/>
            <a:headEnd/>
            <a:tailEnd/>
          </a:ln>
        </p:spPr>
        <p:txBody>
          <a:bodyPr/>
          <a:lstStyle/>
          <a:p>
            <a:fld id="{853846E6-796A-4850-9D99-B3B94B67F318}" type="slidenum">
              <a:rPr lang="ar-SA" altLang="en-US" smtClean="0"/>
              <a:pPr/>
              <a:t>46</a:t>
            </a:fld>
            <a:endParaRPr lang="en-US"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457200" y="122238"/>
            <a:ext cx="8001000" cy="1295400"/>
          </a:xfrm>
        </p:spPr>
        <p:txBody>
          <a:bodyPr/>
          <a:lstStyle/>
          <a:p>
            <a:pPr eaLnBrk="1" hangingPunct="1"/>
            <a:r>
              <a:rPr lang="en-US" smtClean="0"/>
              <a:t>Example: How Condition Codes or Status Flags Set/Reset</a:t>
            </a:r>
          </a:p>
        </p:txBody>
      </p:sp>
      <p:sp>
        <p:nvSpPr>
          <p:cNvPr id="356355" name="Rectangle 3"/>
          <p:cNvSpPr>
            <a:spLocks noGrp="1" noChangeArrowheads="1"/>
          </p:cNvSpPr>
          <p:nvPr>
            <p:ph type="body" idx="4294967295"/>
          </p:nvPr>
        </p:nvSpPr>
        <p:spPr>
          <a:xfrm>
            <a:off x="152400" y="1719263"/>
            <a:ext cx="8534400" cy="4757737"/>
          </a:xfrm>
        </p:spPr>
        <p:txBody>
          <a:bodyPr/>
          <a:lstStyle/>
          <a:p>
            <a:pPr eaLnBrk="1" hangingPunct="1">
              <a:defRPr/>
            </a:pPr>
            <a:r>
              <a:rPr lang="en-US" dirty="0" smtClean="0"/>
              <a:t>Example:</a:t>
            </a:r>
          </a:p>
          <a:p>
            <a:pPr lvl="1" eaLnBrk="1" hangingPunct="1">
              <a:defRPr/>
            </a:pPr>
            <a:r>
              <a:rPr lang="en-US" dirty="0" smtClean="0">
                <a:solidFill>
                  <a:schemeClr val="accent1"/>
                </a:solidFill>
              </a:rPr>
              <a:t>A</a:t>
            </a:r>
            <a:r>
              <a:rPr lang="en-US" dirty="0" smtClean="0"/>
              <a:t>:  1 1 1 1 0 0 0 0</a:t>
            </a:r>
          </a:p>
          <a:p>
            <a:pPr lvl="1" eaLnBrk="1" hangingPunct="1">
              <a:defRPr/>
            </a:pPr>
            <a:r>
              <a:rPr lang="en-US" dirty="0" smtClean="0">
                <a:solidFill>
                  <a:schemeClr val="accent1"/>
                </a:solidFill>
              </a:rPr>
              <a:t>B</a:t>
            </a:r>
            <a:r>
              <a:rPr lang="en-US" dirty="0" smtClean="0"/>
              <a:t>:  0 0 0 1 0 1 0 0</a:t>
            </a:r>
          </a:p>
          <a:p>
            <a:pPr lvl="1" eaLnBrk="1" hangingPunct="1">
              <a:defRPr/>
            </a:pPr>
            <a:endParaRPr lang="en-US" dirty="0"/>
          </a:p>
          <a:p>
            <a:pPr marL="344487" lvl="1" indent="0" eaLnBrk="1" hangingPunct="1">
              <a:spcBef>
                <a:spcPts val="0"/>
              </a:spcBef>
              <a:buFont typeface="Wingdings" pitchFamily="2" charset="2"/>
              <a:buNone/>
              <a:defRPr/>
            </a:pPr>
            <a:r>
              <a:rPr lang="en-US" b="1" dirty="0" smtClean="0"/>
              <a:t>A = -16;   B=20 </a:t>
            </a:r>
          </a:p>
          <a:p>
            <a:pPr marL="344487" lvl="1" indent="0" eaLnBrk="1" hangingPunct="1">
              <a:spcBef>
                <a:spcPts val="0"/>
              </a:spcBef>
              <a:buFont typeface="Wingdings" pitchFamily="2" charset="2"/>
              <a:buNone/>
              <a:defRPr/>
            </a:pPr>
            <a:r>
              <a:rPr lang="en-US" b="1" dirty="0" smtClean="0"/>
              <a:t>So, A – B = -36</a:t>
            </a:r>
          </a:p>
          <a:p>
            <a:pPr marL="344487" lvl="1" indent="0" eaLnBrk="1" hangingPunct="1">
              <a:spcBef>
                <a:spcPts val="0"/>
              </a:spcBef>
              <a:buFont typeface="Wingdings" pitchFamily="2" charset="2"/>
              <a:buNone/>
              <a:defRPr/>
            </a:pPr>
            <a:r>
              <a:rPr lang="en-US" dirty="0" smtClean="0"/>
              <a:t>16 = 0001 0000</a:t>
            </a:r>
          </a:p>
          <a:p>
            <a:pPr marL="344487" lvl="1" indent="0" eaLnBrk="1" hangingPunct="1">
              <a:spcBef>
                <a:spcPts val="0"/>
              </a:spcBef>
              <a:buFont typeface="Wingdings" pitchFamily="2" charset="2"/>
              <a:buNone/>
              <a:defRPr/>
            </a:pPr>
            <a:r>
              <a:rPr lang="en-US" b="1" dirty="0" smtClean="0"/>
              <a:t>-16 </a:t>
            </a:r>
            <a:r>
              <a:rPr lang="en-US" dirty="0" smtClean="0"/>
              <a:t>= 2’s complement of  16</a:t>
            </a:r>
          </a:p>
          <a:p>
            <a:pPr marL="344487" lvl="1" indent="0" eaLnBrk="1" hangingPunct="1">
              <a:spcBef>
                <a:spcPts val="0"/>
              </a:spcBef>
              <a:buFont typeface="Wingdings" pitchFamily="2" charset="2"/>
              <a:buNone/>
              <a:defRPr/>
            </a:pPr>
            <a:r>
              <a:rPr lang="en-US" dirty="0"/>
              <a:t> </a:t>
            </a:r>
            <a:r>
              <a:rPr lang="en-US" dirty="0" smtClean="0"/>
              <a:t>     = </a:t>
            </a:r>
            <a:r>
              <a:rPr lang="en-US" b="1" dirty="0" smtClean="0"/>
              <a:t>1111 0000</a:t>
            </a:r>
          </a:p>
          <a:p>
            <a:pPr marL="344487" lvl="1" indent="0" eaLnBrk="1" hangingPunct="1">
              <a:spcBef>
                <a:spcPts val="0"/>
              </a:spcBef>
              <a:buFont typeface="Wingdings" pitchFamily="2" charset="2"/>
              <a:buNone/>
              <a:defRPr/>
            </a:pPr>
            <a:r>
              <a:rPr lang="en-US" dirty="0" smtClean="0"/>
              <a:t>Subtract B </a:t>
            </a:r>
            <a:r>
              <a:rPr lang="en-US" dirty="0" smtClean="0">
                <a:sym typeface="Wingdings" pitchFamily="2" charset="2"/>
              </a:rPr>
              <a:t> </a:t>
            </a:r>
            <a:r>
              <a:rPr lang="en-US" dirty="0" smtClean="0"/>
              <a:t> Add (–B) = Add 2’s complement of B </a:t>
            </a:r>
          </a:p>
          <a:p>
            <a:pPr marL="344487" lvl="1" indent="0" eaLnBrk="1" hangingPunct="1">
              <a:spcBef>
                <a:spcPts val="0"/>
              </a:spcBef>
              <a:buFont typeface="Wingdings" pitchFamily="2" charset="2"/>
              <a:buNone/>
              <a:defRPr/>
            </a:pPr>
            <a:r>
              <a:rPr lang="en-US" dirty="0"/>
              <a:t> </a:t>
            </a:r>
            <a:r>
              <a:rPr lang="en-US" dirty="0" smtClean="0"/>
              <a:t>                                      = 1110 1100</a:t>
            </a:r>
          </a:p>
        </p:txBody>
      </p:sp>
      <p:sp>
        <p:nvSpPr>
          <p:cNvPr id="109572" name="Text Box 4"/>
          <p:cNvSpPr txBox="1">
            <a:spLocks noChangeArrowheads="1"/>
          </p:cNvSpPr>
          <p:nvPr/>
        </p:nvSpPr>
        <p:spPr bwMode="auto">
          <a:xfrm>
            <a:off x="4572000" y="162877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1"/>
                </a:solidFill>
              </a:rPr>
              <a:t>A</a:t>
            </a:r>
            <a:r>
              <a:rPr lang="en-US" sz="2400" b="1"/>
              <a:t>:      </a:t>
            </a:r>
            <a:r>
              <a:rPr lang="en-US" sz="2000" b="1"/>
              <a:t>   </a:t>
            </a:r>
            <a:r>
              <a:rPr lang="en-US" sz="2400" b="1"/>
              <a:t>1 1 1 1 0 0 0 0</a:t>
            </a:r>
          </a:p>
        </p:txBody>
      </p:sp>
      <p:sp>
        <p:nvSpPr>
          <p:cNvPr id="109573" name="Text Box 5"/>
          <p:cNvSpPr txBox="1">
            <a:spLocks noChangeArrowheads="1"/>
          </p:cNvSpPr>
          <p:nvPr/>
        </p:nvSpPr>
        <p:spPr bwMode="auto">
          <a:xfrm>
            <a:off x="4572000" y="216852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t>+(</a:t>
            </a:r>
            <a:r>
              <a:rPr lang="en-US" sz="2400" b="1">
                <a:solidFill>
                  <a:schemeClr val="accent2"/>
                </a:solidFill>
              </a:rPr>
              <a:t>−B</a:t>
            </a:r>
            <a:r>
              <a:rPr lang="en-US" sz="2400" b="1"/>
              <a:t>):</a:t>
            </a:r>
            <a:r>
              <a:rPr lang="en-US" sz="2400" b="1">
                <a:solidFill>
                  <a:schemeClr val="accent2"/>
                </a:solidFill>
              </a:rPr>
              <a:t>  1 1 1 0 1 1 0 0</a:t>
            </a:r>
          </a:p>
        </p:txBody>
      </p:sp>
      <p:sp>
        <p:nvSpPr>
          <p:cNvPr id="109574" name="Line 6"/>
          <p:cNvSpPr>
            <a:spLocks noChangeShapeType="1"/>
          </p:cNvSpPr>
          <p:nvPr/>
        </p:nvSpPr>
        <p:spPr bwMode="auto">
          <a:xfrm>
            <a:off x="4572000" y="2708275"/>
            <a:ext cx="3060700" cy="0"/>
          </a:xfrm>
          <a:prstGeom prst="line">
            <a:avLst/>
          </a:prstGeom>
          <a:noFill/>
          <a:ln w="28575">
            <a:solidFill>
              <a:schemeClr val="tx1"/>
            </a:solidFill>
            <a:round/>
            <a:headEnd/>
            <a:tailEnd/>
          </a:ln>
        </p:spPr>
        <p:txBody>
          <a:bodyPr lIns="0" tIns="0" rIns="0" bIns="0" anchor="ctr">
            <a:spAutoFit/>
          </a:bodyPr>
          <a:lstStyle/>
          <a:p>
            <a:endParaRPr lang="en-US"/>
          </a:p>
        </p:txBody>
      </p:sp>
      <p:sp>
        <p:nvSpPr>
          <p:cNvPr id="109575" name="Text Box 7"/>
          <p:cNvSpPr txBox="1">
            <a:spLocks noChangeArrowheads="1"/>
          </p:cNvSpPr>
          <p:nvPr/>
        </p:nvSpPr>
        <p:spPr bwMode="auto">
          <a:xfrm>
            <a:off x="4572000" y="2708275"/>
            <a:ext cx="3060700"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t>         </a:t>
            </a:r>
            <a:r>
              <a:rPr lang="en-US" sz="2400" b="1">
                <a:solidFill>
                  <a:schemeClr val="accent1"/>
                </a:solidFill>
              </a:rPr>
              <a:t>1</a:t>
            </a:r>
            <a:r>
              <a:rPr lang="en-US" sz="2400" b="1"/>
              <a:t>  1 1 0 1 1 1 0 0</a:t>
            </a:r>
          </a:p>
        </p:txBody>
      </p:sp>
      <p:sp>
        <p:nvSpPr>
          <p:cNvPr id="109576" name="Text Box 8"/>
          <p:cNvSpPr txBox="1">
            <a:spLocks noChangeArrowheads="1"/>
          </p:cNvSpPr>
          <p:nvPr/>
        </p:nvSpPr>
        <p:spPr bwMode="auto">
          <a:xfrm>
            <a:off x="4751388" y="3608388"/>
            <a:ext cx="900112"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1"/>
                </a:solidFill>
              </a:rPr>
              <a:t>C </a:t>
            </a:r>
            <a:r>
              <a:rPr lang="en-US" sz="2400" b="1"/>
              <a:t>=</a:t>
            </a:r>
            <a:r>
              <a:rPr lang="en-US" sz="2400" b="1">
                <a:solidFill>
                  <a:schemeClr val="accent1"/>
                </a:solidFill>
              </a:rPr>
              <a:t> 1</a:t>
            </a:r>
            <a:endParaRPr lang="en-US" sz="2400" b="1"/>
          </a:p>
        </p:txBody>
      </p:sp>
      <p:cxnSp>
        <p:nvCxnSpPr>
          <p:cNvPr id="109577" name="AutoShape 9"/>
          <p:cNvCxnSpPr>
            <a:cxnSpLocks noChangeShapeType="1"/>
            <a:endCxn id="109576" idx="0"/>
          </p:cNvCxnSpPr>
          <p:nvPr/>
        </p:nvCxnSpPr>
        <p:spPr bwMode="auto">
          <a:xfrm rot="10800000" flipV="1">
            <a:off x="5202238" y="2798763"/>
            <a:ext cx="449262" cy="809625"/>
          </a:xfrm>
          <a:prstGeom prst="curvedConnector2">
            <a:avLst/>
          </a:prstGeom>
          <a:noFill/>
          <a:ln w="38100">
            <a:solidFill>
              <a:schemeClr val="accent1"/>
            </a:solidFill>
            <a:round/>
            <a:headEnd/>
            <a:tailEnd type="triangle" w="lg" len="lg"/>
          </a:ln>
        </p:spPr>
      </p:cxnSp>
      <p:sp>
        <p:nvSpPr>
          <p:cNvPr id="109578" name="Text Box 10"/>
          <p:cNvSpPr txBox="1">
            <a:spLocks noChangeArrowheads="1"/>
          </p:cNvSpPr>
          <p:nvPr/>
        </p:nvSpPr>
        <p:spPr bwMode="auto">
          <a:xfrm>
            <a:off x="5292725" y="4149725"/>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chemeClr val="accent2"/>
                </a:solidFill>
              </a:rPr>
              <a:t>S</a:t>
            </a:r>
            <a:r>
              <a:rPr lang="en-US" sz="2400" b="1">
                <a:solidFill>
                  <a:schemeClr val="accent1"/>
                </a:solidFill>
              </a:rPr>
              <a:t> </a:t>
            </a:r>
            <a:r>
              <a:rPr lang="en-US" sz="2400" b="1"/>
              <a:t>=</a:t>
            </a:r>
            <a:r>
              <a:rPr lang="en-US" sz="2400" b="1">
                <a:solidFill>
                  <a:schemeClr val="accent1"/>
                </a:solidFill>
              </a:rPr>
              <a:t> </a:t>
            </a:r>
            <a:r>
              <a:rPr lang="en-US" sz="2400" b="1">
                <a:solidFill>
                  <a:schemeClr val="accent2"/>
                </a:solidFill>
              </a:rPr>
              <a:t>1</a:t>
            </a:r>
          </a:p>
        </p:txBody>
      </p:sp>
      <p:sp>
        <p:nvSpPr>
          <p:cNvPr id="109579" name="Line 11"/>
          <p:cNvSpPr>
            <a:spLocks noChangeShapeType="1"/>
          </p:cNvSpPr>
          <p:nvPr/>
        </p:nvSpPr>
        <p:spPr bwMode="auto">
          <a:xfrm>
            <a:off x="5738813" y="3135313"/>
            <a:ext cx="128587" cy="1014412"/>
          </a:xfrm>
          <a:prstGeom prst="line">
            <a:avLst/>
          </a:prstGeom>
          <a:noFill/>
          <a:ln w="38100">
            <a:solidFill>
              <a:schemeClr val="accent2"/>
            </a:solidFill>
            <a:round/>
            <a:headEnd/>
            <a:tailEnd type="triangle" w="lg" len="lg"/>
          </a:ln>
        </p:spPr>
        <p:txBody>
          <a:bodyPr lIns="0" tIns="0" rIns="0" bIns="0" anchor="ctr">
            <a:spAutoFit/>
          </a:bodyPr>
          <a:lstStyle/>
          <a:p>
            <a:endParaRPr lang="en-US"/>
          </a:p>
        </p:txBody>
      </p:sp>
      <p:sp>
        <p:nvSpPr>
          <p:cNvPr id="109580" name="Text Box 12"/>
          <p:cNvSpPr txBox="1">
            <a:spLocks noChangeArrowheads="1"/>
          </p:cNvSpPr>
          <p:nvPr/>
        </p:nvSpPr>
        <p:spPr bwMode="auto">
          <a:xfrm>
            <a:off x="5292725" y="4689475"/>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rgbClr val="CC00FF"/>
                </a:solidFill>
              </a:rPr>
              <a:t>V</a:t>
            </a:r>
            <a:r>
              <a:rPr lang="en-US" sz="2400" b="1">
                <a:solidFill>
                  <a:schemeClr val="accent1"/>
                </a:solidFill>
              </a:rPr>
              <a:t> </a:t>
            </a:r>
            <a:r>
              <a:rPr lang="en-US" sz="2400" b="1"/>
              <a:t>=</a:t>
            </a:r>
            <a:r>
              <a:rPr lang="en-US" sz="2400" b="1">
                <a:solidFill>
                  <a:schemeClr val="accent1"/>
                </a:solidFill>
              </a:rPr>
              <a:t> </a:t>
            </a:r>
            <a:r>
              <a:rPr lang="en-US" sz="2400" b="1">
                <a:solidFill>
                  <a:srgbClr val="CC00FF"/>
                </a:solidFill>
              </a:rPr>
              <a:t>0</a:t>
            </a:r>
          </a:p>
        </p:txBody>
      </p:sp>
      <p:sp>
        <p:nvSpPr>
          <p:cNvPr id="109581" name="Text Box 13"/>
          <p:cNvSpPr txBox="1">
            <a:spLocks noChangeArrowheads="1"/>
          </p:cNvSpPr>
          <p:nvPr/>
        </p:nvSpPr>
        <p:spPr bwMode="auto">
          <a:xfrm>
            <a:off x="6372225" y="3608388"/>
            <a:ext cx="900113" cy="539750"/>
          </a:xfrm>
          <a:prstGeom prst="rect">
            <a:avLst/>
          </a:prstGeom>
          <a:noFill/>
          <a:ln w="28575" algn="ctr">
            <a:noFill/>
            <a:miter lim="800000"/>
            <a:headEnd/>
            <a:tailEnd/>
          </a:ln>
        </p:spPr>
        <p:txBody>
          <a:bodyPr lIns="0" tIns="0" rIns="0" bIns="0" anchor="ctr"/>
          <a:lstStyle/>
          <a:p>
            <a:pPr eaLnBrk="0" hangingPunct="0">
              <a:lnSpc>
                <a:spcPct val="90000"/>
              </a:lnSpc>
              <a:spcBef>
                <a:spcPct val="50000"/>
              </a:spcBef>
              <a:buClr>
                <a:schemeClr val="bg1"/>
              </a:buClr>
              <a:buFont typeface="Arial" pitchFamily="34" charset="0"/>
              <a:buNone/>
            </a:pPr>
            <a:r>
              <a:rPr lang="en-US" sz="2400" b="1">
                <a:solidFill>
                  <a:srgbClr val="996600"/>
                </a:solidFill>
              </a:rPr>
              <a:t>Z</a:t>
            </a:r>
            <a:r>
              <a:rPr lang="en-US" sz="2400" b="1">
                <a:solidFill>
                  <a:schemeClr val="accent1"/>
                </a:solidFill>
              </a:rPr>
              <a:t> </a:t>
            </a:r>
            <a:r>
              <a:rPr lang="en-US" sz="2400" b="1"/>
              <a:t>=</a:t>
            </a:r>
            <a:r>
              <a:rPr lang="en-US" sz="2400" b="1">
                <a:solidFill>
                  <a:schemeClr val="accent1"/>
                </a:solidFill>
              </a:rPr>
              <a:t> </a:t>
            </a:r>
            <a:r>
              <a:rPr lang="en-US" sz="2400" b="1">
                <a:solidFill>
                  <a:srgbClr val="996600"/>
                </a:solidFill>
              </a:rPr>
              <a:t>0</a:t>
            </a:r>
          </a:p>
        </p:txBody>
      </p:sp>
      <p:sp>
        <p:nvSpPr>
          <p:cNvPr id="109582" name="AutoShape 14"/>
          <p:cNvSpPr>
            <a:spLocks/>
          </p:cNvSpPr>
          <p:nvPr/>
        </p:nvSpPr>
        <p:spPr bwMode="auto">
          <a:xfrm rot="-5400000">
            <a:off x="6446044" y="2507456"/>
            <a:ext cx="401638" cy="1800225"/>
          </a:xfrm>
          <a:prstGeom prst="leftBrace">
            <a:avLst>
              <a:gd name="adj1" fmla="val 37352"/>
              <a:gd name="adj2" fmla="val 50000"/>
            </a:avLst>
          </a:prstGeom>
          <a:noFill/>
          <a:ln w="28575">
            <a:solidFill>
              <a:srgbClr val="996600"/>
            </a:solidFill>
            <a:round/>
            <a:headEnd/>
            <a:tailEnd/>
          </a:ln>
        </p:spPr>
        <p:txBody>
          <a:bodyPr lIns="0" tIns="0" rIns="0" bIns="0" anchor="ctr">
            <a:spAutoFit/>
          </a:bodyPr>
          <a:lstStyle/>
          <a:p>
            <a:endParaRPr lang="en-US"/>
          </a:p>
        </p:txBody>
      </p:sp>
      <p:sp>
        <p:nvSpPr>
          <p:cNvPr id="109583" name="Slide Number Placeholder 1"/>
          <p:cNvSpPr>
            <a:spLocks noGrp="1"/>
          </p:cNvSpPr>
          <p:nvPr>
            <p:ph type="sldNum" sz="quarter" idx="12"/>
          </p:nvPr>
        </p:nvSpPr>
        <p:spPr>
          <a:noFill/>
          <a:ln>
            <a:miter lim="800000"/>
            <a:headEnd/>
            <a:tailEnd/>
          </a:ln>
        </p:spPr>
        <p:txBody>
          <a:bodyPr/>
          <a:lstStyle/>
          <a:p>
            <a:fld id="{4200F2D8-7319-4F83-B69D-0C5FF5518454}" type="slidenum">
              <a:rPr lang="ar-SA" altLang="en-US" smtClean="0"/>
              <a:pPr/>
              <a:t>47</a:t>
            </a:fld>
            <a:endParaRPr lang="en-US" altLang="en-US" smtClean="0"/>
          </a:p>
        </p:txBody>
      </p:sp>
      <p:sp>
        <p:nvSpPr>
          <p:cNvPr id="17" name="Rectangle 16"/>
          <p:cNvSpPr/>
          <p:nvPr/>
        </p:nvSpPr>
        <p:spPr>
          <a:xfrm>
            <a:off x="411163" y="3633788"/>
            <a:ext cx="2714625"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just"/>
            <a:r>
              <a:rPr lang="en-US" sz="3600" b="1" dirty="0" smtClean="0"/>
              <a:t>Addressing Modes</a:t>
            </a:r>
            <a:endParaRPr lang="en-US" sz="3600" dirty="0" smtClean="0"/>
          </a:p>
        </p:txBody>
      </p:sp>
      <p:sp>
        <p:nvSpPr>
          <p:cNvPr id="31747" name="Rectangle 3"/>
          <p:cNvSpPr>
            <a:spLocks noGrp="1" noChangeArrowheads="1"/>
          </p:cNvSpPr>
          <p:nvPr>
            <p:ph type="body" idx="1"/>
          </p:nvPr>
        </p:nvSpPr>
        <p:spPr/>
        <p:txBody>
          <a:bodyPr/>
          <a:lstStyle/>
          <a:p>
            <a:pPr algn="just"/>
            <a:r>
              <a:rPr lang="en-US" sz="2000" smtClean="0">
                <a:solidFill>
                  <a:srgbClr val="FF0000"/>
                </a:solidFill>
              </a:rPr>
              <a:t>Programmers</a:t>
            </a:r>
            <a:r>
              <a:rPr lang="en-US" sz="2000" smtClean="0"/>
              <a:t> use </a:t>
            </a:r>
            <a:r>
              <a:rPr lang="en-US" sz="2000" smtClean="0">
                <a:solidFill>
                  <a:srgbClr val="FF0000"/>
                </a:solidFill>
              </a:rPr>
              <a:t>data</a:t>
            </a:r>
            <a:r>
              <a:rPr lang="en-US" sz="2000" smtClean="0"/>
              <a:t> </a:t>
            </a:r>
            <a:r>
              <a:rPr lang="en-US" sz="2000" smtClean="0">
                <a:solidFill>
                  <a:srgbClr val="FF0000"/>
                </a:solidFill>
              </a:rPr>
              <a:t>structures</a:t>
            </a:r>
            <a:r>
              <a:rPr lang="en-US" sz="2000" smtClean="0"/>
              <a:t> to represent the data used in computations. These include </a:t>
            </a:r>
            <a:r>
              <a:rPr lang="en-US" sz="2000" smtClean="0">
                <a:solidFill>
                  <a:srgbClr val="C00000"/>
                </a:solidFill>
              </a:rPr>
              <a:t>lists</a:t>
            </a:r>
            <a:r>
              <a:rPr lang="en-US" sz="2000" smtClean="0"/>
              <a:t>, </a:t>
            </a:r>
            <a:r>
              <a:rPr lang="en-US" sz="2000" smtClean="0">
                <a:solidFill>
                  <a:srgbClr val="C00000"/>
                </a:solidFill>
              </a:rPr>
              <a:t>linked</a:t>
            </a:r>
            <a:r>
              <a:rPr lang="en-US" sz="2000" smtClean="0"/>
              <a:t> </a:t>
            </a:r>
            <a:r>
              <a:rPr lang="en-US" sz="2000" smtClean="0">
                <a:solidFill>
                  <a:srgbClr val="C00000"/>
                </a:solidFill>
              </a:rPr>
              <a:t>lists</a:t>
            </a:r>
            <a:r>
              <a:rPr lang="en-US" sz="2000" smtClean="0"/>
              <a:t>, </a:t>
            </a:r>
            <a:r>
              <a:rPr lang="en-US" sz="2000" smtClean="0">
                <a:solidFill>
                  <a:srgbClr val="C00000"/>
                </a:solidFill>
              </a:rPr>
              <a:t>array</a:t>
            </a:r>
            <a:r>
              <a:rPr lang="en-US" sz="2000" smtClean="0"/>
              <a:t>, </a:t>
            </a:r>
            <a:r>
              <a:rPr lang="en-US" sz="2000" smtClean="0">
                <a:solidFill>
                  <a:srgbClr val="C00000"/>
                </a:solidFill>
              </a:rPr>
              <a:t>queues</a:t>
            </a:r>
            <a:r>
              <a:rPr lang="en-US" sz="2000" smtClean="0"/>
              <a:t>, and so on</a:t>
            </a:r>
          </a:p>
          <a:p>
            <a:pPr algn="just"/>
            <a:endParaRPr lang="en-US" sz="2000" smtClean="0"/>
          </a:p>
          <a:p>
            <a:pPr algn="just"/>
            <a:r>
              <a:rPr lang="en-US" sz="2000" smtClean="0"/>
              <a:t>A </a:t>
            </a:r>
            <a:r>
              <a:rPr lang="en-US" sz="2000" smtClean="0">
                <a:solidFill>
                  <a:srgbClr val="FF0000"/>
                </a:solidFill>
              </a:rPr>
              <a:t>high-level</a:t>
            </a:r>
            <a:r>
              <a:rPr lang="en-US" sz="2000" smtClean="0"/>
              <a:t> </a:t>
            </a:r>
            <a:r>
              <a:rPr lang="en-US" sz="2000" smtClean="0">
                <a:solidFill>
                  <a:srgbClr val="FF0000"/>
                </a:solidFill>
              </a:rPr>
              <a:t>language</a:t>
            </a:r>
            <a:r>
              <a:rPr lang="en-US" sz="2000" smtClean="0"/>
              <a:t> enables the programmer to use </a:t>
            </a:r>
            <a:r>
              <a:rPr lang="en-US" sz="2000" smtClean="0">
                <a:solidFill>
                  <a:srgbClr val="C00000"/>
                </a:solidFill>
              </a:rPr>
              <a:t>constants</a:t>
            </a:r>
            <a:r>
              <a:rPr lang="en-US" sz="2000" smtClean="0"/>
              <a:t>, local and global </a:t>
            </a:r>
            <a:r>
              <a:rPr lang="en-US" sz="2000" smtClean="0">
                <a:solidFill>
                  <a:srgbClr val="C00000"/>
                </a:solidFill>
              </a:rPr>
              <a:t>variables</a:t>
            </a:r>
            <a:r>
              <a:rPr lang="en-US" sz="2000" smtClean="0"/>
              <a:t>, </a:t>
            </a:r>
            <a:r>
              <a:rPr lang="en-US" sz="2000" smtClean="0">
                <a:solidFill>
                  <a:srgbClr val="C00000"/>
                </a:solidFill>
              </a:rPr>
              <a:t>pointers</a:t>
            </a:r>
            <a:r>
              <a:rPr lang="en-US" sz="2000" smtClean="0"/>
              <a:t>, and </a:t>
            </a:r>
            <a:r>
              <a:rPr lang="en-US" sz="2000" smtClean="0">
                <a:solidFill>
                  <a:srgbClr val="C00000"/>
                </a:solidFill>
              </a:rPr>
              <a:t>arrays</a:t>
            </a:r>
          </a:p>
          <a:p>
            <a:pPr algn="just">
              <a:buFont typeface="Wingdings" pitchFamily="2" charset="2"/>
              <a:buNone/>
            </a:pPr>
            <a:endParaRPr lang="en-US" sz="2000" smtClean="0">
              <a:solidFill>
                <a:srgbClr val="C00000"/>
              </a:solidFill>
            </a:endParaRPr>
          </a:p>
          <a:p>
            <a:pPr algn="just">
              <a:lnSpc>
                <a:spcPct val="90000"/>
              </a:lnSpc>
            </a:pPr>
            <a:r>
              <a:rPr lang="en-US" sz="2000" smtClean="0"/>
              <a:t>When </a:t>
            </a:r>
            <a:r>
              <a:rPr lang="en-US" sz="2000" smtClean="0">
                <a:solidFill>
                  <a:srgbClr val="C00000"/>
                </a:solidFill>
              </a:rPr>
              <a:t>translating</a:t>
            </a:r>
            <a:r>
              <a:rPr lang="en-US" sz="2000" smtClean="0"/>
              <a:t> a </a:t>
            </a:r>
            <a:r>
              <a:rPr lang="en-US" sz="2000" smtClean="0">
                <a:solidFill>
                  <a:srgbClr val="FF0000"/>
                </a:solidFill>
              </a:rPr>
              <a:t>high-level</a:t>
            </a:r>
            <a:r>
              <a:rPr lang="en-US" sz="2000" smtClean="0"/>
              <a:t> language program into </a:t>
            </a:r>
            <a:r>
              <a:rPr lang="en-US" sz="2000" smtClean="0">
                <a:solidFill>
                  <a:srgbClr val="FF0000"/>
                </a:solidFill>
              </a:rPr>
              <a:t>assembly</a:t>
            </a:r>
            <a:r>
              <a:rPr lang="en-US" sz="2000" smtClean="0"/>
              <a:t> language, the compiler must be able to </a:t>
            </a:r>
            <a:r>
              <a:rPr lang="en-US" sz="2000" smtClean="0">
                <a:solidFill>
                  <a:srgbClr val="FF0000"/>
                </a:solidFill>
              </a:rPr>
              <a:t>implement</a:t>
            </a:r>
            <a:r>
              <a:rPr lang="en-US" sz="2000" smtClean="0"/>
              <a:t> these </a:t>
            </a:r>
            <a:r>
              <a:rPr lang="en-US" sz="2000" smtClean="0">
                <a:solidFill>
                  <a:srgbClr val="FF0000"/>
                </a:solidFill>
              </a:rPr>
              <a:t>constructs</a:t>
            </a:r>
            <a:r>
              <a:rPr lang="en-US" sz="2000" smtClean="0"/>
              <a:t> using the facilities in the </a:t>
            </a:r>
            <a:r>
              <a:rPr lang="en-US" sz="2000" smtClean="0">
                <a:solidFill>
                  <a:srgbClr val="C00000"/>
                </a:solidFill>
              </a:rPr>
              <a:t>instruction</a:t>
            </a:r>
            <a:r>
              <a:rPr lang="en-US" sz="2000" smtClean="0"/>
              <a:t> </a:t>
            </a:r>
            <a:r>
              <a:rPr lang="en-US" sz="2000" smtClean="0">
                <a:solidFill>
                  <a:srgbClr val="C00000"/>
                </a:solidFill>
              </a:rPr>
              <a:t>set</a:t>
            </a:r>
            <a:r>
              <a:rPr lang="en-US" sz="2000" smtClean="0"/>
              <a:t> of the computer</a:t>
            </a:r>
          </a:p>
          <a:p>
            <a:pPr algn="just">
              <a:lnSpc>
                <a:spcPct val="90000"/>
              </a:lnSpc>
              <a:buFont typeface="Wingdings" pitchFamily="2" charset="2"/>
              <a:buNone/>
            </a:pPr>
            <a:endParaRPr lang="en-US" sz="2000" smtClean="0"/>
          </a:p>
          <a:p>
            <a:pPr algn="just">
              <a:lnSpc>
                <a:spcPct val="90000"/>
              </a:lnSpc>
            </a:pPr>
            <a:r>
              <a:rPr lang="en-US" sz="2000" b="1" i="1" smtClean="0"/>
              <a:t>The </a:t>
            </a:r>
            <a:r>
              <a:rPr lang="en-US" sz="2000" b="1" i="1" smtClean="0">
                <a:solidFill>
                  <a:srgbClr val="FF0000"/>
                </a:solidFill>
              </a:rPr>
              <a:t>different</a:t>
            </a:r>
            <a:r>
              <a:rPr lang="en-US" sz="2000" b="1" i="1" smtClean="0"/>
              <a:t> </a:t>
            </a:r>
            <a:r>
              <a:rPr lang="en-US" sz="2000" b="1" i="1" smtClean="0">
                <a:solidFill>
                  <a:srgbClr val="FF0000"/>
                </a:solidFill>
              </a:rPr>
              <a:t>ways</a:t>
            </a:r>
            <a:r>
              <a:rPr lang="en-US" sz="2000" b="1" i="1" smtClean="0"/>
              <a:t> in which the </a:t>
            </a:r>
            <a:r>
              <a:rPr lang="en-US" sz="2000" b="1" i="1" smtClean="0">
                <a:solidFill>
                  <a:srgbClr val="FF0000"/>
                </a:solidFill>
              </a:rPr>
              <a:t>location</a:t>
            </a:r>
            <a:r>
              <a:rPr lang="en-US" sz="2000" b="1" i="1" smtClean="0"/>
              <a:t> of an </a:t>
            </a:r>
            <a:r>
              <a:rPr lang="en-US" sz="2000" b="1" i="1" smtClean="0">
                <a:solidFill>
                  <a:srgbClr val="FF0000"/>
                </a:solidFill>
              </a:rPr>
              <a:t>operand</a:t>
            </a:r>
            <a:r>
              <a:rPr lang="en-US" sz="2000" b="1" i="1" smtClean="0"/>
              <a:t> is specified in an </a:t>
            </a:r>
            <a:r>
              <a:rPr lang="en-US" sz="2000" b="1" i="1" smtClean="0">
                <a:solidFill>
                  <a:srgbClr val="FF0000"/>
                </a:solidFill>
              </a:rPr>
              <a:t>instruction</a:t>
            </a:r>
            <a:r>
              <a:rPr lang="en-US" sz="2000" b="1" i="1" smtClean="0"/>
              <a:t> are referred to as </a:t>
            </a:r>
            <a:r>
              <a:rPr lang="en-US" sz="2000" b="1" i="1" smtClean="0">
                <a:solidFill>
                  <a:srgbClr val="C00000"/>
                </a:solidFill>
              </a:rPr>
              <a:t>addressing</a:t>
            </a:r>
            <a:r>
              <a:rPr lang="en-US" sz="2000" b="1" i="1" smtClean="0"/>
              <a:t> </a:t>
            </a:r>
            <a:r>
              <a:rPr lang="en-US" sz="2000" b="1" i="1" smtClean="0">
                <a:solidFill>
                  <a:srgbClr val="C00000"/>
                </a:solidFill>
              </a:rPr>
              <a:t>modes</a:t>
            </a:r>
          </a:p>
          <a:p>
            <a:pPr algn="just"/>
            <a:endParaRPr lang="en-US" sz="2000" smtClean="0">
              <a:solidFill>
                <a:srgbClr val="C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smtClean="0"/>
              <a:t>Generic Addressing Modes</a:t>
            </a:r>
            <a:endParaRPr lang="en-US" smtClean="0"/>
          </a:p>
        </p:txBody>
      </p:sp>
      <p:pic>
        <p:nvPicPr>
          <p:cNvPr id="32771" name="Picture 4"/>
          <p:cNvPicPr>
            <a:picLocks noChangeAspect="1" noChangeArrowheads="1"/>
          </p:cNvPicPr>
          <p:nvPr/>
        </p:nvPicPr>
        <p:blipFill>
          <a:blip r:embed="rId2"/>
          <a:srcRect/>
          <a:stretch>
            <a:fillRect/>
          </a:stretch>
        </p:blipFill>
        <p:spPr bwMode="auto">
          <a:xfrm>
            <a:off x="457200" y="1524000"/>
            <a:ext cx="8486775" cy="494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en-US" altLang="zh-CN" sz="3500" dirty="0" smtClean="0">
                <a:ea typeface="SimSun" pitchFamily="2" charset="-122"/>
              </a:rPr>
              <a:t>Sign and Magnitude Representation</a:t>
            </a:r>
          </a:p>
        </p:txBody>
      </p:sp>
      <p:pic>
        <p:nvPicPr>
          <p:cNvPr id="70659" name="Picture 3"/>
          <p:cNvPicPr>
            <a:picLocks noChangeArrowheads="1"/>
          </p:cNvPicPr>
          <p:nvPr/>
        </p:nvPicPr>
        <p:blipFill>
          <a:blip r:embed="rId3"/>
          <a:srcRect/>
          <a:stretch>
            <a:fillRect/>
          </a:stretch>
        </p:blipFill>
        <p:spPr bwMode="auto">
          <a:xfrm>
            <a:off x="1943100" y="1905000"/>
            <a:ext cx="5207000" cy="3225800"/>
          </a:xfrm>
          <a:prstGeom prst="rect">
            <a:avLst/>
          </a:prstGeom>
          <a:noFill/>
          <a:ln w="12700">
            <a:noFill/>
            <a:miter lim="800000"/>
            <a:headEnd/>
            <a:tailEnd/>
          </a:ln>
        </p:spPr>
      </p:pic>
      <p:sp>
        <p:nvSpPr>
          <p:cNvPr id="70660" name="Rectangle 4"/>
          <p:cNvSpPr>
            <a:spLocks noChangeArrowheads="1"/>
          </p:cNvSpPr>
          <p:nvPr/>
        </p:nvSpPr>
        <p:spPr bwMode="auto">
          <a:xfrm>
            <a:off x="381000" y="5172075"/>
            <a:ext cx="8305800" cy="1620838"/>
          </a:xfrm>
          <a:prstGeom prst="rect">
            <a:avLst/>
          </a:prstGeom>
          <a:noFill/>
          <a:ln w="12700">
            <a:noFill/>
            <a:miter lim="800000"/>
            <a:headEnd/>
            <a:tailEnd/>
          </a:ln>
        </p:spPr>
        <p:txBody>
          <a:bodyPr lIns="63500" tIns="25400" rIns="63500" bIns="25400">
            <a:spAutoFit/>
          </a:bodyPr>
          <a:lstStyle/>
          <a:p>
            <a:pPr eaLnBrk="0" hangingPunct="0">
              <a:lnSpc>
                <a:spcPct val="85000"/>
              </a:lnSpc>
            </a:pPr>
            <a:r>
              <a:rPr kumimoji="1" lang="en-US" altLang="ko-KR" sz="2000" b="1" dirty="0">
                <a:solidFill>
                  <a:srgbClr val="000000"/>
                </a:solidFill>
                <a:ea typeface="Gulim" pitchFamily="34" charset="-127"/>
              </a:rPr>
              <a:t>High order bit is sign: 0 = positive (or zero), 1 = negative</a:t>
            </a:r>
          </a:p>
          <a:p>
            <a:pPr eaLnBrk="0" hangingPunct="0">
              <a:lnSpc>
                <a:spcPct val="85000"/>
              </a:lnSpc>
            </a:pPr>
            <a:r>
              <a:rPr kumimoji="1" lang="en-US" altLang="ko-KR" sz="2000" b="1" dirty="0">
                <a:solidFill>
                  <a:srgbClr val="000000"/>
                </a:solidFill>
                <a:ea typeface="Gulim" pitchFamily="34" charset="-127"/>
              </a:rPr>
              <a:t>Three low order bits is the magnitude: 0 (000) thru 7 (111)</a:t>
            </a:r>
          </a:p>
          <a:p>
            <a:pPr eaLnBrk="0" hangingPunct="0">
              <a:lnSpc>
                <a:spcPct val="85000"/>
              </a:lnSpc>
            </a:pPr>
            <a:r>
              <a:rPr kumimoji="1" lang="en-US" altLang="ko-KR" sz="2000" b="1" dirty="0">
                <a:solidFill>
                  <a:srgbClr val="000000"/>
                </a:solidFill>
                <a:ea typeface="Gulim" pitchFamily="34" charset="-127"/>
              </a:rPr>
              <a:t>Number range for n bits = +/-  (2</a:t>
            </a:r>
            <a:r>
              <a:rPr kumimoji="1" lang="en-US" altLang="ko-KR" sz="2000" b="1" baseline="30000" dirty="0">
                <a:solidFill>
                  <a:srgbClr val="000000"/>
                </a:solidFill>
                <a:ea typeface="Gulim" pitchFamily="34" charset="-127"/>
              </a:rPr>
              <a:t>n-1</a:t>
            </a:r>
            <a:r>
              <a:rPr kumimoji="1" lang="en-US" altLang="ko-KR" sz="2000" b="1" dirty="0">
                <a:solidFill>
                  <a:srgbClr val="000000"/>
                </a:solidFill>
                <a:ea typeface="Gulim" pitchFamily="34" charset="-127"/>
              </a:rPr>
              <a:t>  - 1)</a:t>
            </a:r>
          </a:p>
          <a:p>
            <a:pPr eaLnBrk="0" hangingPunct="0">
              <a:lnSpc>
                <a:spcPct val="85000"/>
              </a:lnSpc>
            </a:pPr>
            <a:r>
              <a:rPr kumimoji="1" lang="en-US" altLang="ko-KR" sz="2000" b="1" dirty="0">
                <a:solidFill>
                  <a:srgbClr val="000000"/>
                </a:solidFill>
                <a:ea typeface="Gulim" pitchFamily="34" charset="-127"/>
              </a:rPr>
              <a:t>Problems: Two representations for 0  (0000 is +0,  1000 is –0) (see the number wheel)</a:t>
            </a:r>
          </a:p>
          <a:p>
            <a:pPr eaLnBrk="0" hangingPunct="0">
              <a:lnSpc>
                <a:spcPct val="85000"/>
              </a:lnSpc>
            </a:pPr>
            <a:r>
              <a:rPr kumimoji="1" lang="en-US" altLang="ko-KR" sz="2000" b="1" dirty="0">
                <a:solidFill>
                  <a:srgbClr val="000000"/>
                </a:solidFill>
                <a:ea typeface="Gulim" pitchFamily="34" charset="-127"/>
              </a:rPr>
              <a:t>Some Complexities in Addition, Subtraction</a:t>
            </a:r>
          </a:p>
        </p:txBody>
      </p:sp>
      <p:sp>
        <p:nvSpPr>
          <p:cNvPr id="70661" name="Slide Number Placeholder 1"/>
          <p:cNvSpPr>
            <a:spLocks noGrp="1"/>
          </p:cNvSpPr>
          <p:nvPr>
            <p:ph type="sldNum" sz="quarter" idx="12"/>
          </p:nvPr>
        </p:nvSpPr>
        <p:spPr>
          <a:noFill/>
          <a:ln>
            <a:miter lim="800000"/>
            <a:headEnd/>
            <a:tailEnd/>
          </a:ln>
        </p:spPr>
        <p:txBody>
          <a:bodyPr/>
          <a:lstStyle/>
          <a:p>
            <a:fld id="{D2FAF14B-2279-4897-B277-40AD7AEF35E5}" type="slidenum">
              <a:rPr lang="ar-SA" altLang="en-US" smtClean="0">
                <a:solidFill>
                  <a:srgbClr val="000000"/>
                </a:solidFill>
              </a:rPr>
              <a:pPr/>
              <a:t>5</a:t>
            </a:fld>
            <a:endParaRPr lang="en-US" altLang="en-US" dirty="0" smtClean="0">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ED18489E-4402-4C90-AB1E-133305F80B7C}" type="slidenum">
              <a:rPr lang="en-US" smtClean="0"/>
              <a:pPr/>
              <a:t>50</a:t>
            </a:fld>
            <a:endParaRPr lang="en-US" smtClean="0"/>
          </a:p>
        </p:txBody>
      </p:sp>
      <p:sp>
        <p:nvSpPr>
          <p:cNvPr id="33795" name="Rectangle 2"/>
          <p:cNvSpPr>
            <a:spLocks noGrp="1" noChangeArrowheads="1"/>
          </p:cNvSpPr>
          <p:nvPr>
            <p:ph type="title"/>
          </p:nvPr>
        </p:nvSpPr>
        <p:spPr/>
        <p:txBody>
          <a:bodyPr/>
          <a:lstStyle/>
          <a:p>
            <a:r>
              <a:rPr lang="en-US" smtClean="0"/>
              <a:t>Addressing modes</a:t>
            </a:r>
          </a:p>
        </p:txBody>
      </p:sp>
      <p:sp>
        <p:nvSpPr>
          <p:cNvPr id="33796" name="Rectangle 3"/>
          <p:cNvSpPr>
            <a:spLocks noGrp="1" noChangeArrowheads="1"/>
          </p:cNvSpPr>
          <p:nvPr>
            <p:ph type="body" idx="1"/>
          </p:nvPr>
        </p:nvSpPr>
        <p:spPr>
          <a:xfrm>
            <a:off x="685800" y="1279525"/>
            <a:ext cx="7772400" cy="5049838"/>
          </a:xfrm>
        </p:spPr>
        <p:txBody>
          <a:bodyPr/>
          <a:lstStyle/>
          <a:p>
            <a:pPr algn="just"/>
            <a:r>
              <a:rPr lang="en-US" sz="2000" dirty="0" smtClean="0">
                <a:solidFill>
                  <a:srgbClr val="000099"/>
                </a:solidFill>
              </a:rPr>
              <a:t>Different ways in which the address of an operand is specified in an instruction is referred to as </a:t>
            </a:r>
            <a:r>
              <a:rPr lang="en-US" sz="2000" u="sng" dirty="0" smtClean="0">
                <a:solidFill>
                  <a:srgbClr val="FF0000"/>
                </a:solidFill>
              </a:rPr>
              <a:t>addressing</a:t>
            </a:r>
            <a:r>
              <a:rPr lang="en-US" sz="2000" u="sng" dirty="0" smtClean="0">
                <a:solidFill>
                  <a:srgbClr val="000099"/>
                </a:solidFill>
              </a:rPr>
              <a:t> </a:t>
            </a:r>
            <a:r>
              <a:rPr lang="en-US" sz="2000" u="sng" dirty="0" smtClean="0">
                <a:solidFill>
                  <a:srgbClr val="FF0000"/>
                </a:solidFill>
              </a:rPr>
              <a:t>modes</a:t>
            </a:r>
            <a:r>
              <a:rPr lang="en-US" sz="2000" u="sng" dirty="0" smtClean="0">
                <a:solidFill>
                  <a:srgbClr val="000099"/>
                </a:solidFill>
              </a:rPr>
              <a:t>.</a:t>
            </a:r>
          </a:p>
          <a:p>
            <a:pPr algn="just"/>
            <a:r>
              <a:rPr lang="en-US" sz="2000" dirty="0" smtClean="0">
                <a:solidFill>
                  <a:srgbClr val="CC3300"/>
                </a:solidFill>
              </a:rPr>
              <a:t>Register mode</a:t>
            </a:r>
            <a:endParaRPr lang="en-US" sz="2000" dirty="0" smtClean="0">
              <a:solidFill>
                <a:srgbClr val="000099"/>
              </a:solidFill>
            </a:endParaRPr>
          </a:p>
          <a:p>
            <a:pPr lvl="1" algn="just"/>
            <a:r>
              <a:rPr lang="en-US" sz="2000" dirty="0" smtClean="0">
                <a:solidFill>
                  <a:schemeClr val="accent2"/>
                </a:solidFill>
              </a:rPr>
              <a:t>Operand</a:t>
            </a:r>
            <a:r>
              <a:rPr lang="en-US" sz="2000" dirty="0" smtClean="0"/>
              <a:t> is the </a:t>
            </a:r>
            <a:r>
              <a:rPr lang="en-US" sz="2000" dirty="0" smtClean="0">
                <a:solidFill>
                  <a:schemeClr val="accent2"/>
                </a:solidFill>
              </a:rPr>
              <a:t>contents</a:t>
            </a:r>
            <a:r>
              <a:rPr lang="en-US" sz="2000" dirty="0" smtClean="0"/>
              <a:t> of a processor </a:t>
            </a:r>
            <a:r>
              <a:rPr lang="en-US" sz="2000" dirty="0" smtClean="0">
                <a:solidFill>
                  <a:schemeClr val="accent2"/>
                </a:solidFill>
              </a:rPr>
              <a:t>register</a:t>
            </a:r>
            <a:r>
              <a:rPr lang="en-US" sz="2000" dirty="0" smtClean="0"/>
              <a:t>.</a:t>
            </a:r>
          </a:p>
          <a:p>
            <a:pPr lvl="1" algn="just"/>
            <a:r>
              <a:rPr lang="en-US" sz="2000" dirty="0" smtClean="0">
                <a:solidFill>
                  <a:schemeClr val="accent2"/>
                </a:solidFill>
              </a:rPr>
              <a:t>Address</a:t>
            </a:r>
            <a:r>
              <a:rPr lang="en-US" sz="2000" dirty="0" smtClean="0"/>
              <a:t> of the </a:t>
            </a:r>
            <a:r>
              <a:rPr lang="en-US" sz="2000" dirty="0" smtClean="0">
                <a:solidFill>
                  <a:schemeClr val="accent2"/>
                </a:solidFill>
              </a:rPr>
              <a:t>register</a:t>
            </a:r>
            <a:r>
              <a:rPr lang="en-US" sz="2000" dirty="0" smtClean="0"/>
              <a:t> (its </a:t>
            </a:r>
            <a:r>
              <a:rPr lang="en-US" sz="2000" dirty="0" smtClean="0">
                <a:solidFill>
                  <a:srgbClr val="FF0000"/>
                </a:solidFill>
              </a:rPr>
              <a:t>Name</a:t>
            </a:r>
            <a:r>
              <a:rPr lang="en-US" sz="2000" dirty="0" smtClean="0"/>
              <a:t>) is given in the instruction.</a:t>
            </a:r>
          </a:p>
          <a:p>
            <a:pPr lvl="1" algn="just"/>
            <a:r>
              <a:rPr lang="en-US" sz="2000" dirty="0" smtClean="0"/>
              <a:t>E.g. </a:t>
            </a:r>
            <a:r>
              <a:rPr lang="en-US" sz="2000" i="1" dirty="0" smtClean="0">
                <a:solidFill>
                  <a:srgbClr val="FF0000"/>
                </a:solidFill>
                <a:latin typeface="Times New Roman" pitchFamily="18" charset="0"/>
              </a:rPr>
              <a:t>Clear R1    </a:t>
            </a:r>
            <a:r>
              <a:rPr lang="en-US" sz="2000" i="1" dirty="0" smtClean="0">
                <a:solidFill>
                  <a:schemeClr val="accent2"/>
                </a:solidFill>
                <a:latin typeface="Times New Roman" pitchFamily="18" charset="0"/>
              </a:rPr>
              <a:t>or</a:t>
            </a:r>
            <a:r>
              <a:rPr lang="en-US" sz="2000" i="1" dirty="0" smtClean="0">
                <a:solidFill>
                  <a:srgbClr val="FF0000"/>
                </a:solidFill>
                <a:latin typeface="Times New Roman" pitchFamily="18" charset="0"/>
              </a:rPr>
              <a:t>    Move  R1, R2</a:t>
            </a:r>
          </a:p>
          <a:p>
            <a:pPr algn="just"/>
            <a:r>
              <a:rPr lang="en-US" sz="2000" dirty="0" smtClean="0">
                <a:solidFill>
                  <a:srgbClr val="CC3300"/>
                </a:solidFill>
              </a:rPr>
              <a:t>Absolute mode</a:t>
            </a:r>
            <a:endParaRPr lang="en-US" sz="2000" u="sng" dirty="0" smtClean="0"/>
          </a:p>
          <a:p>
            <a:pPr lvl="1" algn="just"/>
            <a:r>
              <a:rPr lang="en-US" sz="2000" dirty="0" smtClean="0">
                <a:solidFill>
                  <a:schemeClr val="accent2"/>
                </a:solidFill>
              </a:rPr>
              <a:t>Operand</a:t>
            </a:r>
            <a:r>
              <a:rPr lang="en-US" sz="2000" dirty="0" smtClean="0"/>
              <a:t> is in a </a:t>
            </a:r>
            <a:r>
              <a:rPr lang="en-US" sz="2000" dirty="0" smtClean="0">
                <a:solidFill>
                  <a:schemeClr val="accent2"/>
                </a:solidFill>
              </a:rPr>
              <a:t>memory</a:t>
            </a:r>
            <a:r>
              <a:rPr lang="en-US" sz="2000" dirty="0" smtClean="0"/>
              <a:t> location.</a:t>
            </a:r>
          </a:p>
          <a:p>
            <a:pPr lvl="1" algn="just"/>
            <a:r>
              <a:rPr lang="en-US" sz="2000" dirty="0" smtClean="0">
                <a:solidFill>
                  <a:srgbClr val="FF0000"/>
                </a:solidFill>
              </a:rPr>
              <a:t>Address</a:t>
            </a:r>
            <a:r>
              <a:rPr lang="en-US" sz="2000" dirty="0" smtClean="0"/>
              <a:t> of the memory location is given </a:t>
            </a:r>
            <a:r>
              <a:rPr lang="en-US" sz="2000" dirty="0" smtClean="0">
                <a:solidFill>
                  <a:srgbClr val="FF0000"/>
                </a:solidFill>
              </a:rPr>
              <a:t>explicitly</a:t>
            </a:r>
            <a:r>
              <a:rPr lang="en-US" sz="2000" dirty="0" smtClean="0"/>
              <a:t> in the instruction.</a:t>
            </a:r>
            <a:endParaRPr lang="en-US" sz="2000" u="sng" dirty="0" smtClean="0"/>
          </a:p>
          <a:p>
            <a:pPr lvl="1" algn="just"/>
            <a:r>
              <a:rPr lang="en-US" sz="2000" dirty="0" smtClean="0"/>
              <a:t>E.g. </a:t>
            </a:r>
            <a:r>
              <a:rPr lang="en-US" sz="2000" i="1" dirty="0" smtClean="0">
                <a:solidFill>
                  <a:srgbClr val="FF0000"/>
                </a:solidFill>
                <a:latin typeface="Times New Roman" pitchFamily="18" charset="0"/>
              </a:rPr>
              <a:t>Clear A	</a:t>
            </a:r>
            <a:r>
              <a:rPr lang="en-US" sz="2000" i="1" dirty="0" smtClean="0">
                <a:solidFill>
                  <a:schemeClr val="accent2"/>
                </a:solidFill>
                <a:latin typeface="Times New Roman" pitchFamily="18" charset="0"/>
              </a:rPr>
              <a:t>or</a:t>
            </a:r>
            <a:r>
              <a:rPr lang="en-US" sz="2000" i="1" dirty="0" smtClean="0">
                <a:solidFill>
                  <a:srgbClr val="FF0000"/>
                </a:solidFill>
                <a:latin typeface="Times New Roman" pitchFamily="18" charset="0"/>
              </a:rPr>
              <a:t>       Move  LOC, R2</a:t>
            </a:r>
          </a:p>
          <a:p>
            <a:pPr lvl="1" algn="just"/>
            <a:r>
              <a:rPr lang="en-US" sz="2000" dirty="0" smtClean="0"/>
              <a:t>Also called as “</a:t>
            </a:r>
            <a:r>
              <a:rPr lang="en-US" sz="2000" dirty="0" smtClean="0">
                <a:solidFill>
                  <a:srgbClr val="FF0000"/>
                </a:solidFill>
              </a:rPr>
              <a:t>Direct</a:t>
            </a:r>
            <a:r>
              <a:rPr lang="en-US" sz="2000" dirty="0" smtClean="0"/>
              <a:t> </a:t>
            </a:r>
            <a:r>
              <a:rPr lang="en-US" sz="2000" dirty="0" smtClean="0">
                <a:solidFill>
                  <a:srgbClr val="FF0000"/>
                </a:solidFill>
              </a:rPr>
              <a:t>mode</a:t>
            </a:r>
            <a:r>
              <a:rPr lang="en-US" sz="2000" dirty="0" smtClean="0"/>
              <a:t>” in some assembly languages</a:t>
            </a:r>
          </a:p>
          <a:p>
            <a:pPr algn="just"/>
            <a:r>
              <a:rPr lang="en-US" sz="2000" dirty="0" smtClean="0">
                <a:solidFill>
                  <a:schemeClr val="accent2"/>
                </a:solidFill>
              </a:rPr>
              <a:t>Register</a:t>
            </a:r>
            <a:r>
              <a:rPr lang="en-US" sz="2000" dirty="0" smtClean="0">
                <a:solidFill>
                  <a:srgbClr val="CC3300"/>
                </a:solidFill>
              </a:rPr>
              <a:t> and </a:t>
            </a:r>
            <a:r>
              <a:rPr lang="en-US" sz="2000" dirty="0" smtClean="0">
                <a:solidFill>
                  <a:schemeClr val="accent2"/>
                </a:solidFill>
              </a:rPr>
              <a:t>absolute</a:t>
            </a:r>
            <a:r>
              <a:rPr lang="en-US" sz="2000" dirty="0" smtClean="0">
                <a:solidFill>
                  <a:srgbClr val="CC3300"/>
                </a:solidFill>
              </a:rPr>
              <a:t> modes can be used to represent </a:t>
            </a:r>
            <a:r>
              <a:rPr lang="en-US" sz="2000" b="1" i="1" dirty="0" smtClean="0">
                <a:solidFill>
                  <a:srgbClr val="FF0000"/>
                </a:solidFill>
              </a:rPr>
              <a:t>variables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FE020D7E-8F0A-407D-B83B-72439DCCD11C}" type="slidenum">
              <a:rPr lang="en-US" smtClean="0"/>
              <a:pPr/>
              <a:t>51</a:t>
            </a:fld>
            <a:endParaRPr lang="en-US" smtClean="0"/>
          </a:p>
        </p:txBody>
      </p:sp>
      <p:sp>
        <p:nvSpPr>
          <p:cNvPr id="34819" name="Rectangle 2"/>
          <p:cNvSpPr>
            <a:spLocks noGrp="1" noChangeArrowheads="1"/>
          </p:cNvSpPr>
          <p:nvPr>
            <p:ph type="title"/>
          </p:nvPr>
        </p:nvSpPr>
        <p:spPr/>
        <p:txBody>
          <a:bodyPr/>
          <a:lstStyle/>
          <a:p>
            <a:r>
              <a:rPr lang="en-US" smtClean="0"/>
              <a:t>Addressing modes (contd..)</a:t>
            </a:r>
          </a:p>
        </p:txBody>
      </p:sp>
      <p:sp>
        <p:nvSpPr>
          <p:cNvPr id="34820" name="Rectangle 3"/>
          <p:cNvSpPr>
            <a:spLocks noGrp="1" noChangeArrowheads="1"/>
          </p:cNvSpPr>
          <p:nvPr>
            <p:ph type="body" idx="1"/>
          </p:nvPr>
        </p:nvSpPr>
        <p:spPr>
          <a:xfrm>
            <a:off x="457200" y="1524000"/>
            <a:ext cx="8229600" cy="4606925"/>
          </a:xfrm>
        </p:spPr>
        <p:txBody>
          <a:bodyPr/>
          <a:lstStyle/>
          <a:p>
            <a:r>
              <a:rPr lang="en-US" sz="2000" dirty="0" smtClean="0">
                <a:solidFill>
                  <a:srgbClr val="CC3300"/>
                </a:solidFill>
              </a:rPr>
              <a:t>Immediate mode</a:t>
            </a:r>
          </a:p>
          <a:p>
            <a:pPr lvl="1"/>
            <a:r>
              <a:rPr lang="en-US" sz="2000" b="1" dirty="0" smtClean="0">
                <a:solidFill>
                  <a:schemeClr val="accent2"/>
                </a:solidFill>
              </a:rPr>
              <a:t>Operand</a:t>
            </a:r>
            <a:r>
              <a:rPr lang="en-US" sz="2000" dirty="0" smtClean="0"/>
              <a:t> is given </a:t>
            </a:r>
            <a:r>
              <a:rPr lang="en-US" sz="2000" dirty="0" smtClean="0">
                <a:solidFill>
                  <a:srgbClr val="FF0000"/>
                </a:solidFill>
              </a:rPr>
              <a:t>explicitly</a:t>
            </a:r>
            <a:r>
              <a:rPr lang="en-US" sz="2000" dirty="0" smtClean="0"/>
              <a:t> in the instruction.</a:t>
            </a:r>
          </a:p>
          <a:p>
            <a:pPr lvl="1"/>
            <a:r>
              <a:rPr lang="en-US" sz="2000" dirty="0" smtClean="0"/>
              <a:t>E.g. </a:t>
            </a:r>
            <a:r>
              <a:rPr lang="en-US" sz="2000" i="1" dirty="0" smtClean="0">
                <a:solidFill>
                  <a:srgbClr val="FF0000"/>
                </a:solidFill>
                <a:latin typeface="Times New Roman" pitchFamily="18" charset="0"/>
              </a:rPr>
              <a:t>Move  #200, R0</a:t>
            </a:r>
          </a:p>
          <a:p>
            <a:pPr lvl="1"/>
            <a:r>
              <a:rPr lang="en-US" sz="2000" dirty="0" smtClean="0"/>
              <a:t>Can be </a:t>
            </a:r>
            <a:r>
              <a:rPr lang="en-US" sz="2000" dirty="0" smtClean="0">
                <a:solidFill>
                  <a:schemeClr val="accent2"/>
                </a:solidFill>
              </a:rPr>
              <a:t>used</a:t>
            </a:r>
            <a:r>
              <a:rPr lang="en-US" sz="2000" dirty="0" smtClean="0"/>
              <a:t> to represent </a:t>
            </a:r>
            <a:r>
              <a:rPr lang="en-US" sz="2000" b="1" i="1" dirty="0" smtClean="0">
                <a:solidFill>
                  <a:srgbClr val="FF0000"/>
                </a:solidFill>
              </a:rPr>
              <a:t>constants</a:t>
            </a:r>
            <a:r>
              <a:rPr lang="en-US" sz="2000" dirty="0" smtClean="0"/>
              <a:t>.</a:t>
            </a:r>
          </a:p>
          <a:p>
            <a:r>
              <a:rPr lang="en-US" sz="2000" dirty="0" smtClean="0">
                <a:solidFill>
                  <a:srgbClr val="FF0000"/>
                </a:solidFill>
              </a:rPr>
              <a:t>Register</a:t>
            </a:r>
            <a:r>
              <a:rPr lang="en-US" sz="2000" dirty="0" smtClean="0">
                <a:solidFill>
                  <a:srgbClr val="000099"/>
                </a:solidFill>
              </a:rPr>
              <a:t>, Absolute and </a:t>
            </a:r>
            <a:r>
              <a:rPr lang="en-US" sz="2000" dirty="0" smtClean="0">
                <a:solidFill>
                  <a:srgbClr val="FFC000"/>
                </a:solidFill>
              </a:rPr>
              <a:t>Immediate</a:t>
            </a:r>
            <a:r>
              <a:rPr lang="en-US" sz="2000" dirty="0" smtClean="0">
                <a:solidFill>
                  <a:srgbClr val="000099"/>
                </a:solidFill>
              </a:rPr>
              <a:t> modes contained either the </a:t>
            </a:r>
            <a:r>
              <a:rPr lang="en-US" sz="2000" dirty="0" smtClean="0">
                <a:solidFill>
                  <a:srgbClr val="FF0000"/>
                </a:solidFill>
              </a:rPr>
              <a:t>address</a:t>
            </a:r>
            <a:r>
              <a:rPr lang="en-US" sz="2000" dirty="0" smtClean="0">
                <a:solidFill>
                  <a:srgbClr val="000099"/>
                </a:solidFill>
              </a:rPr>
              <a:t> of the operand or the </a:t>
            </a:r>
            <a:r>
              <a:rPr lang="en-US" sz="2000" dirty="0" smtClean="0">
                <a:solidFill>
                  <a:srgbClr val="FFC000"/>
                </a:solidFill>
              </a:rPr>
              <a:t>operand</a:t>
            </a:r>
            <a:r>
              <a:rPr lang="en-US" sz="2000" dirty="0" smtClean="0">
                <a:solidFill>
                  <a:srgbClr val="000099"/>
                </a:solidFill>
              </a:rPr>
              <a:t> itself.</a:t>
            </a:r>
            <a:r>
              <a:rPr lang="en-US" sz="2000" dirty="0" smtClean="0"/>
              <a:t> </a:t>
            </a:r>
          </a:p>
          <a:p>
            <a:r>
              <a:rPr lang="en-US" sz="2000" dirty="0" smtClean="0"/>
              <a:t>Some </a:t>
            </a:r>
            <a:r>
              <a:rPr lang="en-US" sz="2000" dirty="0" smtClean="0">
                <a:solidFill>
                  <a:schemeClr val="accent2"/>
                </a:solidFill>
              </a:rPr>
              <a:t>instructions</a:t>
            </a:r>
            <a:r>
              <a:rPr lang="en-US" sz="2000" dirty="0" smtClean="0"/>
              <a:t> </a:t>
            </a:r>
            <a:r>
              <a:rPr lang="en-US" sz="2000" dirty="0" smtClean="0">
                <a:solidFill>
                  <a:srgbClr val="000099"/>
                </a:solidFill>
              </a:rPr>
              <a:t>provide </a:t>
            </a:r>
            <a:r>
              <a:rPr lang="en-US" sz="2000" dirty="0" smtClean="0">
                <a:solidFill>
                  <a:srgbClr val="FF0000"/>
                </a:solidFill>
              </a:rPr>
              <a:t>information</a:t>
            </a:r>
            <a:r>
              <a:rPr lang="en-US" sz="2000" dirty="0" smtClean="0">
                <a:solidFill>
                  <a:srgbClr val="000099"/>
                </a:solidFill>
              </a:rPr>
              <a:t> from which the memory </a:t>
            </a:r>
            <a:r>
              <a:rPr lang="en-US" sz="2000" dirty="0" smtClean="0">
                <a:solidFill>
                  <a:srgbClr val="FF0000"/>
                </a:solidFill>
              </a:rPr>
              <a:t>address</a:t>
            </a:r>
            <a:r>
              <a:rPr lang="en-US" sz="2000" dirty="0" smtClean="0">
                <a:solidFill>
                  <a:srgbClr val="000099"/>
                </a:solidFill>
              </a:rPr>
              <a:t> of the operand can be </a:t>
            </a:r>
            <a:r>
              <a:rPr lang="en-US" sz="2000" dirty="0" smtClean="0">
                <a:solidFill>
                  <a:srgbClr val="FF0000"/>
                </a:solidFill>
              </a:rPr>
              <a:t>determined</a:t>
            </a:r>
          </a:p>
          <a:p>
            <a:pPr lvl="1"/>
            <a:r>
              <a:rPr lang="en-US" sz="2000" dirty="0" smtClean="0"/>
              <a:t>That is, they provide the </a:t>
            </a:r>
            <a:r>
              <a:rPr lang="en-US" sz="2000" u="sng" dirty="0" smtClean="0">
                <a:solidFill>
                  <a:srgbClr val="CC3300"/>
                </a:solidFill>
              </a:rPr>
              <a:t>“Effective Address”</a:t>
            </a:r>
            <a:r>
              <a:rPr lang="en-US" sz="2000" dirty="0" smtClean="0"/>
              <a:t> of the operand.</a:t>
            </a:r>
          </a:p>
          <a:p>
            <a:pPr lvl="1"/>
            <a:r>
              <a:rPr lang="en-US" sz="2000" dirty="0" smtClean="0"/>
              <a:t>They </a:t>
            </a:r>
            <a:r>
              <a:rPr lang="en-US" sz="2000" dirty="0" smtClean="0">
                <a:solidFill>
                  <a:srgbClr val="FF0000"/>
                </a:solidFill>
              </a:rPr>
              <a:t>do not</a:t>
            </a:r>
            <a:r>
              <a:rPr lang="en-US" sz="2000" dirty="0" smtClean="0"/>
              <a:t> provide the </a:t>
            </a:r>
            <a:r>
              <a:rPr lang="en-US" sz="2000" dirty="0" smtClean="0">
                <a:solidFill>
                  <a:srgbClr val="FF0000"/>
                </a:solidFill>
              </a:rPr>
              <a:t>operand</a:t>
            </a:r>
            <a:r>
              <a:rPr lang="en-US" sz="2000" dirty="0" smtClean="0"/>
              <a:t> or the </a:t>
            </a:r>
            <a:r>
              <a:rPr lang="en-US" sz="2000" dirty="0" smtClean="0">
                <a:solidFill>
                  <a:srgbClr val="FF0000"/>
                </a:solidFill>
              </a:rPr>
              <a:t>address</a:t>
            </a:r>
            <a:r>
              <a:rPr lang="en-US" sz="2000" dirty="0" smtClean="0"/>
              <a:t> of the operand </a:t>
            </a:r>
            <a:r>
              <a:rPr lang="en-US" sz="2000" dirty="0" smtClean="0">
                <a:solidFill>
                  <a:srgbClr val="FF0000"/>
                </a:solidFill>
              </a:rPr>
              <a:t>explicitly</a:t>
            </a:r>
            <a:r>
              <a:rPr lang="en-US" sz="2000" dirty="0" smtClean="0"/>
              <a:t>.</a:t>
            </a:r>
          </a:p>
          <a:p>
            <a:r>
              <a:rPr lang="en-US" sz="2000" b="1" i="1" dirty="0" smtClean="0">
                <a:solidFill>
                  <a:srgbClr val="CC3300"/>
                </a:solidFill>
              </a:rPr>
              <a:t>Different ways in which “</a:t>
            </a:r>
            <a:r>
              <a:rPr lang="en-US" sz="2000" b="1" i="1" dirty="0" smtClean="0">
                <a:solidFill>
                  <a:schemeClr val="accent2"/>
                </a:solidFill>
              </a:rPr>
              <a:t>Effective</a:t>
            </a:r>
            <a:r>
              <a:rPr lang="en-US" sz="2000" b="1" i="1" dirty="0" smtClean="0">
                <a:solidFill>
                  <a:srgbClr val="CC3300"/>
                </a:solidFill>
              </a:rPr>
              <a:t> </a:t>
            </a:r>
            <a:r>
              <a:rPr lang="en-US" sz="2000" b="1" i="1" dirty="0" smtClean="0">
                <a:solidFill>
                  <a:schemeClr val="accent2"/>
                </a:solidFill>
              </a:rPr>
              <a:t>Address</a:t>
            </a:r>
            <a:r>
              <a:rPr lang="en-US" sz="2000" b="1" i="1" dirty="0" smtClean="0">
                <a:solidFill>
                  <a:srgbClr val="CC3300"/>
                </a:solidFill>
              </a:rPr>
              <a:t>” of the operand can be generated.</a:t>
            </a:r>
          </a:p>
          <a:p>
            <a:endParaRPr lang="en-US" sz="2000" b="1" i="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smtClean="0"/>
              <a:t>Indirection and Pointers</a:t>
            </a:r>
            <a:endParaRPr lang="en-US" smtClean="0"/>
          </a:p>
        </p:txBody>
      </p:sp>
      <p:sp>
        <p:nvSpPr>
          <p:cNvPr id="35843" name="Rectangle 3"/>
          <p:cNvSpPr>
            <a:spLocks noGrp="1" noChangeArrowheads="1"/>
          </p:cNvSpPr>
          <p:nvPr>
            <p:ph type="body" idx="1"/>
          </p:nvPr>
        </p:nvSpPr>
        <p:spPr>
          <a:xfrm>
            <a:off x="661988" y="1179513"/>
            <a:ext cx="7772400" cy="5281612"/>
          </a:xfrm>
        </p:spPr>
        <p:txBody>
          <a:bodyPr/>
          <a:lstStyle/>
          <a:p>
            <a:r>
              <a:rPr lang="en-US" sz="3200" smtClean="0">
                <a:solidFill>
                  <a:schemeClr val="accent2"/>
                </a:solidFill>
              </a:rPr>
              <a:t>Indirect</a:t>
            </a:r>
            <a:r>
              <a:rPr lang="en-US" sz="3200" smtClean="0"/>
              <a:t> </a:t>
            </a:r>
            <a:r>
              <a:rPr lang="en-US" sz="3200" smtClean="0">
                <a:solidFill>
                  <a:schemeClr val="accent2"/>
                </a:solidFill>
              </a:rPr>
              <a:t>mode</a:t>
            </a:r>
            <a:r>
              <a:rPr lang="en-US" sz="3200" smtClean="0"/>
              <a:t>: the </a:t>
            </a:r>
            <a:r>
              <a:rPr lang="en-US" sz="3200" smtClean="0">
                <a:solidFill>
                  <a:srgbClr val="FF0000"/>
                </a:solidFill>
              </a:rPr>
              <a:t>effective</a:t>
            </a:r>
            <a:r>
              <a:rPr lang="en-US" sz="3200" smtClean="0"/>
              <a:t> </a:t>
            </a:r>
            <a:r>
              <a:rPr lang="en-US" sz="3200" smtClean="0">
                <a:solidFill>
                  <a:srgbClr val="FF0000"/>
                </a:solidFill>
              </a:rPr>
              <a:t>address</a:t>
            </a:r>
            <a:r>
              <a:rPr lang="en-US" sz="3200" smtClean="0"/>
              <a:t> of the </a:t>
            </a:r>
            <a:r>
              <a:rPr lang="en-US" sz="3200" smtClean="0">
                <a:solidFill>
                  <a:srgbClr val="FF0000"/>
                </a:solidFill>
              </a:rPr>
              <a:t>operand</a:t>
            </a:r>
            <a:r>
              <a:rPr lang="en-US" sz="3200" smtClean="0"/>
              <a:t> is the </a:t>
            </a:r>
            <a:r>
              <a:rPr lang="en-US" sz="3200" smtClean="0">
                <a:solidFill>
                  <a:srgbClr val="FF0000"/>
                </a:solidFill>
              </a:rPr>
              <a:t>contents</a:t>
            </a:r>
            <a:r>
              <a:rPr lang="en-US" sz="3200" smtClean="0"/>
              <a:t> of a </a:t>
            </a:r>
            <a:r>
              <a:rPr lang="en-US" sz="3200" smtClean="0">
                <a:solidFill>
                  <a:srgbClr val="FF0000"/>
                </a:solidFill>
              </a:rPr>
              <a:t>register</a:t>
            </a:r>
            <a:r>
              <a:rPr lang="en-US" sz="3200" smtClean="0"/>
              <a:t> or </a:t>
            </a:r>
            <a:r>
              <a:rPr lang="en-US" sz="3200" smtClean="0">
                <a:solidFill>
                  <a:srgbClr val="FF0000"/>
                </a:solidFill>
              </a:rPr>
              <a:t>memory</a:t>
            </a:r>
            <a:r>
              <a:rPr lang="en-US" sz="3200" smtClean="0"/>
              <a:t> </a:t>
            </a:r>
            <a:r>
              <a:rPr lang="en-US" sz="3200" smtClean="0">
                <a:solidFill>
                  <a:srgbClr val="FF0000"/>
                </a:solidFill>
              </a:rPr>
              <a:t>location</a:t>
            </a:r>
            <a:r>
              <a:rPr lang="en-US" sz="3200" smtClean="0"/>
              <a:t> whose address appears in the instruction</a:t>
            </a:r>
          </a:p>
          <a:p>
            <a:pPr>
              <a:lnSpc>
                <a:spcPct val="90000"/>
              </a:lnSpc>
            </a:pPr>
            <a:r>
              <a:rPr lang="en-US" sz="3200" smtClean="0">
                <a:solidFill>
                  <a:schemeClr val="accent2"/>
                </a:solidFill>
              </a:rPr>
              <a:t>Indirection</a:t>
            </a:r>
            <a:r>
              <a:rPr lang="en-US" sz="3200" smtClean="0"/>
              <a:t> is denoted by placing the </a:t>
            </a:r>
            <a:r>
              <a:rPr lang="en-US" sz="3200" smtClean="0">
                <a:solidFill>
                  <a:srgbClr val="FF0000"/>
                </a:solidFill>
              </a:rPr>
              <a:t>name</a:t>
            </a:r>
            <a:r>
              <a:rPr lang="en-US" sz="3200" smtClean="0"/>
              <a:t> of the </a:t>
            </a:r>
            <a:r>
              <a:rPr lang="en-US" sz="3200" smtClean="0">
                <a:solidFill>
                  <a:srgbClr val="FF0000"/>
                </a:solidFill>
              </a:rPr>
              <a:t>register</a:t>
            </a:r>
            <a:r>
              <a:rPr lang="en-US" sz="3200" smtClean="0"/>
              <a:t> or the </a:t>
            </a:r>
            <a:r>
              <a:rPr lang="en-US" sz="3200" smtClean="0">
                <a:solidFill>
                  <a:srgbClr val="FF0000"/>
                </a:solidFill>
              </a:rPr>
              <a:t>memory</a:t>
            </a:r>
            <a:r>
              <a:rPr lang="en-US" sz="3200" smtClean="0"/>
              <a:t> address given in the instruction in </a:t>
            </a:r>
            <a:r>
              <a:rPr lang="en-US" sz="3200" smtClean="0">
                <a:solidFill>
                  <a:schemeClr val="accent2"/>
                </a:solidFill>
              </a:rPr>
              <a:t>parentheses</a:t>
            </a:r>
          </a:p>
          <a:p>
            <a:pPr>
              <a:lnSpc>
                <a:spcPct val="90000"/>
              </a:lnSpc>
            </a:pPr>
            <a:r>
              <a:rPr lang="en-US" sz="3200" smtClean="0"/>
              <a:t>The </a:t>
            </a:r>
            <a:r>
              <a:rPr lang="en-US" sz="3200" smtClean="0">
                <a:solidFill>
                  <a:srgbClr val="FF0000"/>
                </a:solidFill>
              </a:rPr>
              <a:t>register</a:t>
            </a:r>
            <a:r>
              <a:rPr lang="en-US" sz="3200" smtClean="0"/>
              <a:t> or memory </a:t>
            </a:r>
            <a:r>
              <a:rPr lang="en-US" sz="3200" smtClean="0">
                <a:solidFill>
                  <a:srgbClr val="FF0000"/>
                </a:solidFill>
              </a:rPr>
              <a:t>location</a:t>
            </a:r>
            <a:r>
              <a:rPr lang="en-US" sz="3200" smtClean="0"/>
              <a:t> that contains the </a:t>
            </a:r>
            <a:r>
              <a:rPr lang="en-US" sz="3200" smtClean="0">
                <a:solidFill>
                  <a:srgbClr val="FF0000"/>
                </a:solidFill>
              </a:rPr>
              <a:t>address</a:t>
            </a:r>
            <a:r>
              <a:rPr lang="en-US" sz="3200" smtClean="0"/>
              <a:t> of an </a:t>
            </a:r>
            <a:r>
              <a:rPr lang="en-US" sz="3200" smtClean="0">
                <a:solidFill>
                  <a:srgbClr val="FF0000"/>
                </a:solidFill>
              </a:rPr>
              <a:t>operand</a:t>
            </a:r>
            <a:r>
              <a:rPr lang="en-US" sz="3200" smtClean="0"/>
              <a:t> is called a </a:t>
            </a:r>
            <a:r>
              <a:rPr lang="en-US" sz="3200" smtClean="0">
                <a:solidFill>
                  <a:schemeClr val="accent2"/>
                </a:solidFill>
              </a:rPr>
              <a:t>pointer</a:t>
            </a:r>
          </a:p>
          <a:p>
            <a:endParaRPr lang="en-US" sz="32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1"/>
          </p:nvPr>
        </p:nvSpPr>
        <p:spPr>
          <a:noFill/>
        </p:spPr>
        <p:txBody>
          <a:bodyPr/>
          <a:lstStyle/>
          <a:p>
            <a:fld id="{02F99E04-4BF5-4E5B-A3F4-71E080435D2C}" type="slidenum">
              <a:rPr lang="en-US" smtClean="0"/>
              <a:pPr/>
              <a:t>53</a:t>
            </a:fld>
            <a:endParaRPr lang="en-US" smtClean="0"/>
          </a:p>
        </p:txBody>
      </p:sp>
      <p:sp>
        <p:nvSpPr>
          <p:cNvPr id="37891" name="Rectangle 48"/>
          <p:cNvSpPr>
            <a:spLocks noChangeArrowheads="1"/>
          </p:cNvSpPr>
          <p:nvPr/>
        </p:nvSpPr>
        <p:spPr bwMode="auto">
          <a:xfrm>
            <a:off x="720725" y="2044700"/>
            <a:ext cx="7608888" cy="3914775"/>
          </a:xfrm>
          <a:prstGeom prst="rect">
            <a:avLst/>
          </a:prstGeom>
          <a:solidFill>
            <a:srgbClr val="DDDDDD"/>
          </a:solidFill>
          <a:ln w="12700">
            <a:noFill/>
            <a:miter lim="800000"/>
            <a:headEnd/>
            <a:tailEnd/>
          </a:ln>
        </p:spPr>
        <p:txBody>
          <a:bodyPr wrap="none" anchor="ctr"/>
          <a:lstStyle/>
          <a:p>
            <a:pPr algn="ctr"/>
            <a:endParaRPr lang="ar-EG" u="none"/>
          </a:p>
        </p:txBody>
      </p:sp>
      <p:sp>
        <p:nvSpPr>
          <p:cNvPr id="37892" name="Rectangle 2"/>
          <p:cNvSpPr>
            <a:spLocks noGrp="1" noChangeArrowheads="1"/>
          </p:cNvSpPr>
          <p:nvPr>
            <p:ph type="title"/>
          </p:nvPr>
        </p:nvSpPr>
        <p:spPr/>
        <p:txBody>
          <a:bodyPr/>
          <a:lstStyle/>
          <a:p>
            <a:r>
              <a:rPr lang="en-US" smtClean="0"/>
              <a:t>Addressing modes (contd..)</a:t>
            </a:r>
          </a:p>
        </p:txBody>
      </p:sp>
      <p:sp>
        <p:nvSpPr>
          <p:cNvPr id="37893" name="Text Box 3"/>
          <p:cNvSpPr txBox="1">
            <a:spLocks noChangeArrowheads="1"/>
          </p:cNvSpPr>
          <p:nvPr/>
        </p:nvSpPr>
        <p:spPr bwMode="auto">
          <a:xfrm>
            <a:off x="931863" y="1270000"/>
            <a:ext cx="7299325" cy="641350"/>
          </a:xfrm>
          <a:prstGeom prst="rect">
            <a:avLst/>
          </a:prstGeom>
          <a:noFill/>
          <a:ln w="12700">
            <a:noFill/>
            <a:miter lim="800000"/>
            <a:headEnd/>
            <a:tailEnd/>
          </a:ln>
        </p:spPr>
        <p:txBody>
          <a:bodyPr wrap="none">
            <a:spAutoFit/>
          </a:bodyPr>
          <a:lstStyle/>
          <a:p>
            <a:r>
              <a:rPr lang="en-US" u="none">
                <a:solidFill>
                  <a:srgbClr val="FF0000"/>
                </a:solidFill>
              </a:rPr>
              <a:t>Effective</a:t>
            </a:r>
            <a:r>
              <a:rPr lang="en-US" u="none">
                <a:solidFill>
                  <a:srgbClr val="000099"/>
                </a:solidFill>
              </a:rPr>
              <a:t> </a:t>
            </a:r>
            <a:r>
              <a:rPr lang="en-US" u="none">
                <a:solidFill>
                  <a:srgbClr val="FF0000"/>
                </a:solidFill>
              </a:rPr>
              <a:t>Address</a:t>
            </a:r>
            <a:r>
              <a:rPr lang="en-US" u="none">
                <a:solidFill>
                  <a:srgbClr val="000099"/>
                </a:solidFill>
              </a:rPr>
              <a:t> of the operand is the </a:t>
            </a:r>
            <a:r>
              <a:rPr lang="en-US" u="none">
                <a:solidFill>
                  <a:srgbClr val="FF0000"/>
                </a:solidFill>
              </a:rPr>
              <a:t>contents</a:t>
            </a:r>
            <a:r>
              <a:rPr lang="en-US" u="none">
                <a:solidFill>
                  <a:srgbClr val="000099"/>
                </a:solidFill>
              </a:rPr>
              <a:t> of a </a:t>
            </a:r>
            <a:r>
              <a:rPr lang="en-US" u="none">
                <a:solidFill>
                  <a:srgbClr val="FF0000"/>
                </a:solidFill>
              </a:rPr>
              <a:t>register</a:t>
            </a:r>
            <a:r>
              <a:rPr lang="en-US" u="none">
                <a:solidFill>
                  <a:srgbClr val="000099"/>
                </a:solidFill>
              </a:rPr>
              <a:t> or </a:t>
            </a:r>
          </a:p>
          <a:p>
            <a:r>
              <a:rPr lang="en-US" u="none">
                <a:solidFill>
                  <a:srgbClr val="000099"/>
                </a:solidFill>
              </a:rPr>
              <a:t>a </a:t>
            </a:r>
            <a:r>
              <a:rPr lang="en-US" u="none">
                <a:solidFill>
                  <a:srgbClr val="FF0000"/>
                </a:solidFill>
              </a:rPr>
              <a:t>memory</a:t>
            </a:r>
            <a:r>
              <a:rPr lang="en-US" u="none">
                <a:solidFill>
                  <a:srgbClr val="000099"/>
                </a:solidFill>
              </a:rPr>
              <a:t> </a:t>
            </a:r>
            <a:r>
              <a:rPr lang="en-US" u="none">
                <a:solidFill>
                  <a:srgbClr val="FF0000"/>
                </a:solidFill>
              </a:rPr>
              <a:t>location</a:t>
            </a:r>
            <a:r>
              <a:rPr lang="en-US" u="none">
                <a:solidFill>
                  <a:srgbClr val="000099"/>
                </a:solidFill>
              </a:rPr>
              <a:t> whose address appears in the instruction.</a:t>
            </a:r>
          </a:p>
        </p:txBody>
      </p:sp>
      <p:sp>
        <p:nvSpPr>
          <p:cNvPr id="37894" name="Rectangle 6"/>
          <p:cNvSpPr>
            <a:spLocks noChangeArrowheads="1"/>
          </p:cNvSpPr>
          <p:nvPr/>
        </p:nvSpPr>
        <p:spPr bwMode="auto">
          <a:xfrm>
            <a:off x="901700" y="4695825"/>
            <a:ext cx="225425" cy="244475"/>
          </a:xfrm>
          <a:prstGeom prst="rect">
            <a:avLst/>
          </a:prstGeom>
          <a:noFill/>
          <a:ln w="9525">
            <a:noFill/>
            <a:miter lim="800000"/>
            <a:headEnd/>
            <a:tailEnd/>
          </a:ln>
        </p:spPr>
        <p:txBody>
          <a:bodyPr wrap="none" lIns="0" tIns="0" rIns="0" bIns="0">
            <a:spAutoFit/>
          </a:bodyPr>
          <a:lstStyle/>
          <a:p>
            <a:r>
              <a:rPr lang="en-CA" sz="1600" i="1" u="none">
                <a:solidFill>
                  <a:srgbClr val="000000"/>
                </a:solidFill>
                <a:latin typeface="Nimbus Roman No9 L" charset="0"/>
              </a:rPr>
              <a:t>R1</a:t>
            </a:r>
            <a:endParaRPr lang="en-CA" sz="1600" i="1" u="none">
              <a:latin typeface="Times New Roman" pitchFamily="18" charset="0"/>
            </a:endParaRPr>
          </a:p>
        </p:txBody>
      </p:sp>
      <p:sp>
        <p:nvSpPr>
          <p:cNvPr id="37895" name="Rectangle 7"/>
          <p:cNvSpPr>
            <a:spLocks noChangeArrowheads="1"/>
          </p:cNvSpPr>
          <p:nvPr/>
        </p:nvSpPr>
        <p:spPr bwMode="auto">
          <a:xfrm>
            <a:off x="1866900" y="2325688"/>
            <a:ext cx="1093788"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Times New Roman" pitchFamily="18" charset="0"/>
              </a:rPr>
              <a:t>Add    (R1),R0</a:t>
            </a:r>
            <a:endParaRPr lang="en-CA" sz="2400" i="1" u="none">
              <a:latin typeface="Times New Roman" pitchFamily="18" charset="0"/>
            </a:endParaRPr>
          </a:p>
        </p:txBody>
      </p:sp>
      <p:sp>
        <p:nvSpPr>
          <p:cNvPr id="37896" name="Rectangle 8"/>
          <p:cNvSpPr>
            <a:spLocks noChangeArrowheads="1"/>
          </p:cNvSpPr>
          <p:nvPr/>
        </p:nvSpPr>
        <p:spPr bwMode="auto">
          <a:xfrm>
            <a:off x="6278563" y="2325688"/>
            <a:ext cx="998537"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Add    (A),R0</a:t>
            </a:r>
            <a:endParaRPr lang="en-CA" sz="2400" i="1" u="none">
              <a:latin typeface="Times New Roman" pitchFamily="18" charset="0"/>
            </a:endParaRPr>
          </a:p>
        </p:txBody>
      </p:sp>
      <p:sp>
        <p:nvSpPr>
          <p:cNvPr id="37897" name="Rectangle 9"/>
          <p:cNvSpPr>
            <a:spLocks noChangeArrowheads="1"/>
          </p:cNvSpPr>
          <p:nvPr/>
        </p:nvSpPr>
        <p:spPr bwMode="auto">
          <a:xfrm>
            <a:off x="3836988" y="4665663"/>
            <a:ext cx="633412"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Register</a:t>
            </a:r>
            <a:endParaRPr lang="en-CA" sz="2400" i="1" u="none">
              <a:latin typeface="Times New Roman" pitchFamily="18" charset="0"/>
            </a:endParaRPr>
          </a:p>
        </p:txBody>
      </p:sp>
      <p:sp>
        <p:nvSpPr>
          <p:cNvPr id="37898" name="Rectangle 10"/>
          <p:cNvSpPr>
            <a:spLocks noChangeArrowheads="1"/>
          </p:cNvSpPr>
          <p:nvPr/>
        </p:nvSpPr>
        <p:spPr bwMode="auto">
          <a:xfrm>
            <a:off x="2359025" y="4684713"/>
            <a:ext cx="115888"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B</a:t>
            </a:r>
            <a:endParaRPr lang="en-CA" sz="2400" i="1" u="none">
              <a:latin typeface="Times New Roman" pitchFamily="18" charset="0"/>
            </a:endParaRPr>
          </a:p>
        </p:txBody>
      </p:sp>
      <p:sp>
        <p:nvSpPr>
          <p:cNvPr id="37899" name="Rectangle 11"/>
          <p:cNvSpPr>
            <a:spLocks noChangeArrowheads="1"/>
          </p:cNvSpPr>
          <p:nvPr/>
        </p:nvSpPr>
        <p:spPr bwMode="auto">
          <a:xfrm>
            <a:off x="5314950" y="4684713"/>
            <a:ext cx="123825" cy="244475"/>
          </a:xfrm>
          <a:prstGeom prst="rect">
            <a:avLst/>
          </a:prstGeom>
          <a:noFill/>
          <a:ln w="9525">
            <a:noFill/>
            <a:miter lim="800000"/>
            <a:headEnd/>
            <a:tailEnd/>
          </a:ln>
        </p:spPr>
        <p:txBody>
          <a:bodyPr wrap="none" lIns="0" tIns="0" rIns="0" bIns="0">
            <a:spAutoFit/>
          </a:bodyPr>
          <a:lstStyle/>
          <a:p>
            <a:r>
              <a:rPr lang="en-CA" sz="1600" i="1" u="none">
                <a:solidFill>
                  <a:srgbClr val="000000"/>
                </a:solidFill>
                <a:latin typeface="Nimbus Roman No9 L" charset="0"/>
              </a:rPr>
              <a:t>B</a:t>
            </a:r>
            <a:endParaRPr lang="en-CA" sz="1600" i="1" u="none">
              <a:latin typeface="Times New Roman" pitchFamily="18" charset="0"/>
            </a:endParaRPr>
          </a:p>
        </p:txBody>
      </p:sp>
      <p:sp>
        <p:nvSpPr>
          <p:cNvPr id="37900" name="Rectangle 12"/>
          <p:cNvSpPr>
            <a:spLocks noChangeArrowheads="1"/>
          </p:cNvSpPr>
          <p:nvPr/>
        </p:nvSpPr>
        <p:spPr bwMode="auto">
          <a:xfrm>
            <a:off x="6423025" y="4665663"/>
            <a:ext cx="677863"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Operand</a:t>
            </a:r>
            <a:endParaRPr lang="en-CA" sz="2400" i="1" u="none">
              <a:latin typeface="Times New Roman" pitchFamily="18" charset="0"/>
            </a:endParaRPr>
          </a:p>
        </p:txBody>
      </p:sp>
      <p:sp>
        <p:nvSpPr>
          <p:cNvPr id="37901" name="Rectangle 13"/>
          <p:cNvSpPr>
            <a:spLocks noChangeArrowheads="1"/>
          </p:cNvSpPr>
          <p:nvPr/>
        </p:nvSpPr>
        <p:spPr bwMode="auto">
          <a:xfrm>
            <a:off x="3959225" y="2981325"/>
            <a:ext cx="614363"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memory</a:t>
            </a:r>
            <a:endParaRPr lang="en-CA" sz="2400" i="1" u="none">
              <a:latin typeface="Times New Roman" pitchFamily="18" charset="0"/>
            </a:endParaRPr>
          </a:p>
        </p:txBody>
      </p:sp>
      <p:sp>
        <p:nvSpPr>
          <p:cNvPr id="37902" name="Rectangle 14"/>
          <p:cNvSpPr>
            <a:spLocks noChangeArrowheads="1"/>
          </p:cNvSpPr>
          <p:nvPr/>
        </p:nvSpPr>
        <p:spPr bwMode="auto">
          <a:xfrm>
            <a:off x="3959225" y="2797175"/>
            <a:ext cx="401638"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Main</a:t>
            </a:r>
            <a:endParaRPr lang="en-CA" sz="2400" i="1" u="none">
              <a:latin typeface="Times New Roman" pitchFamily="18" charset="0"/>
            </a:endParaRPr>
          </a:p>
        </p:txBody>
      </p:sp>
      <p:sp>
        <p:nvSpPr>
          <p:cNvPr id="37903" name="Rectangle 15"/>
          <p:cNvSpPr>
            <a:spLocks noChangeArrowheads="1"/>
          </p:cNvSpPr>
          <p:nvPr/>
        </p:nvSpPr>
        <p:spPr bwMode="auto">
          <a:xfrm>
            <a:off x="1230313" y="4633913"/>
            <a:ext cx="2360612" cy="349250"/>
          </a:xfrm>
          <a:prstGeom prst="rect">
            <a:avLst/>
          </a:prstGeom>
          <a:noFill/>
          <a:ln w="20701">
            <a:solidFill>
              <a:srgbClr val="003366"/>
            </a:solidFill>
            <a:miter lim="800000"/>
            <a:headEnd/>
            <a:tailEnd/>
          </a:ln>
        </p:spPr>
        <p:txBody>
          <a:bodyPr/>
          <a:lstStyle/>
          <a:p>
            <a:endParaRPr lang="ar-EG"/>
          </a:p>
        </p:txBody>
      </p:sp>
      <p:sp>
        <p:nvSpPr>
          <p:cNvPr id="37904" name="Line 16"/>
          <p:cNvSpPr>
            <a:spLocks noChangeShapeType="1"/>
          </p:cNvSpPr>
          <p:nvPr/>
        </p:nvSpPr>
        <p:spPr bwMode="auto">
          <a:xfrm flipH="1">
            <a:off x="1230313" y="2274888"/>
            <a:ext cx="2360612" cy="1587"/>
          </a:xfrm>
          <a:prstGeom prst="line">
            <a:avLst/>
          </a:prstGeom>
          <a:noFill/>
          <a:ln w="20701">
            <a:solidFill>
              <a:srgbClr val="003366"/>
            </a:solidFill>
            <a:round/>
            <a:headEnd/>
            <a:tailEnd/>
          </a:ln>
        </p:spPr>
        <p:txBody>
          <a:bodyPr/>
          <a:lstStyle/>
          <a:p>
            <a:endParaRPr lang="en-US"/>
          </a:p>
        </p:txBody>
      </p:sp>
      <p:sp>
        <p:nvSpPr>
          <p:cNvPr id="37905" name="Line 17"/>
          <p:cNvSpPr>
            <a:spLocks noChangeShapeType="1"/>
          </p:cNvSpPr>
          <p:nvPr/>
        </p:nvSpPr>
        <p:spPr bwMode="auto">
          <a:xfrm flipH="1">
            <a:off x="1230313" y="2622550"/>
            <a:ext cx="2360612" cy="1588"/>
          </a:xfrm>
          <a:prstGeom prst="line">
            <a:avLst/>
          </a:prstGeom>
          <a:noFill/>
          <a:ln w="20701">
            <a:solidFill>
              <a:srgbClr val="003366"/>
            </a:solidFill>
            <a:round/>
            <a:headEnd/>
            <a:tailEnd/>
          </a:ln>
        </p:spPr>
        <p:txBody>
          <a:bodyPr/>
          <a:lstStyle/>
          <a:p>
            <a:endParaRPr lang="en-US"/>
          </a:p>
        </p:txBody>
      </p:sp>
      <p:sp>
        <p:nvSpPr>
          <p:cNvPr id="37906" name="Line 18"/>
          <p:cNvSpPr>
            <a:spLocks noChangeShapeType="1"/>
          </p:cNvSpPr>
          <p:nvPr/>
        </p:nvSpPr>
        <p:spPr bwMode="auto">
          <a:xfrm flipH="1">
            <a:off x="1230313" y="3443288"/>
            <a:ext cx="2360612" cy="1587"/>
          </a:xfrm>
          <a:prstGeom prst="line">
            <a:avLst/>
          </a:prstGeom>
          <a:noFill/>
          <a:ln w="20701">
            <a:solidFill>
              <a:srgbClr val="003366"/>
            </a:solidFill>
            <a:round/>
            <a:headEnd/>
            <a:tailEnd/>
          </a:ln>
        </p:spPr>
        <p:txBody>
          <a:bodyPr/>
          <a:lstStyle/>
          <a:p>
            <a:endParaRPr lang="en-US"/>
          </a:p>
        </p:txBody>
      </p:sp>
      <p:sp>
        <p:nvSpPr>
          <p:cNvPr id="37907" name="Line 19"/>
          <p:cNvSpPr>
            <a:spLocks noChangeShapeType="1"/>
          </p:cNvSpPr>
          <p:nvPr/>
        </p:nvSpPr>
        <p:spPr bwMode="auto">
          <a:xfrm flipH="1">
            <a:off x="1230313" y="3813175"/>
            <a:ext cx="2360612" cy="1588"/>
          </a:xfrm>
          <a:prstGeom prst="line">
            <a:avLst/>
          </a:prstGeom>
          <a:noFill/>
          <a:ln w="20701">
            <a:solidFill>
              <a:srgbClr val="003366"/>
            </a:solidFill>
            <a:round/>
            <a:headEnd/>
            <a:tailEnd/>
          </a:ln>
        </p:spPr>
        <p:txBody>
          <a:bodyPr/>
          <a:lstStyle/>
          <a:p>
            <a:endParaRPr lang="en-US"/>
          </a:p>
        </p:txBody>
      </p:sp>
      <p:sp>
        <p:nvSpPr>
          <p:cNvPr id="37908" name="Line 20"/>
          <p:cNvSpPr>
            <a:spLocks noChangeShapeType="1"/>
          </p:cNvSpPr>
          <p:nvPr/>
        </p:nvSpPr>
        <p:spPr bwMode="auto">
          <a:xfrm flipH="1">
            <a:off x="5602288" y="3432175"/>
            <a:ext cx="2379662" cy="1588"/>
          </a:xfrm>
          <a:prstGeom prst="line">
            <a:avLst/>
          </a:prstGeom>
          <a:noFill/>
          <a:ln w="20701">
            <a:solidFill>
              <a:srgbClr val="003366"/>
            </a:solidFill>
            <a:round/>
            <a:headEnd/>
            <a:tailEnd/>
          </a:ln>
        </p:spPr>
        <p:txBody>
          <a:bodyPr/>
          <a:lstStyle/>
          <a:p>
            <a:endParaRPr lang="en-US"/>
          </a:p>
        </p:txBody>
      </p:sp>
      <p:sp>
        <p:nvSpPr>
          <p:cNvPr id="37909" name="Line 21"/>
          <p:cNvSpPr>
            <a:spLocks noChangeShapeType="1"/>
          </p:cNvSpPr>
          <p:nvPr/>
        </p:nvSpPr>
        <p:spPr bwMode="auto">
          <a:xfrm flipH="1">
            <a:off x="5602288" y="2611438"/>
            <a:ext cx="2379662" cy="1587"/>
          </a:xfrm>
          <a:prstGeom prst="line">
            <a:avLst/>
          </a:prstGeom>
          <a:noFill/>
          <a:ln w="20701">
            <a:solidFill>
              <a:srgbClr val="003366"/>
            </a:solidFill>
            <a:round/>
            <a:headEnd/>
            <a:tailEnd/>
          </a:ln>
        </p:spPr>
        <p:txBody>
          <a:bodyPr/>
          <a:lstStyle/>
          <a:p>
            <a:endParaRPr lang="en-US"/>
          </a:p>
        </p:txBody>
      </p:sp>
      <p:sp>
        <p:nvSpPr>
          <p:cNvPr id="37910" name="Line 22"/>
          <p:cNvSpPr>
            <a:spLocks noChangeShapeType="1"/>
          </p:cNvSpPr>
          <p:nvPr/>
        </p:nvSpPr>
        <p:spPr bwMode="auto">
          <a:xfrm flipH="1">
            <a:off x="5602288" y="2263775"/>
            <a:ext cx="2379662" cy="1588"/>
          </a:xfrm>
          <a:prstGeom prst="line">
            <a:avLst/>
          </a:prstGeom>
          <a:noFill/>
          <a:ln w="20701">
            <a:solidFill>
              <a:srgbClr val="003366"/>
            </a:solidFill>
            <a:round/>
            <a:headEnd/>
            <a:tailEnd/>
          </a:ln>
        </p:spPr>
        <p:txBody>
          <a:bodyPr/>
          <a:lstStyle/>
          <a:p>
            <a:endParaRPr lang="en-US"/>
          </a:p>
        </p:txBody>
      </p:sp>
      <p:sp>
        <p:nvSpPr>
          <p:cNvPr id="37911" name="Line 23"/>
          <p:cNvSpPr>
            <a:spLocks noChangeShapeType="1"/>
          </p:cNvSpPr>
          <p:nvPr/>
        </p:nvSpPr>
        <p:spPr bwMode="auto">
          <a:xfrm flipV="1">
            <a:off x="7981950" y="2139950"/>
            <a:ext cx="1588" cy="2955925"/>
          </a:xfrm>
          <a:prstGeom prst="line">
            <a:avLst/>
          </a:prstGeom>
          <a:noFill/>
          <a:ln w="20701">
            <a:solidFill>
              <a:srgbClr val="003366"/>
            </a:solidFill>
            <a:round/>
            <a:headEnd/>
            <a:tailEnd/>
          </a:ln>
        </p:spPr>
        <p:txBody>
          <a:bodyPr/>
          <a:lstStyle/>
          <a:p>
            <a:endParaRPr lang="en-US"/>
          </a:p>
        </p:txBody>
      </p:sp>
      <p:sp>
        <p:nvSpPr>
          <p:cNvPr id="37912" name="Line 24"/>
          <p:cNvSpPr>
            <a:spLocks noChangeShapeType="1"/>
          </p:cNvSpPr>
          <p:nvPr/>
        </p:nvSpPr>
        <p:spPr bwMode="auto">
          <a:xfrm flipV="1">
            <a:off x="1230313" y="2151063"/>
            <a:ext cx="1587" cy="1785937"/>
          </a:xfrm>
          <a:prstGeom prst="line">
            <a:avLst/>
          </a:prstGeom>
          <a:noFill/>
          <a:ln w="20701">
            <a:solidFill>
              <a:srgbClr val="003366"/>
            </a:solidFill>
            <a:round/>
            <a:headEnd/>
            <a:tailEnd/>
          </a:ln>
        </p:spPr>
        <p:txBody>
          <a:bodyPr/>
          <a:lstStyle/>
          <a:p>
            <a:endParaRPr lang="en-US"/>
          </a:p>
        </p:txBody>
      </p:sp>
      <p:sp>
        <p:nvSpPr>
          <p:cNvPr id="37913" name="Line 25"/>
          <p:cNvSpPr>
            <a:spLocks noChangeShapeType="1"/>
          </p:cNvSpPr>
          <p:nvPr/>
        </p:nvSpPr>
        <p:spPr bwMode="auto">
          <a:xfrm flipV="1">
            <a:off x="3590925" y="2151063"/>
            <a:ext cx="1588" cy="1785937"/>
          </a:xfrm>
          <a:prstGeom prst="line">
            <a:avLst/>
          </a:prstGeom>
          <a:noFill/>
          <a:ln w="20701">
            <a:solidFill>
              <a:srgbClr val="003366"/>
            </a:solidFill>
            <a:round/>
            <a:headEnd/>
            <a:tailEnd/>
          </a:ln>
        </p:spPr>
        <p:txBody>
          <a:bodyPr/>
          <a:lstStyle/>
          <a:p>
            <a:endParaRPr lang="en-US"/>
          </a:p>
        </p:txBody>
      </p:sp>
      <p:sp>
        <p:nvSpPr>
          <p:cNvPr id="37914" name="Line 26"/>
          <p:cNvSpPr>
            <a:spLocks noChangeShapeType="1"/>
          </p:cNvSpPr>
          <p:nvPr/>
        </p:nvSpPr>
        <p:spPr bwMode="auto">
          <a:xfrm flipH="1">
            <a:off x="5602288" y="3802063"/>
            <a:ext cx="2379662" cy="1587"/>
          </a:xfrm>
          <a:prstGeom prst="line">
            <a:avLst/>
          </a:prstGeom>
          <a:noFill/>
          <a:ln w="20701">
            <a:solidFill>
              <a:srgbClr val="003366"/>
            </a:solidFill>
            <a:round/>
            <a:headEnd/>
            <a:tailEnd/>
          </a:ln>
        </p:spPr>
        <p:txBody>
          <a:bodyPr/>
          <a:lstStyle/>
          <a:p>
            <a:endParaRPr lang="en-US"/>
          </a:p>
        </p:txBody>
      </p:sp>
      <p:sp>
        <p:nvSpPr>
          <p:cNvPr id="37915" name="Line 27"/>
          <p:cNvSpPr>
            <a:spLocks noChangeShapeType="1"/>
          </p:cNvSpPr>
          <p:nvPr/>
        </p:nvSpPr>
        <p:spPr bwMode="auto">
          <a:xfrm flipV="1">
            <a:off x="5602288" y="2139950"/>
            <a:ext cx="1587" cy="2955925"/>
          </a:xfrm>
          <a:prstGeom prst="line">
            <a:avLst/>
          </a:prstGeom>
          <a:noFill/>
          <a:ln w="20701">
            <a:solidFill>
              <a:srgbClr val="003366"/>
            </a:solidFill>
            <a:round/>
            <a:headEnd/>
            <a:tailEnd/>
          </a:ln>
        </p:spPr>
        <p:txBody>
          <a:bodyPr/>
          <a:lstStyle/>
          <a:p>
            <a:endParaRPr lang="en-US"/>
          </a:p>
        </p:txBody>
      </p:sp>
      <p:sp>
        <p:nvSpPr>
          <p:cNvPr id="37916" name="Line 28"/>
          <p:cNvSpPr>
            <a:spLocks noChangeShapeType="1"/>
          </p:cNvSpPr>
          <p:nvPr/>
        </p:nvSpPr>
        <p:spPr bwMode="auto">
          <a:xfrm flipH="1">
            <a:off x="5602288" y="4972050"/>
            <a:ext cx="2379662" cy="1588"/>
          </a:xfrm>
          <a:prstGeom prst="line">
            <a:avLst/>
          </a:prstGeom>
          <a:noFill/>
          <a:ln w="20701">
            <a:solidFill>
              <a:srgbClr val="003366"/>
            </a:solidFill>
            <a:round/>
            <a:headEnd/>
            <a:tailEnd/>
          </a:ln>
        </p:spPr>
        <p:txBody>
          <a:bodyPr/>
          <a:lstStyle/>
          <a:p>
            <a:endParaRPr lang="en-US"/>
          </a:p>
        </p:txBody>
      </p:sp>
      <p:sp>
        <p:nvSpPr>
          <p:cNvPr id="37917" name="Line 29"/>
          <p:cNvSpPr>
            <a:spLocks noChangeShapeType="1"/>
          </p:cNvSpPr>
          <p:nvPr/>
        </p:nvSpPr>
        <p:spPr bwMode="auto">
          <a:xfrm flipH="1">
            <a:off x="5602288" y="4622800"/>
            <a:ext cx="2379662" cy="1588"/>
          </a:xfrm>
          <a:prstGeom prst="line">
            <a:avLst/>
          </a:prstGeom>
          <a:noFill/>
          <a:ln w="20701">
            <a:solidFill>
              <a:srgbClr val="003366"/>
            </a:solidFill>
            <a:round/>
            <a:headEnd/>
            <a:tailEnd/>
          </a:ln>
        </p:spPr>
        <p:txBody>
          <a:bodyPr/>
          <a:lstStyle/>
          <a:p>
            <a:endParaRPr lang="en-US"/>
          </a:p>
        </p:txBody>
      </p:sp>
      <p:sp>
        <p:nvSpPr>
          <p:cNvPr id="37918" name="Rectangle 32"/>
          <p:cNvSpPr>
            <a:spLocks noChangeArrowheads="1"/>
          </p:cNvSpPr>
          <p:nvPr/>
        </p:nvSpPr>
        <p:spPr bwMode="auto">
          <a:xfrm>
            <a:off x="5314950" y="3495675"/>
            <a:ext cx="123825" cy="244475"/>
          </a:xfrm>
          <a:prstGeom prst="rect">
            <a:avLst/>
          </a:prstGeom>
          <a:noFill/>
          <a:ln w="9525">
            <a:noFill/>
            <a:miter lim="800000"/>
            <a:headEnd/>
            <a:tailEnd/>
          </a:ln>
        </p:spPr>
        <p:txBody>
          <a:bodyPr wrap="none" lIns="0" tIns="0" rIns="0" bIns="0">
            <a:spAutoFit/>
          </a:bodyPr>
          <a:lstStyle/>
          <a:p>
            <a:r>
              <a:rPr lang="en-CA" sz="1600" i="1" u="none">
                <a:solidFill>
                  <a:srgbClr val="000000"/>
                </a:solidFill>
                <a:latin typeface="Nimbus Roman No9 L" charset="0"/>
              </a:rPr>
              <a:t>A</a:t>
            </a:r>
            <a:endParaRPr lang="en-CA" sz="1600" i="1" u="none">
              <a:latin typeface="Times New Roman" pitchFamily="18" charset="0"/>
            </a:endParaRPr>
          </a:p>
        </p:txBody>
      </p:sp>
      <p:sp>
        <p:nvSpPr>
          <p:cNvPr id="37919" name="Rectangle 33"/>
          <p:cNvSpPr>
            <a:spLocks noChangeArrowheads="1"/>
          </p:cNvSpPr>
          <p:nvPr/>
        </p:nvSpPr>
        <p:spPr bwMode="auto">
          <a:xfrm>
            <a:off x="6731000" y="3495675"/>
            <a:ext cx="115888"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B</a:t>
            </a:r>
            <a:endParaRPr lang="en-CA" sz="2400" i="1" u="none">
              <a:latin typeface="Times New Roman" pitchFamily="18" charset="0"/>
            </a:endParaRPr>
          </a:p>
        </p:txBody>
      </p:sp>
      <p:sp>
        <p:nvSpPr>
          <p:cNvPr id="37920" name="Rectangle 34"/>
          <p:cNvSpPr>
            <a:spLocks noChangeArrowheads="1"/>
          </p:cNvSpPr>
          <p:nvPr/>
        </p:nvSpPr>
        <p:spPr bwMode="auto">
          <a:xfrm>
            <a:off x="2112963" y="3495675"/>
            <a:ext cx="677862"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Nimbus Roman No9 L" charset="0"/>
              </a:rPr>
              <a:t>Operand</a:t>
            </a:r>
            <a:endParaRPr lang="en-CA" sz="2400" i="1" u="none">
              <a:latin typeface="Times New Roman" pitchFamily="18" charset="0"/>
            </a:endParaRPr>
          </a:p>
        </p:txBody>
      </p:sp>
      <p:sp>
        <p:nvSpPr>
          <p:cNvPr id="37921" name="Rectangle 35"/>
          <p:cNvSpPr>
            <a:spLocks noChangeArrowheads="1"/>
          </p:cNvSpPr>
          <p:nvPr/>
        </p:nvSpPr>
        <p:spPr bwMode="auto">
          <a:xfrm>
            <a:off x="942975" y="3495675"/>
            <a:ext cx="123825" cy="244475"/>
          </a:xfrm>
          <a:prstGeom prst="rect">
            <a:avLst/>
          </a:prstGeom>
          <a:noFill/>
          <a:ln w="9525">
            <a:noFill/>
            <a:miter lim="800000"/>
            <a:headEnd/>
            <a:tailEnd/>
          </a:ln>
        </p:spPr>
        <p:txBody>
          <a:bodyPr wrap="none" lIns="0" tIns="0" rIns="0" bIns="0">
            <a:spAutoFit/>
          </a:bodyPr>
          <a:lstStyle/>
          <a:p>
            <a:r>
              <a:rPr lang="en-CA" sz="1600" i="1" u="none">
                <a:solidFill>
                  <a:srgbClr val="000000"/>
                </a:solidFill>
                <a:latin typeface="Nimbus Roman No9 L" charset="0"/>
              </a:rPr>
              <a:t>B</a:t>
            </a:r>
            <a:endParaRPr lang="en-CA" sz="1600" i="1" u="none">
              <a:latin typeface="Times New Roman" pitchFamily="18" charset="0"/>
            </a:endParaRPr>
          </a:p>
        </p:txBody>
      </p:sp>
      <p:sp>
        <p:nvSpPr>
          <p:cNvPr id="37922" name="Freeform 36"/>
          <p:cNvSpPr>
            <a:spLocks/>
          </p:cNvSpPr>
          <p:nvPr/>
        </p:nvSpPr>
        <p:spPr bwMode="auto">
          <a:xfrm>
            <a:off x="6791325" y="2878138"/>
            <a:ext cx="20638" cy="20637"/>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3" name="Freeform 37"/>
          <p:cNvSpPr>
            <a:spLocks/>
          </p:cNvSpPr>
          <p:nvPr/>
        </p:nvSpPr>
        <p:spPr bwMode="auto">
          <a:xfrm>
            <a:off x="6791325" y="3022600"/>
            <a:ext cx="20638"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4" name="Freeform 38"/>
          <p:cNvSpPr>
            <a:spLocks/>
          </p:cNvSpPr>
          <p:nvPr/>
        </p:nvSpPr>
        <p:spPr bwMode="auto">
          <a:xfrm>
            <a:off x="6791325" y="3165475"/>
            <a:ext cx="20638"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5" name="Freeform 39"/>
          <p:cNvSpPr>
            <a:spLocks/>
          </p:cNvSpPr>
          <p:nvPr/>
        </p:nvSpPr>
        <p:spPr bwMode="auto">
          <a:xfrm>
            <a:off x="6791325" y="4068763"/>
            <a:ext cx="20638" cy="20637"/>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6" name="Freeform 40"/>
          <p:cNvSpPr>
            <a:spLocks/>
          </p:cNvSpPr>
          <p:nvPr/>
        </p:nvSpPr>
        <p:spPr bwMode="auto">
          <a:xfrm>
            <a:off x="6791325" y="4192588"/>
            <a:ext cx="20638" cy="20637"/>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7" name="Freeform 41"/>
          <p:cNvSpPr>
            <a:spLocks/>
          </p:cNvSpPr>
          <p:nvPr/>
        </p:nvSpPr>
        <p:spPr bwMode="auto">
          <a:xfrm>
            <a:off x="6791325" y="4335463"/>
            <a:ext cx="20638" cy="20637"/>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8" name="Freeform 42"/>
          <p:cNvSpPr>
            <a:spLocks/>
          </p:cNvSpPr>
          <p:nvPr/>
        </p:nvSpPr>
        <p:spPr bwMode="auto">
          <a:xfrm>
            <a:off x="2420938" y="2898775"/>
            <a:ext cx="20637"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29" name="Freeform 43"/>
          <p:cNvSpPr>
            <a:spLocks/>
          </p:cNvSpPr>
          <p:nvPr/>
        </p:nvSpPr>
        <p:spPr bwMode="auto">
          <a:xfrm>
            <a:off x="2420938" y="3022600"/>
            <a:ext cx="20637"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30" name="Freeform 44"/>
          <p:cNvSpPr>
            <a:spLocks/>
          </p:cNvSpPr>
          <p:nvPr/>
        </p:nvSpPr>
        <p:spPr bwMode="auto">
          <a:xfrm>
            <a:off x="2420938" y="3165475"/>
            <a:ext cx="20637" cy="20638"/>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20638">
            <a:solidFill>
              <a:srgbClr val="000000"/>
            </a:solidFill>
            <a:prstDash val="solid"/>
            <a:round/>
            <a:headEnd/>
            <a:tailEnd/>
          </a:ln>
        </p:spPr>
        <p:txBody>
          <a:bodyPr/>
          <a:lstStyle/>
          <a:p>
            <a:endParaRPr lang="en-US"/>
          </a:p>
        </p:txBody>
      </p:sp>
      <p:sp>
        <p:nvSpPr>
          <p:cNvPr id="37931" name="Freeform 45"/>
          <p:cNvSpPr>
            <a:spLocks/>
          </p:cNvSpPr>
          <p:nvPr/>
        </p:nvSpPr>
        <p:spPr bwMode="auto">
          <a:xfrm>
            <a:off x="3754438" y="2243138"/>
            <a:ext cx="82550" cy="800100"/>
          </a:xfrm>
          <a:custGeom>
            <a:avLst/>
            <a:gdLst>
              <a:gd name="T0" fmla="*/ 0 w 4"/>
              <a:gd name="T1" fmla="*/ 0 h 39"/>
              <a:gd name="T2" fmla="*/ 2147483647 w 4"/>
              <a:gd name="T3" fmla="*/ 2147483647 h 39"/>
              <a:gd name="T4" fmla="*/ 2147483647 w 4"/>
              <a:gd name="T5" fmla="*/ 2147483647 h 39"/>
              <a:gd name="T6" fmla="*/ 2147483647 w 4"/>
              <a:gd name="T7" fmla="*/ 2147483647 h 39"/>
              <a:gd name="T8" fmla="*/ 2147483647 w 4"/>
              <a:gd name="T9" fmla="*/ 2147483647 h 39"/>
              <a:gd name="T10" fmla="*/ 2147483647 w 4"/>
              <a:gd name="T11" fmla="*/ 2147483647 h 39"/>
              <a:gd name="T12" fmla="*/ 2147483647 w 4"/>
              <a:gd name="T13" fmla="*/ 2147483647 h 39"/>
              <a:gd name="T14" fmla="*/ 2147483647 w 4"/>
              <a:gd name="T15" fmla="*/ 2147483647 h 39"/>
              <a:gd name="T16" fmla="*/ 2147483647 w 4"/>
              <a:gd name="T17" fmla="*/ 2147483647 h 39"/>
              <a:gd name="T18" fmla="*/ 2147483647 w 4"/>
              <a:gd name="T19" fmla="*/ 2147483647 h 39"/>
              <a:gd name="T20" fmla="*/ 2147483647 w 4"/>
              <a:gd name="T21" fmla="*/ 2147483647 h 39"/>
              <a:gd name="T22" fmla="*/ 2147483647 w 4"/>
              <a:gd name="T23" fmla="*/ 2147483647 h 39"/>
              <a:gd name="T24" fmla="*/ 2147483647 w 4"/>
              <a:gd name="T25" fmla="*/ 2147483647 h 39"/>
              <a:gd name="T26" fmla="*/ 2147483647 w 4"/>
              <a:gd name="T27" fmla="*/ 2147483647 h 39"/>
              <a:gd name="T28" fmla="*/ 2147483647 w 4"/>
              <a:gd name="T29" fmla="*/ 2147483647 h 39"/>
              <a:gd name="T30" fmla="*/ 2147483647 w 4"/>
              <a:gd name="T31" fmla="*/ 2147483647 h 39"/>
              <a:gd name="T32" fmla="*/ 2147483647 w 4"/>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
              <a:gd name="T52" fmla="*/ 0 h 39"/>
              <a:gd name="T53" fmla="*/ 4 w 4"/>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 h="39">
                <a:moveTo>
                  <a:pt x="0" y="0"/>
                </a:moveTo>
                <a:lnTo>
                  <a:pt x="1" y="1"/>
                </a:lnTo>
                <a:lnTo>
                  <a:pt x="1" y="2"/>
                </a:lnTo>
                <a:lnTo>
                  <a:pt x="1" y="3"/>
                </a:lnTo>
                <a:lnTo>
                  <a:pt x="1" y="11"/>
                </a:lnTo>
                <a:lnTo>
                  <a:pt x="1" y="15"/>
                </a:lnTo>
                <a:lnTo>
                  <a:pt x="1" y="22"/>
                </a:lnTo>
                <a:lnTo>
                  <a:pt x="1" y="29"/>
                </a:lnTo>
                <a:lnTo>
                  <a:pt x="1" y="32"/>
                </a:lnTo>
                <a:lnTo>
                  <a:pt x="1" y="34"/>
                </a:lnTo>
                <a:lnTo>
                  <a:pt x="1" y="36"/>
                </a:lnTo>
                <a:lnTo>
                  <a:pt x="1" y="37"/>
                </a:lnTo>
                <a:lnTo>
                  <a:pt x="2" y="37"/>
                </a:lnTo>
                <a:lnTo>
                  <a:pt x="2" y="38"/>
                </a:lnTo>
                <a:lnTo>
                  <a:pt x="4" y="39"/>
                </a:lnTo>
              </a:path>
            </a:pathLst>
          </a:custGeom>
          <a:noFill/>
          <a:ln w="20638">
            <a:solidFill>
              <a:srgbClr val="000000"/>
            </a:solidFill>
            <a:prstDash val="solid"/>
            <a:round/>
            <a:headEnd/>
            <a:tailEnd/>
          </a:ln>
        </p:spPr>
        <p:txBody>
          <a:bodyPr/>
          <a:lstStyle/>
          <a:p>
            <a:endParaRPr lang="en-US"/>
          </a:p>
        </p:txBody>
      </p:sp>
      <p:sp>
        <p:nvSpPr>
          <p:cNvPr id="37932" name="Freeform 46"/>
          <p:cNvSpPr>
            <a:spLocks/>
          </p:cNvSpPr>
          <p:nvPr/>
        </p:nvSpPr>
        <p:spPr bwMode="auto">
          <a:xfrm>
            <a:off x="3754438" y="3043238"/>
            <a:ext cx="82550" cy="779462"/>
          </a:xfrm>
          <a:custGeom>
            <a:avLst/>
            <a:gdLst>
              <a:gd name="T0" fmla="*/ 0 w 4"/>
              <a:gd name="T1" fmla="*/ 2147483647 h 38"/>
              <a:gd name="T2" fmla="*/ 2147483647 w 4"/>
              <a:gd name="T3" fmla="*/ 2147483647 h 38"/>
              <a:gd name="T4" fmla="*/ 2147483647 w 4"/>
              <a:gd name="T5" fmla="*/ 2147483647 h 38"/>
              <a:gd name="T6" fmla="*/ 2147483647 w 4"/>
              <a:gd name="T7" fmla="*/ 2147483647 h 38"/>
              <a:gd name="T8" fmla="*/ 2147483647 w 4"/>
              <a:gd name="T9" fmla="*/ 2147483647 h 38"/>
              <a:gd name="T10" fmla="*/ 2147483647 w 4"/>
              <a:gd name="T11" fmla="*/ 2147483647 h 38"/>
              <a:gd name="T12" fmla="*/ 2147483647 w 4"/>
              <a:gd name="T13" fmla="*/ 2147483647 h 38"/>
              <a:gd name="T14" fmla="*/ 2147483647 w 4"/>
              <a:gd name="T15" fmla="*/ 2147483647 h 38"/>
              <a:gd name="T16" fmla="*/ 2147483647 w 4"/>
              <a:gd name="T17" fmla="*/ 2147483647 h 38"/>
              <a:gd name="T18" fmla="*/ 2147483647 w 4"/>
              <a:gd name="T19" fmla="*/ 2147483647 h 38"/>
              <a:gd name="T20" fmla="*/ 2147483647 w 4"/>
              <a:gd name="T21" fmla="*/ 2147483647 h 38"/>
              <a:gd name="T22" fmla="*/ 2147483647 w 4"/>
              <a:gd name="T23" fmla="*/ 2147483647 h 38"/>
              <a:gd name="T24" fmla="*/ 2147483647 w 4"/>
              <a:gd name="T25" fmla="*/ 2147483647 h 38"/>
              <a:gd name="T26" fmla="*/ 2147483647 w 4"/>
              <a:gd name="T27" fmla="*/ 2147483647 h 38"/>
              <a:gd name="T28" fmla="*/ 2147483647 w 4"/>
              <a:gd name="T29" fmla="*/ 2147483647 h 38"/>
              <a:gd name="T30" fmla="*/ 2147483647 w 4"/>
              <a:gd name="T31" fmla="*/ 2147483647 h 38"/>
              <a:gd name="T32" fmla="*/ 2147483647 w 4"/>
              <a:gd name="T33" fmla="*/ 2147483647 h 38"/>
              <a:gd name="T34" fmla="*/ 2147483647 w 4"/>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
              <a:gd name="T55" fmla="*/ 0 h 38"/>
              <a:gd name="T56" fmla="*/ 4 w 4"/>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 h="38">
                <a:moveTo>
                  <a:pt x="0" y="38"/>
                </a:moveTo>
                <a:lnTo>
                  <a:pt x="1" y="37"/>
                </a:lnTo>
                <a:lnTo>
                  <a:pt x="1" y="36"/>
                </a:lnTo>
                <a:lnTo>
                  <a:pt x="1" y="35"/>
                </a:lnTo>
                <a:lnTo>
                  <a:pt x="1" y="27"/>
                </a:lnTo>
                <a:lnTo>
                  <a:pt x="1" y="23"/>
                </a:lnTo>
                <a:lnTo>
                  <a:pt x="1" y="16"/>
                </a:lnTo>
                <a:lnTo>
                  <a:pt x="1" y="9"/>
                </a:lnTo>
                <a:lnTo>
                  <a:pt x="1" y="7"/>
                </a:lnTo>
                <a:lnTo>
                  <a:pt x="1" y="4"/>
                </a:lnTo>
                <a:lnTo>
                  <a:pt x="1" y="2"/>
                </a:lnTo>
                <a:lnTo>
                  <a:pt x="1" y="1"/>
                </a:lnTo>
                <a:lnTo>
                  <a:pt x="2" y="1"/>
                </a:lnTo>
                <a:lnTo>
                  <a:pt x="4" y="0"/>
                </a:lnTo>
              </a:path>
            </a:pathLst>
          </a:custGeom>
          <a:noFill/>
          <a:ln w="20638">
            <a:solidFill>
              <a:srgbClr val="000000"/>
            </a:solidFill>
            <a:prstDash val="solid"/>
            <a:round/>
            <a:headEnd/>
            <a:tailEnd/>
          </a:ln>
        </p:spPr>
        <p:txBody>
          <a:bodyPr/>
          <a:lstStyle/>
          <a:p>
            <a:endParaRPr lang="en-US"/>
          </a:p>
        </p:txBody>
      </p:sp>
      <p:sp>
        <p:nvSpPr>
          <p:cNvPr id="37933" name="Text Box 50"/>
          <p:cNvSpPr txBox="1">
            <a:spLocks noChangeArrowheads="1"/>
          </p:cNvSpPr>
          <p:nvPr/>
        </p:nvSpPr>
        <p:spPr bwMode="auto">
          <a:xfrm>
            <a:off x="1019175" y="5008563"/>
            <a:ext cx="2833688" cy="336550"/>
          </a:xfrm>
          <a:prstGeom prst="rect">
            <a:avLst/>
          </a:prstGeom>
          <a:noFill/>
          <a:ln w="12700">
            <a:noFill/>
            <a:miter lim="800000"/>
            <a:headEnd/>
            <a:tailEnd/>
          </a:ln>
        </p:spPr>
        <p:txBody>
          <a:bodyPr wrap="none">
            <a:spAutoFit/>
          </a:bodyPr>
          <a:lstStyle/>
          <a:p>
            <a:pPr>
              <a:spcBef>
                <a:spcPct val="50000"/>
              </a:spcBef>
              <a:buFontTx/>
              <a:buChar char="•"/>
            </a:pPr>
            <a:r>
              <a:rPr lang="en-US" sz="1600" i="1" u="none">
                <a:latin typeface="Times New Roman" pitchFamily="18" charset="0"/>
              </a:rPr>
              <a:t>Register R1 contains Address B</a:t>
            </a:r>
          </a:p>
        </p:txBody>
      </p:sp>
      <p:sp>
        <p:nvSpPr>
          <p:cNvPr id="37934" name="Text Box 51"/>
          <p:cNvSpPr txBox="1">
            <a:spLocks noChangeArrowheads="1"/>
          </p:cNvSpPr>
          <p:nvPr/>
        </p:nvSpPr>
        <p:spPr bwMode="auto">
          <a:xfrm>
            <a:off x="1019175" y="5248275"/>
            <a:ext cx="2447925" cy="336550"/>
          </a:xfrm>
          <a:prstGeom prst="rect">
            <a:avLst/>
          </a:prstGeom>
          <a:noFill/>
          <a:ln w="12700">
            <a:noFill/>
            <a:miter lim="800000"/>
            <a:headEnd/>
            <a:tailEnd/>
          </a:ln>
        </p:spPr>
        <p:txBody>
          <a:bodyPr wrap="none">
            <a:spAutoFit/>
          </a:bodyPr>
          <a:lstStyle/>
          <a:p>
            <a:pPr>
              <a:spcBef>
                <a:spcPct val="50000"/>
              </a:spcBef>
              <a:buFontTx/>
              <a:buChar char="•"/>
            </a:pPr>
            <a:r>
              <a:rPr lang="en-US" sz="1600" i="1" u="none">
                <a:latin typeface="Times New Roman" pitchFamily="18" charset="0"/>
              </a:rPr>
              <a:t>Address B has the operand</a:t>
            </a:r>
          </a:p>
        </p:txBody>
      </p:sp>
      <p:sp>
        <p:nvSpPr>
          <p:cNvPr id="37935" name="Text Box 52"/>
          <p:cNvSpPr txBox="1">
            <a:spLocks noChangeArrowheads="1"/>
          </p:cNvSpPr>
          <p:nvPr/>
        </p:nvSpPr>
        <p:spPr bwMode="auto">
          <a:xfrm>
            <a:off x="5461000" y="5016500"/>
            <a:ext cx="2708275" cy="336550"/>
          </a:xfrm>
          <a:prstGeom prst="rect">
            <a:avLst/>
          </a:prstGeom>
          <a:noFill/>
          <a:ln w="12700">
            <a:noFill/>
            <a:miter lim="800000"/>
            <a:headEnd/>
            <a:tailEnd/>
          </a:ln>
        </p:spPr>
        <p:txBody>
          <a:bodyPr wrap="none">
            <a:spAutoFit/>
          </a:bodyPr>
          <a:lstStyle/>
          <a:p>
            <a:pPr>
              <a:spcBef>
                <a:spcPct val="50000"/>
              </a:spcBef>
              <a:buFontTx/>
              <a:buChar char="•"/>
            </a:pPr>
            <a:r>
              <a:rPr lang="en-US" sz="1600" i="1" u="none">
                <a:latin typeface="Times New Roman" pitchFamily="18" charset="0"/>
              </a:rPr>
              <a:t>Address A contains Address B</a:t>
            </a:r>
          </a:p>
        </p:txBody>
      </p:sp>
      <p:sp>
        <p:nvSpPr>
          <p:cNvPr id="37936" name="Text Box 53"/>
          <p:cNvSpPr txBox="1">
            <a:spLocks noChangeArrowheads="1"/>
          </p:cNvSpPr>
          <p:nvPr/>
        </p:nvSpPr>
        <p:spPr bwMode="auto">
          <a:xfrm>
            <a:off x="5461000" y="5256213"/>
            <a:ext cx="2447925" cy="336550"/>
          </a:xfrm>
          <a:prstGeom prst="rect">
            <a:avLst/>
          </a:prstGeom>
          <a:noFill/>
          <a:ln w="12700">
            <a:noFill/>
            <a:miter lim="800000"/>
            <a:headEnd/>
            <a:tailEnd/>
          </a:ln>
        </p:spPr>
        <p:txBody>
          <a:bodyPr wrap="none">
            <a:spAutoFit/>
          </a:bodyPr>
          <a:lstStyle/>
          <a:p>
            <a:pPr>
              <a:spcBef>
                <a:spcPct val="50000"/>
              </a:spcBef>
              <a:buFontTx/>
              <a:buChar char="•"/>
            </a:pPr>
            <a:r>
              <a:rPr lang="en-US" sz="1600" i="1" u="none">
                <a:latin typeface="Times New Roman" pitchFamily="18" charset="0"/>
              </a:rPr>
              <a:t>Address B has the operand</a:t>
            </a:r>
          </a:p>
        </p:txBody>
      </p:sp>
      <p:sp>
        <p:nvSpPr>
          <p:cNvPr id="37937" name="Text Box 54"/>
          <p:cNvSpPr txBox="1">
            <a:spLocks noChangeArrowheads="1"/>
          </p:cNvSpPr>
          <p:nvPr/>
        </p:nvSpPr>
        <p:spPr bwMode="auto">
          <a:xfrm>
            <a:off x="2776538" y="5522913"/>
            <a:ext cx="3200400" cy="369887"/>
          </a:xfrm>
          <a:prstGeom prst="rect">
            <a:avLst/>
          </a:prstGeom>
          <a:noFill/>
          <a:ln w="12700">
            <a:noFill/>
            <a:miter lim="800000"/>
            <a:headEnd/>
            <a:tailEnd/>
          </a:ln>
        </p:spPr>
        <p:txBody>
          <a:bodyPr wrap="none">
            <a:spAutoFit/>
          </a:bodyPr>
          <a:lstStyle/>
          <a:p>
            <a:r>
              <a:rPr lang="en-US" b="1" i="1" u="none">
                <a:solidFill>
                  <a:srgbClr val="FF0000"/>
                </a:solidFill>
                <a:latin typeface="Times New Roman" pitchFamily="18" charset="0"/>
              </a:rPr>
              <a:t>R1</a:t>
            </a:r>
            <a:r>
              <a:rPr lang="en-US" b="1" i="1" u="none">
                <a:latin typeface="Times New Roman" pitchFamily="18" charset="0"/>
              </a:rPr>
              <a:t> and </a:t>
            </a:r>
            <a:r>
              <a:rPr lang="en-US" b="1" i="1" u="none">
                <a:solidFill>
                  <a:srgbClr val="FF0000"/>
                </a:solidFill>
                <a:latin typeface="Times New Roman" pitchFamily="18" charset="0"/>
              </a:rPr>
              <a:t>A</a:t>
            </a:r>
            <a:r>
              <a:rPr lang="en-US" b="1" i="1" u="none">
                <a:latin typeface="Times New Roman" pitchFamily="18" charset="0"/>
              </a:rPr>
              <a:t> are called “</a:t>
            </a:r>
            <a:r>
              <a:rPr lang="en-US" b="1" i="1" u="none">
                <a:solidFill>
                  <a:srgbClr val="FF0000"/>
                </a:solidFill>
                <a:latin typeface="Times New Roman" pitchFamily="18" charset="0"/>
              </a:rPr>
              <a:t>pointers</a:t>
            </a:r>
            <a:r>
              <a:rPr lang="en-US" b="1" i="1" u="none">
                <a:latin typeface="Times New Roman" pitchFamily="18" charset="0"/>
              </a:rPr>
              <a:t>”</a:t>
            </a:r>
          </a:p>
        </p:txBody>
      </p:sp>
      <p:sp>
        <p:nvSpPr>
          <p:cNvPr id="37938" name="Text Box 55"/>
          <p:cNvSpPr txBox="1">
            <a:spLocks noChangeArrowheads="1"/>
          </p:cNvSpPr>
          <p:nvPr/>
        </p:nvSpPr>
        <p:spPr bwMode="auto">
          <a:xfrm>
            <a:off x="2732088" y="5951538"/>
            <a:ext cx="3676650" cy="366712"/>
          </a:xfrm>
          <a:prstGeom prst="rect">
            <a:avLst/>
          </a:prstGeom>
          <a:noFill/>
          <a:ln w="12700">
            <a:noFill/>
            <a:miter lim="800000"/>
            <a:headEnd/>
            <a:tailEnd/>
          </a:ln>
        </p:spPr>
        <p:txBody>
          <a:bodyPr wrap="none">
            <a:spAutoFit/>
          </a:bodyPr>
          <a:lstStyle/>
          <a:p>
            <a:pPr algn="ctr"/>
            <a:r>
              <a:rPr lang="en-US" u="none"/>
              <a:t>This is called as </a:t>
            </a:r>
            <a:r>
              <a:rPr lang="en-US">
                <a:solidFill>
                  <a:srgbClr val="CC3300"/>
                </a:solidFill>
              </a:rPr>
              <a:t>“Indirect Mode”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b="1" dirty="0" smtClean="0"/>
              <a:t>Using Indirect Addressing in a Program</a:t>
            </a:r>
            <a:endParaRPr lang="en-US" sz="3200" dirty="0" smtClean="0"/>
          </a:p>
        </p:txBody>
      </p:sp>
      <p:pic>
        <p:nvPicPr>
          <p:cNvPr id="38915" name="Picture 4"/>
          <p:cNvPicPr>
            <a:picLocks noChangeAspect="1" noChangeArrowheads="1"/>
          </p:cNvPicPr>
          <p:nvPr/>
        </p:nvPicPr>
        <p:blipFill>
          <a:blip r:embed="rId2"/>
          <a:srcRect/>
          <a:stretch>
            <a:fillRect/>
          </a:stretch>
        </p:blipFill>
        <p:spPr bwMode="auto">
          <a:xfrm>
            <a:off x="1338263" y="1404937"/>
            <a:ext cx="5246687" cy="5300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2675" y="312738"/>
            <a:ext cx="7315200" cy="769937"/>
          </a:xfrm>
        </p:spPr>
        <p:txBody>
          <a:bodyPr/>
          <a:lstStyle/>
          <a:p>
            <a:r>
              <a:rPr lang="en-US" sz="2800" b="1" smtClean="0"/>
              <a:t>Using Indirect Addressing in a Program</a:t>
            </a:r>
            <a:endParaRPr lang="en-US" sz="2800" smtClean="0"/>
          </a:p>
        </p:txBody>
      </p:sp>
      <p:pic>
        <p:nvPicPr>
          <p:cNvPr id="39939" name="Picture 4"/>
          <p:cNvPicPr>
            <a:picLocks noChangeAspect="1" noChangeArrowheads="1"/>
          </p:cNvPicPr>
          <p:nvPr/>
        </p:nvPicPr>
        <p:blipFill>
          <a:blip r:embed="rId2"/>
          <a:srcRect/>
          <a:stretch>
            <a:fillRect/>
          </a:stretch>
        </p:blipFill>
        <p:spPr bwMode="auto">
          <a:xfrm>
            <a:off x="457200" y="1358900"/>
            <a:ext cx="7829550" cy="496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2800" b="1" smtClean="0"/>
              <a:t>Indexing and Arrays</a:t>
            </a:r>
            <a:endParaRPr lang="en-US" sz="2800" smtClean="0"/>
          </a:p>
        </p:txBody>
      </p:sp>
      <p:sp>
        <p:nvSpPr>
          <p:cNvPr id="32771" name="Rectangle 3"/>
          <p:cNvSpPr>
            <a:spLocks noGrp="1" noChangeArrowheads="1"/>
          </p:cNvSpPr>
          <p:nvPr>
            <p:ph type="body" idx="1"/>
          </p:nvPr>
        </p:nvSpPr>
        <p:spPr>
          <a:xfrm>
            <a:off x="457200" y="1447800"/>
            <a:ext cx="8229600" cy="5105400"/>
          </a:xfrm>
        </p:spPr>
        <p:txBody>
          <a:bodyPr/>
          <a:lstStyle/>
          <a:p>
            <a:pPr>
              <a:defRPr/>
            </a:pPr>
            <a:r>
              <a:rPr lang="en-US" sz="2800" dirty="0">
                <a:solidFill>
                  <a:srgbClr val="FF0000"/>
                </a:solidFill>
              </a:rPr>
              <a:t>Index</a:t>
            </a:r>
            <a:r>
              <a:rPr lang="en-US" sz="2800" dirty="0"/>
              <a:t> </a:t>
            </a:r>
            <a:r>
              <a:rPr lang="en-US" sz="2800" dirty="0">
                <a:solidFill>
                  <a:srgbClr val="FF0000"/>
                </a:solidFill>
              </a:rPr>
              <a:t>mode</a:t>
            </a:r>
            <a:r>
              <a:rPr lang="en-US" sz="2800" dirty="0"/>
              <a:t>: the </a:t>
            </a:r>
            <a:r>
              <a:rPr lang="en-US" sz="2800" dirty="0">
                <a:solidFill>
                  <a:srgbClr val="C00000"/>
                </a:solidFill>
              </a:rPr>
              <a:t>effective</a:t>
            </a:r>
            <a:r>
              <a:rPr lang="en-US" sz="2800" dirty="0"/>
              <a:t> </a:t>
            </a:r>
            <a:r>
              <a:rPr lang="en-US" sz="2800" dirty="0">
                <a:solidFill>
                  <a:srgbClr val="C00000"/>
                </a:solidFill>
              </a:rPr>
              <a:t>address</a:t>
            </a:r>
            <a:r>
              <a:rPr lang="en-US" sz="2800" dirty="0"/>
              <a:t> of the </a:t>
            </a:r>
            <a:r>
              <a:rPr lang="en-US" sz="2800" dirty="0">
                <a:solidFill>
                  <a:srgbClr val="C00000"/>
                </a:solidFill>
              </a:rPr>
              <a:t>operand</a:t>
            </a:r>
            <a:r>
              <a:rPr lang="en-US" sz="2800" dirty="0"/>
              <a:t> is generated by </a:t>
            </a:r>
            <a:r>
              <a:rPr lang="en-US" sz="2800" dirty="0">
                <a:solidFill>
                  <a:schemeClr val="accent2"/>
                </a:solidFill>
              </a:rPr>
              <a:t>adding</a:t>
            </a:r>
            <a:r>
              <a:rPr lang="en-US" sz="2800" dirty="0"/>
              <a:t> a </a:t>
            </a:r>
            <a:r>
              <a:rPr lang="en-US" sz="2800" dirty="0">
                <a:solidFill>
                  <a:schemeClr val="accent2"/>
                </a:solidFill>
              </a:rPr>
              <a:t>constant</a:t>
            </a:r>
            <a:r>
              <a:rPr lang="en-US" sz="2800" dirty="0"/>
              <a:t> </a:t>
            </a:r>
            <a:r>
              <a:rPr lang="en-US" sz="2800" dirty="0">
                <a:solidFill>
                  <a:schemeClr val="accent2"/>
                </a:solidFill>
              </a:rPr>
              <a:t>value</a:t>
            </a:r>
            <a:r>
              <a:rPr lang="en-US" sz="2800" dirty="0"/>
              <a:t> to the </a:t>
            </a:r>
            <a:r>
              <a:rPr lang="en-US" sz="2800" dirty="0">
                <a:solidFill>
                  <a:schemeClr val="accent2"/>
                </a:solidFill>
              </a:rPr>
              <a:t>contents</a:t>
            </a:r>
            <a:r>
              <a:rPr lang="en-US" sz="2800" dirty="0"/>
              <a:t> of a </a:t>
            </a:r>
            <a:r>
              <a:rPr lang="en-US" sz="2800" dirty="0">
                <a:solidFill>
                  <a:schemeClr val="accent2"/>
                </a:solidFill>
              </a:rPr>
              <a:t>register</a:t>
            </a:r>
          </a:p>
          <a:p>
            <a:pPr lvl="1">
              <a:defRPr/>
            </a:pPr>
            <a:r>
              <a:rPr lang="en-US" sz="2800" dirty="0"/>
              <a:t>The </a:t>
            </a:r>
            <a:r>
              <a:rPr lang="en-US" sz="2800" dirty="0">
                <a:solidFill>
                  <a:srgbClr val="C00000"/>
                </a:solidFill>
              </a:rPr>
              <a:t>register</a:t>
            </a:r>
            <a:r>
              <a:rPr lang="en-US" sz="2800" dirty="0"/>
              <a:t> used may be either a </a:t>
            </a:r>
            <a:r>
              <a:rPr lang="en-US" sz="2800" dirty="0">
                <a:solidFill>
                  <a:schemeClr val="accent6"/>
                </a:solidFill>
              </a:rPr>
              <a:t>special</a:t>
            </a:r>
            <a:r>
              <a:rPr lang="en-US" sz="2800" dirty="0"/>
              <a:t> </a:t>
            </a:r>
            <a:r>
              <a:rPr lang="en-US" sz="2800" dirty="0">
                <a:solidFill>
                  <a:schemeClr val="accent6"/>
                </a:solidFill>
              </a:rPr>
              <a:t>register</a:t>
            </a:r>
            <a:r>
              <a:rPr lang="en-US" sz="2800" dirty="0"/>
              <a:t> provided for this purpose, or, more commonly, it may be any </a:t>
            </a:r>
            <a:r>
              <a:rPr lang="en-US" sz="2800" dirty="0">
                <a:solidFill>
                  <a:schemeClr val="accent6"/>
                </a:solidFill>
              </a:rPr>
              <a:t>one</a:t>
            </a:r>
            <a:r>
              <a:rPr lang="en-US" sz="2800" dirty="0"/>
              <a:t> of a set of </a:t>
            </a:r>
            <a:r>
              <a:rPr lang="en-US" sz="2800" dirty="0">
                <a:solidFill>
                  <a:schemeClr val="accent6"/>
                </a:solidFill>
              </a:rPr>
              <a:t>general</a:t>
            </a:r>
            <a:r>
              <a:rPr lang="en-US" sz="2800" dirty="0"/>
              <a:t> </a:t>
            </a:r>
            <a:r>
              <a:rPr lang="en-US" sz="2800" dirty="0">
                <a:solidFill>
                  <a:schemeClr val="accent6"/>
                </a:solidFill>
              </a:rPr>
              <a:t>purpose</a:t>
            </a:r>
            <a:r>
              <a:rPr lang="en-US" sz="2800" dirty="0"/>
              <a:t> </a:t>
            </a:r>
            <a:r>
              <a:rPr lang="en-US" sz="2800" dirty="0">
                <a:solidFill>
                  <a:schemeClr val="accent6"/>
                </a:solidFill>
              </a:rPr>
              <a:t>registers</a:t>
            </a:r>
            <a:r>
              <a:rPr lang="en-US" sz="2800" dirty="0"/>
              <a:t> in the processor. </a:t>
            </a:r>
            <a:endParaRPr lang="en-US" sz="2800" dirty="0" smtClean="0"/>
          </a:p>
          <a:p>
            <a:pPr lvl="1">
              <a:defRPr/>
            </a:pPr>
            <a:r>
              <a:rPr lang="en-US" sz="2800" dirty="0" smtClean="0"/>
              <a:t>It </a:t>
            </a:r>
            <a:r>
              <a:rPr lang="en-US" sz="2800" dirty="0"/>
              <a:t>is referred to as an </a:t>
            </a:r>
            <a:r>
              <a:rPr lang="en-US" sz="2800" i="1" dirty="0">
                <a:solidFill>
                  <a:srgbClr val="C00000"/>
                </a:solidFill>
              </a:rPr>
              <a:t>index</a:t>
            </a:r>
            <a:r>
              <a:rPr lang="en-US" sz="2800" i="1" dirty="0"/>
              <a:t> </a:t>
            </a:r>
            <a:r>
              <a:rPr lang="en-US" sz="2800" i="1" dirty="0">
                <a:solidFill>
                  <a:srgbClr val="C00000"/>
                </a:solidFill>
              </a:rPr>
              <a:t>register</a:t>
            </a:r>
          </a:p>
          <a:p>
            <a:pPr lvl="1">
              <a:defRPr/>
            </a:pPr>
            <a:endParaRPr lang="en-US"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2800" b="1" smtClean="0"/>
              <a:t>Indexing and Arrays</a:t>
            </a:r>
          </a:p>
        </p:txBody>
      </p:sp>
      <p:sp>
        <p:nvSpPr>
          <p:cNvPr id="93187" name="Rectangle 3"/>
          <p:cNvSpPr>
            <a:spLocks noGrp="1" noChangeArrowheads="1"/>
          </p:cNvSpPr>
          <p:nvPr>
            <p:ph type="body" idx="1"/>
          </p:nvPr>
        </p:nvSpPr>
        <p:spPr/>
        <p:txBody>
          <a:bodyPr/>
          <a:lstStyle/>
          <a:p>
            <a:pPr lvl="1">
              <a:defRPr/>
            </a:pPr>
            <a:r>
              <a:rPr lang="en-US" sz="2800" dirty="0"/>
              <a:t>The </a:t>
            </a:r>
            <a:r>
              <a:rPr lang="en-US" sz="2800" dirty="0">
                <a:solidFill>
                  <a:srgbClr val="C00000"/>
                </a:solidFill>
              </a:rPr>
              <a:t>index</a:t>
            </a:r>
            <a:r>
              <a:rPr lang="en-US" sz="2800" dirty="0"/>
              <a:t> </a:t>
            </a:r>
            <a:r>
              <a:rPr lang="en-US" sz="2800" dirty="0">
                <a:solidFill>
                  <a:srgbClr val="C00000"/>
                </a:solidFill>
              </a:rPr>
              <a:t>mode</a:t>
            </a:r>
            <a:r>
              <a:rPr lang="en-US" sz="2800" dirty="0"/>
              <a:t> is useful in dealing with </a:t>
            </a:r>
            <a:r>
              <a:rPr lang="en-US" sz="2800" dirty="0">
                <a:solidFill>
                  <a:schemeClr val="accent6"/>
                </a:solidFill>
              </a:rPr>
              <a:t>lists</a:t>
            </a:r>
            <a:r>
              <a:rPr lang="en-US" sz="2800" dirty="0"/>
              <a:t> and </a:t>
            </a:r>
            <a:r>
              <a:rPr lang="en-US" sz="2800" dirty="0">
                <a:solidFill>
                  <a:schemeClr val="accent6"/>
                </a:solidFill>
              </a:rPr>
              <a:t>arrays</a:t>
            </a:r>
          </a:p>
          <a:p>
            <a:pPr lvl="1">
              <a:defRPr/>
            </a:pPr>
            <a:r>
              <a:rPr lang="en-US" sz="2800" dirty="0"/>
              <a:t>We denote the Index mode symbolically as </a:t>
            </a:r>
            <a:r>
              <a:rPr lang="en-US" sz="2800" dirty="0">
                <a:solidFill>
                  <a:srgbClr val="FF0000"/>
                </a:solidFill>
              </a:rPr>
              <a:t>X(</a:t>
            </a:r>
            <a:r>
              <a:rPr lang="en-US" sz="2800" dirty="0" err="1">
                <a:solidFill>
                  <a:srgbClr val="FF0000"/>
                </a:solidFill>
              </a:rPr>
              <a:t>Ri</a:t>
            </a:r>
            <a:r>
              <a:rPr lang="en-US" sz="2800" dirty="0">
                <a:solidFill>
                  <a:srgbClr val="FF0000"/>
                </a:solidFill>
              </a:rPr>
              <a:t>)</a:t>
            </a:r>
            <a:r>
              <a:rPr lang="en-US" sz="2800" dirty="0"/>
              <a:t>, where </a:t>
            </a:r>
            <a:r>
              <a:rPr lang="en-US" sz="2800" dirty="0">
                <a:solidFill>
                  <a:srgbClr val="FF0000"/>
                </a:solidFill>
              </a:rPr>
              <a:t>X</a:t>
            </a:r>
            <a:r>
              <a:rPr lang="en-US" sz="2800" dirty="0"/>
              <a:t> denotes the </a:t>
            </a:r>
            <a:r>
              <a:rPr lang="en-US" sz="2800" dirty="0">
                <a:solidFill>
                  <a:srgbClr val="FF0000"/>
                </a:solidFill>
              </a:rPr>
              <a:t>constant</a:t>
            </a:r>
            <a:r>
              <a:rPr lang="en-US" sz="2800" dirty="0"/>
              <a:t> value contained in the instruction and </a:t>
            </a:r>
            <a:r>
              <a:rPr lang="en-US" sz="2800" dirty="0" err="1">
                <a:solidFill>
                  <a:srgbClr val="FF0000"/>
                </a:solidFill>
              </a:rPr>
              <a:t>Ri</a:t>
            </a:r>
            <a:r>
              <a:rPr lang="en-US" sz="2800" dirty="0"/>
              <a:t> is the name of the </a:t>
            </a:r>
            <a:r>
              <a:rPr lang="en-US" sz="2800" dirty="0">
                <a:solidFill>
                  <a:srgbClr val="FF0000"/>
                </a:solidFill>
              </a:rPr>
              <a:t>register</a:t>
            </a:r>
            <a:r>
              <a:rPr lang="en-US" sz="2800" dirty="0"/>
              <a:t> involved</a:t>
            </a:r>
            <a:r>
              <a:rPr lang="en-US" sz="2800" dirty="0" smtClean="0"/>
              <a:t>.</a:t>
            </a:r>
          </a:p>
          <a:p>
            <a:pPr lvl="1">
              <a:defRPr/>
            </a:pPr>
            <a:r>
              <a:rPr lang="en-US" sz="2800" dirty="0" smtClean="0"/>
              <a:t> </a:t>
            </a:r>
            <a:r>
              <a:rPr lang="en-US" sz="2800" dirty="0"/>
              <a:t>The </a:t>
            </a:r>
            <a:r>
              <a:rPr lang="en-US" sz="2800" dirty="0">
                <a:solidFill>
                  <a:schemeClr val="accent6"/>
                </a:solidFill>
              </a:rPr>
              <a:t>effective</a:t>
            </a:r>
            <a:r>
              <a:rPr lang="en-US" sz="2800" dirty="0"/>
              <a:t> </a:t>
            </a:r>
            <a:r>
              <a:rPr lang="en-US" sz="2800" dirty="0">
                <a:solidFill>
                  <a:schemeClr val="accent6"/>
                </a:solidFill>
              </a:rPr>
              <a:t>address</a:t>
            </a:r>
            <a:r>
              <a:rPr lang="en-US" sz="2800" dirty="0"/>
              <a:t> of the operand is given by </a:t>
            </a:r>
            <a:r>
              <a:rPr lang="en-US" sz="2800" dirty="0">
                <a:solidFill>
                  <a:srgbClr val="FF0000"/>
                </a:solidFill>
              </a:rPr>
              <a:t>EA=X+(</a:t>
            </a:r>
            <a:r>
              <a:rPr lang="en-US" sz="2800" dirty="0" err="1">
                <a:solidFill>
                  <a:srgbClr val="FF0000"/>
                </a:solidFill>
              </a:rPr>
              <a:t>Ri</a:t>
            </a:r>
            <a:r>
              <a:rPr lang="en-US" sz="2800" dirty="0">
                <a:solidFill>
                  <a:srgbClr val="FF0000"/>
                </a:solidFill>
              </a:rPr>
              <a:t>). </a:t>
            </a:r>
            <a:endParaRPr lang="en-US" sz="2800" dirty="0" smtClean="0">
              <a:solidFill>
                <a:srgbClr val="FF0000"/>
              </a:solidFill>
            </a:endParaRPr>
          </a:p>
          <a:p>
            <a:pPr lvl="1">
              <a:defRPr/>
            </a:pPr>
            <a:r>
              <a:rPr lang="en-US" sz="2800" dirty="0" smtClean="0"/>
              <a:t>The </a:t>
            </a:r>
            <a:r>
              <a:rPr lang="en-US" sz="2800" dirty="0">
                <a:solidFill>
                  <a:schemeClr val="accent2"/>
                </a:solidFill>
              </a:rPr>
              <a:t>contents</a:t>
            </a:r>
            <a:r>
              <a:rPr lang="en-US" sz="2800" dirty="0"/>
              <a:t> of the </a:t>
            </a:r>
            <a:r>
              <a:rPr lang="en-US" sz="2800" dirty="0">
                <a:solidFill>
                  <a:schemeClr val="accent2"/>
                </a:solidFill>
              </a:rPr>
              <a:t>index</a:t>
            </a:r>
            <a:r>
              <a:rPr lang="en-US" sz="2800" dirty="0"/>
              <a:t> </a:t>
            </a:r>
            <a:r>
              <a:rPr lang="en-US" sz="2800" dirty="0">
                <a:solidFill>
                  <a:schemeClr val="accent2"/>
                </a:solidFill>
              </a:rPr>
              <a:t>register</a:t>
            </a:r>
            <a:r>
              <a:rPr lang="en-US" sz="2800" dirty="0"/>
              <a:t> are </a:t>
            </a:r>
            <a:r>
              <a:rPr lang="en-US" sz="2800" dirty="0">
                <a:solidFill>
                  <a:srgbClr val="FF0000"/>
                </a:solidFill>
              </a:rPr>
              <a:t>not</a:t>
            </a:r>
            <a:r>
              <a:rPr lang="en-US" sz="2800" dirty="0"/>
              <a:t> </a:t>
            </a:r>
            <a:r>
              <a:rPr lang="en-US" sz="2800" dirty="0">
                <a:solidFill>
                  <a:srgbClr val="FF0000"/>
                </a:solidFill>
              </a:rPr>
              <a:t>changed</a:t>
            </a:r>
            <a:r>
              <a:rPr lang="en-US" sz="2800" dirty="0"/>
              <a:t> in the process of generating the effective address</a:t>
            </a:r>
          </a:p>
          <a:p>
            <a:pPr>
              <a:defRPr/>
            </a:pP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1"/>
          </p:nvPr>
        </p:nvSpPr>
        <p:spPr>
          <a:noFill/>
        </p:spPr>
        <p:txBody>
          <a:bodyPr/>
          <a:lstStyle/>
          <a:p>
            <a:fld id="{86703DEA-17E2-437C-8283-76DFCD342615}" type="slidenum">
              <a:rPr lang="en-US" smtClean="0"/>
              <a:pPr/>
              <a:t>58</a:t>
            </a:fld>
            <a:endParaRPr lang="en-US" smtClean="0"/>
          </a:p>
        </p:txBody>
      </p:sp>
      <p:sp>
        <p:nvSpPr>
          <p:cNvPr id="43011" name="Rectangle 27"/>
          <p:cNvSpPr>
            <a:spLocks noChangeArrowheads="1"/>
          </p:cNvSpPr>
          <p:nvPr/>
        </p:nvSpPr>
        <p:spPr bwMode="auto">
          <a:xfrm>
            <a:off x="1011238" y="1939925"/>
            <a:ext cx="7421562" cy="4054475"/>
          </a:xfrm>
          <a:prstGeom prst="rect">
            <a:avLst/>
          </a:prstGeom>
          <a:solidFill>
            <a:srgbClr val="DDDDDD"/>
          </a:solidFill>
          <a:ln w="12700">
            <a:noFill/>
            <a:miter lim="800000"/>
            <a:headEnd/>
            <a:tailEnd/>
          </a:ln>
        </p:spPr>
        <p:txBody>
          <a:bodyPr wrap="none" anchor="ctr"/>
          <a:lstStyle/>
          <a:p>
            <a:pPr algn="ctr"/>
            <a:endParaRPr lang="ar-EG" u="none"/>
          </a:p>
        </p:txBody>
      </p:sp>
      <p:sp>
        <p:nvSpPr>
          <p:cNvPr id="43012" name="Rectangle 2"/>
          <p:cNvSpPr>
            <a:spLocks noGrp="1" noChangeArrowheads="1"/>
          </p:cNvSpPr>
          <p:nvPr>
            <p:ph type="title"/>
          </p:nvPr>
        </p:nvSpPr>
        <p:spPr/>
        <p:txBody>
          <a:bodyPr/>
          <a:lstStyle/>
          <a:p>
            <a:r>
              <a:rPr lang="en-US" smtClean="0"/>
              <a:t>Addressing modes (contd..)</a:t>
            </a:r>
          </a:p>
        </p:txBody>
      </p:sp>
      <p:sp>
        <p:nvSpPr>
          <p:cNvPr id="43013" name="Text Box 3"/>
          <p:cNvSpPr txBox="1">
            <a:spLocks noChangeArrowheads="1"/>
          </p:cNvSpPr>
          <p:nvPr/>
        </p:nvSpPr>
        <p:spPr bwMode="auto">
          <a:xfrm>
            <a:off x="931863" y="1270000"/>
            <a:ext cx="7480300" cy="641350"/>
          </a:xfrm>
          <a:prstGeom prst="rect">
            <a:avLst/>
          </a:prstGeom>
          <a:noFill/>
          <a:ln w="12700">
            <a:noFill/>
            <a:miter lim="800000"/>
            <a:headEnd/>
            <a:tailEnd/>
          </a:ln>
        </p:spPr>
        <p:txBody>
          <a:bodyPr wrap="none">
            <a:spAutoFit/>
          </a:bodyPr>
          <a:lstStyle/>
          <a:p>
            <a:r>
              <a:rPr lang="en-US" u="none">
                <a:solidFill>
                  <a:srgbClr val="FF0000"/>
                </a:solidFill>
              </a:rPr>
              <a:t>Effective</a:t>
            </a:r>
            <a:r>
              <a:rPr lang="en-US" u="none">
                <a:solidFill>
                  <a:srgbClr val="000099"/>
                </a:solidFill>
              </a:rPr>
              <a:t> </a:t>
            </a:r>
            <a:r>
              <a:rPr lang="en-US" u="none">
                <a:solidFill>
                  <a:srgbClr val="FF0000"/>
                </a:solidFill>
              </a:rPr>
              <a:t>Address</a:t>
            </a:r>
            <a:r>
              <a:rPr lang="en-US" u="none">
                <a:solidFill>
                  <a:srgbClr val="000099"/>
                </a:solidFill>
              </a:rPr>
              <a:t> of the </a:t>
            </a:r>
            <a:r>
              <a:rPr lang="en-US" u="none">
                <a:solidFill>
                  <a:srgbClr val="FF0000"/>
                </a:solidFill>
              </a:rPr>
              <a:t>operand</a:t>
            </a:r>
            <a:r>
              <a:rPr lang="en-US" u="none">
                <a:solidFill>
                  <a:srgbClr val="000099"/>
                </a:solidFill>
              </a:rPr>
              <a:t> is generated by </a:t>
            </a:r>
            <a:r>
              <a:rPr lang="en-US" u="none">
                <a:solidFill>
                  <a:srgbClr val="FF0000"/>
                </a:solidFill>
              </a:rPr>
              <a:t>adding</a:t>
            </a:r>
            <a:r>
              <a:rPr lang="en-US" u="none">
                <a:solidFill>
                  <a:srgbClr val="000099"/>
                </a:solidFill>
              </a:rPr>
              <a:t> a </a:t>
            </a:r>
            <a:r>
              <a:rPr lang="en-US" u="none">
                <a:solidFill>
                  <a:srgbClr val="FF0000"/>
                </a:solidFill>
              </a:rPr>
              <a:t>constant</a:t>
            </a:r>
          </a:p>
          <a:p>
            <a:r>
              <a:rPr lang="en-US" u="none">
                <a:solidFill>
                  <a:srgbClr val="FF0000"/>
                </a:solidFill>
              </a:rPr>
              <a:t>value</a:t>
            </a:r>
            <a:r>
              <a:rPr lang="en-US" u="none">
                <a:solidFill>
                  <a:srgbClr val="000099"/>
                </a:solidFill>
              </a:rPr>
              <a:t> to the </a:t>
            </a:r>
            <a:r>
              <a:rPr lang="en-US" u="none">
                <a:solidFill>
                  <a:srgbClr val="FF0000"/>
                </a:solidFill>
              </a:rPr>
              <a:t>contents</a:t>
            </a:r>
            <a:r>
              <a:rPr lang="en-US" u="none">
                <a:solidFill>
                  <a:srgbClr val="000099"/>
                </a:solidFill>
              </a:rPr>
              <a:t> of the </a:t>
            </a:r>
            <a:r>
              <a:rPr lang="en-US" u="none">
                <a:solidFill>
                  <a:srgbClr val="FF0000"/>
                </a:solidFill>
              </a:rPr>
              <a:t>register</a:t>
            </a:r>
          </a:p>
        </p:txBody>
      </p:sp>
      <p:sp>
        <p:nvSpPr>
          <p:cNvPr id="43014" name="Rectangle 5"/>
          <p:cNvSpPr>
            <a:spLocks noChangeArrowheads="1"/>
          </p:cNvSpPr>
          <p:nvPr/>
        </p:nvSpPr>
        <p:spPr bwMode="auto">
          <a:xfrm>
            <a:off x="1879600" y="5562600"/>
            <a:ext cx="225425" cy="244475"/>
          </a:xfrm>
          <a:prstGeom prst="rect">
            <a:avLst/>
          </a:prstGeom>
          <a:noFill/>
          <a:ln w="9525">
            <a:noFill/>
            <a:miter lim="800000"/>
            <a:headEnd/>
            <a:tailEnd/>
          </a:ln>
        </p:spPr>
        <p:txBody>
          <a:bodyPr wrap="none" lIns="0" tIns="0" rIns="0" bIns="0">
            <a:spAutoFit/>
          </a:bodyPr>
          <a:lstStyle/>
          <a:p>
            <a:r>
              <a:rPr lang="en-CA" sz="1600" i="1" u="none">
                <a:solidFill>
                  <a:srgbClr val="000000"/>
                </a:solidFill>
                <a:latin typeface="Nimbus Roman No9 L" charset="0"/>
              </a:rPr>
              <a:t>R1</a:t>
            </a:r>
            <a:endParaRPr lang="en-CA" sz="1600" i="1" u="none">
              <a:latin typeface="Times New Roman" pitchFamily="18" charset="0"/>
            </a:endParaRPr>
          </a:p>
        </p:txBody>
      </p:sp>
      <p:sp>
        <p:nvSpPr>
          <p:cNvPr id="43015" name="Rectangle 6"/>
          <p:cNvSpPr>
            <a:spLocks noChangeArrowheads="1"/>
          </p:cNvSpPr>
          <p:nvPr/>
        </p:nvSpPr>
        <p:spPr bwMode="auto">
          <a:xfrm>
            <a:off x="2208213" y="5500688"/>
            <a:ext cx="2360612" cy="349250"/>
          </a:xfrm>
          <a:prstGeom prst="rect">
            <a:avLst/>
          </a:prstGeom>
          <a:noFill/>
          <a:ln w="20701">
            <a:solidFill>
              <a:srgbClr val="003366"/>
            </a:solidFill>
            <a:miter lim="800000"/>
            <a:headEnd/>
            <a:tailEnd/>
          </a:ln>
        </p:spPr>
        <p:txBody>
          <a:bodyPr/>
          <a:lstStyle/>
          <a:p>
            <a:endParaRPr lang="ar-EG"/>
          </a:p>
        </p:txBody>
      </p:sp>
      <p:sp>
        <p:nvSpPr>
          <p:cNvPr id="43016" name="Line 7"/>
          <p:cNvSpPr>
            <a:spLocks noChangeShapeType="1"/>
          </p:cNvSpPr>
          <p:nvPr/>
        </p:nvSpPr>
        <p:spPr bwMode="auto">
          <a:xfrm flipH="1">
            <a:off x="2208213" y="2274888"/>
            <a:ext cx="2360612" cy="1587"/>
          </a:xfrm>
          <a:prstGeom prst="line">
            <a:avLst/>
          </a:prstGeom>
          <a:noFill/>
          <a:ln w="20701">
            <a:solidFill>
              <a:srgbClr val="003366"/>
            </a:solidFill>
            <a:round/>
            <a:headEnd/>
            <a:tailEnd/>
          </a:ln>
        </p:spPr>
        <p:txBody>
          <a:bodyPr/>
          <a:lstStyle/>
          <a:p>
            <a:endParaRPr lang="en-US"/>
          </a:p>
        </p:txBody>
      </p:sp>
      <p:sp>
        <p:nvSpPr>
          <p:cNvPr id="43017" name="Line 8"/>
          <p:cNvSpPr>
            <a:spLocks noChangeShapeType="1"/>
          </p:cNvSpPr>
          <p:nvPr/>
        </p:nvSpPr>
        <p:spPr bwMode="auto">
          <a:xfrm flipH="1">
            <a:off x="2208213" y="2622550"/>
            <a:ext cx="2360612" cy="1588"/>
          </a:xfrm>
          <a:prstGeom prst="line">
            <a:avLst/>
          </a:prstGeom>
          <a:noFill/>
          <a:ln w="20701">
            <a:solidFill>
              <a:srgbClr val="003366"/>
            </a:solidFill>
            <a:round/>
            <a:headEnd/>
            <a:tailEnd/>
          </a:ln>
        </p:spPr>
        <p:txBody>
          <a:bodyPr/>
          <a:lstStyle/>
          <a:p>
            <a:endParaRPr lang="en-US"/>
          </a:p>
        </p:txBody>
      </p:sp>
      <p:sp>
        <p:nvSpPr>
          <p:cNvPr id="43018" name="Line 9"/>
          <p:cNvSpPr>
            <a:spLocks noChangeShapeType="1"/>
          </p:cNvSpPr>
          <p:nvPr/>
        </p:nvSpPr>
        <p:spPr bwMode="auto">
          <a:xfrm flipH="1">
            <a:off x="2208213" y="3332163"/>
            <a:ext cx="2360612" cy="1587"/>
          </a:xfrm>
          <a:prstGeom prst="line">
            <a:avLst/>
          </a:prstGeom>
          <a:noFill/>
          <a:ln w="20701">
            <a:solidFill>
              <a:srgbClr val="003366"/>
            </a:solidFill>
            <a:round/>
            <a:headEnd/>
            <a:tailEnd/>
          </a:ln>
        </p:spPr>
        <p:txBody>
          <a:bodyPr/>
          <a:lstStyle/>
          <a:p>
            <a:endParaRPr lang="en-US"/>
          </a:p>
        </p:txBody>
      </p:sp>
      <p:sp>
        <p:nvSpPr>
          <p:cNvPr id="43019" name="Line 10"/>
          <p:cNvSpPr>
            <a:spLocks noChangeShapeType="1"/>
          </p:cNvSpPr>
          <p:nvPr/>
        </p:nvSpPr>
        <p:spPr bwMode="auto">
          <a:xfrm flipH="1">
            <a:off x="2208213" y="3702050"/>
            <a:ext cx="2360612" cy="1588"/>
          </a:xfrm>
          <a:prstGeom prst="line">
            <a:avLst/>
          </a:prstGeom>
          <a:noFill/>
          <a:ln w="20701">
            <a:solidFill>
              <a:srgbClr val="003366"/>
            </a:solidFill>
            <a:round/>
            <a:headEnd/>
            <a:tailEnd/>
          </a:ln>
        </p:spPr>
        <p:txBody>
          <a:bodyPr/>
          <a:lstStyle/>
          <a:p>
            <a:endParaRPr lang="en-US"/>
          </a:p>
        </p:txBody>
      </p:sp>
      <p:sp>
        <p:nvSpPr>
          <p:cNvPr id="43020" name="Line 11"/>
          <p:cNvSpPr>
            <a:spLocks noChangeShapeType="1"/>
          </p:cNvSpPr>
          <p:nvPr/>
        </p:nvSpPr>
        <p:spPr bwMode="auto">
          <a:xfrm flipV="1">
            <a:off x="2208213" y="2151063"/>
            <a:ext cx="1587" cy="2970212"/>
          </a:xfrm>
          <a:prstGeom prst="line">
            <a:avLst/>
          </a:prstGeom>
          <a:noFill/>
          <a:ln w="20701">
            <a:solidFill>
              <a:srgbClr val="003366"/>
            </a:solidFill>
            <a:round/>
            <a:headEnd/>
            <a:tailEnd/>
          </a:ln>
        </p:spPr>
        <p:txBody>
          <a:bodyPr/>
          <a:lstStyle/>
          <a:p>
            <a:endParaRPr lang="en-US"/>
          </a:p>
        </p:txBody>
      </p:sp>
      <p:sp>
        <p:nvSpPr>
          <p:cNvPr id="43021" name="Line 12"/>
          <p:cNvSpPr>
            <a:spLocks noChangeShapeType="1"/>
          </p:cNvSpPr>
          <p:nvPr/>
        </p:nvSpPr>
        <p:spPr bwMode="auto">
          <a:xfrm flipV="1">
            <a:off x="4568825" y="2151063"/>
            <a:ext cx="1588" cy="2970212"/>
          </a:xfrm>
          <a:prstGeom prst="line">
            <a:avLst/>
          </a:prstGeom>
          <a:noFill/>
          <a:ln w="20701">
            <a:solidFill>
              <a:srgbClr val="003366"/>
            </a:solidFill>
            <a:round/>
            <a:headEnd/>
            <a:tailEnd/>
          </a:ln>
        </p:spPr>
        <p:txBody>
          <a:bodyPr/>
          <a:lstStyle/>
          <a:p>
            <a:endParaRPr lang="en-US"/>
          </a:p>
        </p:txBody>
      </p:sp>
      <p:sp>
        <p:nvSpPr>
          <p:cNvPr id="43022" name="Rectangle 13"/>
          <p:cNvSpPr>
            <a:spLocks noChangeArrowheads="1"/>
          </p:cNvSpPr>
          <p:nvPr/>
        </p:nvSpPr>
        <p:spPr bwMode="auto">
          <a:xfrm>
            <a:off x="2844800" y="2325688"/>
            <a:ext cx="1284288" cy="228600"/>
          </a:xfrm>
          <a:prstGeom prst="rect">
            <a:avLst/>
          </a:prstGeom>
          <a:noFill/>
          <a:ln w="9525">
            <a:noFill/>
            <a:miter lim="800000"/>
            <a:headEnd/>
            <a:tailEnd/>
          </a:ln>
        </p:spPr>
        <p:txBody>
          <a:bodyPr wrap="none" lIns="0" tIns="0" rIns="0" bIns="0">
            <a:spAutoFit/>
          </a:bodyPr>
          <a:lstStyle/>
          <a:p>
            <a:r>
              <a:rPr lang="en-CA" sz="1500" i="1" u="none">
                <a:solidFill>
                  <a:srgbClr val="000000"/>
                </a:solidFill>
                <a:latin typeface="Times New Roman" pitchFamily="18" charset="0"/>
              </a:rPr>
              <a:t>Add    20(R1),R0</a:t>
            </a:r>
            <a:endParaRPr lang="en-CA" sz="2400" i="1" u="none">
              <a:latin typeface="Times New Roman" pitchFamily="18" charset="0"/>
            </a:endParaRPr>
          </a:p>
        </p:txBody>
      </p:sp>
      <p:sp>
        <p:nvSpPr>
          <p:cNvPr id="43023" name="Line 14"/>
          <p:cNvSpPr>
            <a:spLocks noChangeShapeType="1"/>
          </p:cNvSpPr>
          <p:nvPr/>
        </p:nvSpPr>
        <p:spPr bwMode="auto">
          <a:xfrm flipH="1">
            <a:off x="2216150" y="4473575"/>
            <a:ext cx="2360613" cy="1588"/>
          </a:xfrm>
          <a:prstGeom prst="line">
            <a:avLst/>
          </a:prstGeom>
          <a:noFill/>
          <a:ln w="20701">
            <a:solidFill>
              <a:srgbClr val="003366"/>
            </a:solidFill>
            <a:round/>
            <a:headEnd/>
            <a:tailEnd/>
          </a:ln>
        </p:spPr>
        <p:txBody>
          <a:bodyPr/>
          <a:lstStyle/>
          <a:p>
            <a:endParaRPr lang="en-US"/>
          </a:p>
        </p:txBody>
      </p:sp>
      <p:sp>
        <p:nvSpPr>
          <p:cNvPr id="43024" name="Line 15"/>
          <p:cNvSpPr>
            <a:spLocks noChangeShapeType="1"/>
          </p:cNvSpPr>
          <p:nvPr/>
        </p:nvSpPr>
        <p:spPr bwMode="auto">
          <a:xfrm flipH="1">
            <a:off x="2216150" y="4843463"/>
            <a:ext cx="2360613" cy="1587"/>
          </a:xfrm>
          <a:prstGeom prst="line">
            <a:avLst/>
          </a:prstGeom>
          <a:noFill/>
          <a:ln w="20701">
            <a:solidFill>
              <a:srgbClr val="003366"/>
            </a:solidFill>
            <a:round/>
            <a:headEnd/>
            <a:tailEnd/>
          </a:ln>
        </p:spPr>
        <p:txBody>
          <a:bodyPr/>
          <a:lstStyle/>
          <a:p>
            <a:endParaRPr lang="en-US"/>
          </a:p>
        </p:txBody>
      </p:sp>
      <p:sp>
        <p:nvSpPr>
          <p:cNvPr id="43025" name="Text Box 16"/>
          <p:cNvSpPr txBox="1">
            <a:spLocks noChangeArrowheads="1"/>
          </p:cNvSpPr>
          <p:nvPr/>
        </p:nvSpPr>
        <p:spPr bwMode="auto">
          <a:xfrm>
            <a:off x="1633538" y="3359150"/>
            <a:ext cx="590550" cy="336550"/>
          </a:xfrm>
          <a:prstGeom prst="rect">
            <a:avLst/>
          </a:prstGeom>
          <a:noFill/>
          <a:ln w="12700">
            <a:noFill/>
            <a:miter lim="800000"/>
            <a:headEnd/>
            <a:tailEnd/>
          </a:ln>
        </p:spPr>
        <p:txBody>
          <a:bodyPr wrap="none">
            <a:spAutoFit/>
          </a:bodyPr>
          <a:lstStyle/>
          <a:p>
            <a:r>
              <a:rPr lang="en-US" sz="1600" i="1" u="none">
                <a:latin typeface="Times New Roman" pitchFamily="18" charset="0"/>
              </a:rPr>
              <a:t>1000</a:t>
            </a:r>
          </a:p>
        </p:txBody>
      </p:sp>
      <p:sp>
        <p:nvSpPr>
          <p:cNvPr id="43026" name="Text Box 17"/>
          <p:cNvSpPr txBox="1">
            <a:spLocks noChangeArrowheads="1"/>
          </p:cNvSpPr>
          <p:nvPr/>
        </p:nvSpPr>
        <p:spPr bwMode="auto">
          <a:xfrm>
            <a:off x="1646238" y="4487863"/>
            <a:ext cx="590550" cy="336550"/>
          </a:xfrm>
          <a:prstGeom prst="rect">
            <a:avLst/>
          </a:prstGeom>
          <a:noFill/>
          <a:ln w="12700">
            <a:noFill/>
            <a:miter lim="800000"/>
            <a:headEnd/>
            <a:tailEnd/>
          </a:ln>
        </p:spPr>
        <p:txBody>
          <a:bodyPr wrap="none">
            <a:spAutoFit/>
          </a:bodyPr>
          <a:lstStyle/>
          <a:p>
            <a:r>
              <a:rPr lang="en-US" sz="1600" i="1" u="none">
                <a:latin typeface="Times New Roman" pitchFamily="18" charset="0"/>
              </a:rPr>
              <a:t>1020</a:t>
            </a:r>
          </a:p>
        </p:txBody>
      </p:sp>
      <p:sp>
        <p:nvSpPr>
          <p:cNvPr id="43027" name="Line 19"/>
          <p:cNvSpPr>
            <a:spLocks noChangeShapeType="1"/>
          </p:cNvSpPr>
          <p:nvPr/>
        </p:nvSpPr>
        <p:spPr bwMode="auto">
          <a:xfrm>
            <a:off x="1323975" y="3519488"/>
            <a:ext cx="384175" cy="0"/>
          </a:xfrm>
          <a:prstGeom prst="line">
            <a:avLst/>
          </a:prstGeom>
          <a:noFill/>
          <a:ln w="12700">
            <a:solidFill>
              <a:schemeClr val="tx1"/>
            </a:solidFill>
            <a:round/>
            <a:headEnd/>
            <a:tailEnd/>
          </a:ln>
        </p:spPr>
        <p:txBody>
          <a:bodyPr wrap="none" anchor="ctr"/>
          <a:lstStyle/>
          <a:p>
            <a:endParaRPr lang="en-US"/>
          </a:p>
        </p:txBody>
      </p:sp>
      <p:sp>
        <p:nvSpPr>
          <p:cNvPr id="43028" name="Line 20"/>
          <p:cNvSpPr>
            <a:spLocks noChangeShapeType="1"/>
          </p:cNvSpPr>
          <p:nvPr/>
        </p:nvSpPr>
        <p:spPr bwMode="auto">
          <a:xfrm>
            <a:off x="1325563" y="4648200"/>
            <a:ext cx="384175" cy="0"/>
          </a:xfrm>
          <a:prstGeom prst="line">
            <a:avLst/>
          </a:prstGeom>
          <a:noFill/>
          <a:ln w="12700">
            <a:solidFill>
              <a:schemeClr val="tx1"/>
            </a:solidFill>
            <a:round/>
            <a:headEnd/>
            <a:tailEnd/>
          </a:ln>
        </p:spPr>
        <p:txBody>
          <a:bodyPr wrap="none" anchor="ctr"/>
          <a:lstStyle/>
          <a:p>
            <a:endParaRPr lang="en-US"/>
          </a:p>
        </p:txBody>
      </p:sp>
      <p:sp>
        <p:nvSpPr>
          <p:cNvPr id="43029" name="Line 21"/>
          <p:cNvSpPr>
            <a:spLocks noChangeShapeType="1"/>
          </p:cNvSpPr>
          <p:nvPr/>
        </p:nvSpPr>
        <p:spPr bwMode="auto">
          <a:xfrm>
            <a:off x="1498600" y="3532188"/>
            <a:ext cx="0" cy="382587"/>
          </a:xfrm>
          <a:prstGeom prst="line">
            <a:avLst/>
          </a:prstGeom>
          <a:noFill/>
          <a:ln w="12700">
            <a:solidFill>
              <a:schemeClr val="tx1"/>
            </a:solidFill>
            <a:round/>
            <a:headEnd/>
            <a:tailEnd/>
          </a:ln>
        </p:spPr>
        <p:txBody>
          <a:bodyPr wrap="none" anchor="ctr"/>
          <a:lstStyle/>
          <a:p>
            <a:endParaRPr lang="en-US"/>
          </a:p>
        </p:txBody>
      </p:sp>
      <p:sp>
        <p:nvSpPr>
          <p:cNvPr id="43030" name="Text Box 22"/>
          <p:cNvSpPr txBox="1">
            <a:spLocks noChangeArrowheads="1"/>
          </p:cNvSpPr>
          <p:nvPr/>
        </p:nvSpPr>
        <p:spPr bwMode="auto">
          <a:xfrm>
            <a:off x="1011238" y="3811588"/>
            <a:ext cx="1068387" cy="336550"/>
          </a:xfrm>
          <a:prstGeom prst="rect">
            <a:avLst/>
          </a:prstGeom>
          <a:noFill/>
          <a:ln w="12700">
            <a:noFill/>
            <a:miter lim="800000"/>
            <a:headEnd/>
            <a:tailEnd/>
          </a:ln>
        </p:spPr>
        <p:txBody>
          <a:bodyPr wrap="none">
            <a:spAutoFit/>
          </a:bodyPr>
          <a:lstStyle/>
          <a:p>
            <a:r>
              <a:rPr lang="en-US" sz="1600" i="1" u="none">
                <a:latin typeface="Times New Roman" pitchFamily="18" charset="0"/>
              </a:rPr>
              <a:t>offset = 20</a:t>
            </a:r>
          </a:p>
        </p:txBody>
      </p:sp>
      <p:sp>
        <p:nvSpPr>
          <p:cNvPr id="43031" name="Line 23"/>
          <p:cNvSpPr>
            <a:spLocks noChangeShapeType="1"/>
          </p:cNvSpPr>
          <p:nvPr/>
        </p:nvSpPr>
        <p:spPr bwMode="auto">
          <a:xfrm>
            <a:off x="1498600" y="4089400"/>
            <a:ext cx="0" cy="557213"/>
          </a:xfrm>
          <a:prstGeom prst="line">
            <a:avLst/>
          </a:prstGeom>
          <a:noFill/>
          <a:ln w="12700">
            <a:solidFill>
              <a:schemeClr val="tx1"/>
            </a:solidFill>
            <a:round/>
            <a:headEnd/>
            <a:tailEnd type="triangle" w="med" len="med"/>
          </a:ln>
        </p:spPr>
        <p:txBody>
          <a:bodyPr wrap="none" anchor="ctr"/>
          <a:lstStyle/>
          <a:p>
            <a:endParaRPr lang="en-US"/>
          </a:p>
        </p:txBody>
      </p:sp>
      <p:sp>
        <p:nvSpPr>
          <p:cNvPr id="43032" name="Text Box 24"/>
          <p:cNvSpPr txBox="1">
            <a:spLocks noChangeArrowheads="1"/>
          </p:cNvSpPr>
          <p:nvPr/>
        </p:nvSpPr>
        <p:spPr bwMode="auto">
          <a:xfrm>
            <a:off x="3035300" y="5519738"/>
            <a:ext cx="565150" cy="320675"/>
          </a:xfrm>
          <a:prstGeom prst="rect">
            <a:avLst/>
          </a:prstGeom>
          <a:noFill/>
          <a:ln w="12700">
            <a:noFill/>
            <a:miter lim="800000"/>
            <a:headEnd/>
            <a:tailEnd/>
          </a:ln>
        </p:spPr>
        <p:txBody>
          <a:bodyPr wrap="none">
            <a:spAutoFit/>
          </a:bodyPr>
          <a:lstStyle/>
          <a:p>
            <a:r>
              <a:rPr lang="en-US" sz="1500" i="1" u="none">
                <a:latin typeface="Times New Roman" pitchFamily="18" charset="0"/>
              </a:rPr>
              <a:t>1000</a:t>
            </a:r>
          </a:p>
        </p:txBody>
      </p:sp>
      <p:sp>
        <p:nvSpPr>
          <p:cNvPr id="43033" name="Text Box 25"/>
          <p:cNvSpPr txBox="1">
            <a:spLocks noChangeArrowheads="1"/>
          </p:cNvSpPr>
          <p:nvPr/>
        </p:nvSpPr>
        <p:spPr bwMode="auto">
          <a:xfrm>
            <a:off x="2863850" y="4473575"/>
            <a:ext cx="862013" cy="320675"/>
          </a:xfrm>
          <a:prstGeom prst="rect">
            <a:avLst/>
          </a:prstGeom>
          <a:noFill/>
          <a:ln w="12700">
            <a:noFill/>
            <a:miter lim="800000"/>
            <a:headEnd/>
            <a:tailEnd/>
          </a:ln>
        </p:spPr>
        <p:txBody>
          <a:bodyPr wrap="none">
            <a:spAutoFit/>
          </a:bodyPr>
          <a:lstStyle/>
          <a:p>
            <a:r>
              <a:rPr lang="en-US" sz="1500" i="1" u="none">
                <a:latin typeface="Times New Roman" pitchFamily="18" charset="0"/>
              </a:rPr>
              <a:t>Operand</a:t>
            </a:r>
            <a:endParaRPr lang="en-US" i="1" u="none">
              <a:latin typeface="Times New Roman" pitchFamily="18" charset="0"/>
            </a:endParaRPr>
          </a:p>
        </p:txBody>
      </p:sp>
      <p:sp>
        <p:nvSpPr>
          <p:cNvPr id="43034" name="Text Box 26"/>
          <p:cNvSpPr txBox="1">
            <a:spLocks noChangeArrowheads="1"/>
          </p:cNvSpPr>
          <p:nvPr/>
        </p:nvSpPr>
        <p:spPr bwMode="auto">
          <a:xfrm>
            <a:off x="4845050" y="2219325"/>
            <a:ext cx="3649663" cy="2308225"/>
          </a:xfrm>
          <a:prstGeom prst="rect">
            <a:avLst/>
          </a:prstGeom>
          <a:noFill/>
          <a:ln w="12700">
            <a:noFill/>
            <a:miter lim="800000"/>
            <a:headEnd/>
            <a:tailEnd/>
          </a:ln>
        </p:spPr>
        <p:txBody>
          <a:bodyPr wrap="none">
            <a:spAutoFit/>
          </a:bodyPr>
          <a:lstStyle/>
          <a:p>
            <a:pPr>
              <a:buFontTx/>
              <a:buChar char="•"/>
            </a:pPr>
            <a:r>
              <a:rPr lang="en-US" i="1" u="none">
                <a:solidFill>
                  <a:srgbClr val="FF0000"/>
                </a:solidFill>
                <a:latin typeface="Times New Roman" pitchFamily="18" charset="0"/>
              </a:rPr>
              <a:t>Operand</a:t>
            </a:r>
            <a:r>
              <a:rPr lang="en-US" i="1" u="none">
                <a:latin typeface="Times New Roman" pitchFamily="18" charset="0"/>
              </a:rPr>
              <a:t> is at </a:t>
            </a:r>
            <a:r>
              <a:rPr lang="en-US" i="1" u="none">
                <a:solidFill>
                  <a:srgbClr val="FF0000"/>
                </a:solidFill>
                <a:latin typeface="Times New Roman" pitchFamily="18" charset="0"/>
              </a:rPr>
              <a:t>address</a:t>
            </a:r>
            <a:r>
              <a:rPr lang="en-US" i="1" u="none">
                <a:latin typeface="Times New Roman" pitchFamily="18" charset="0"/>
              </a:rPr>
              <a:t> </a:t>
            </a:r>
            <a:r>
              <a:rPr lang="en-US" i="1" u="none">
                <a:solidFill>
                  <a:schemeClr val="accent2"/>
                </a:solidFill>
                <a:latin typeface="Times New Roman" pitchFamily="18" charset="0"/>
              </a:rPr>
              <a:t>1020</a:t>
            </a:r>
          </a:p>
          <a:p>
            <a:pPr>
              <a:buFontTx/>
              <a:buChar char="•"/>
            </a:pPr>
            <a:r>
              <a:rPr lang="en-US" i="1" u="none">
                <a:latin typeface="Times New Roman" pitchFamily="18" charset="0"/>
              </a:rPr>
              <a:t>Register </a:t>
            </a:r>
            <a:r>
              <a:rPr lang="en-US" i="1" u="none">
                <a:solidFill>
                  <a:srgbClr val="FF0000"/>
                </a:solidFill>
                <a:latin typeface="Times New Roman" pitchFamily="18" charset="0"/>
              </a:rPr>
              <a:t>R1</a:t>
            </a:r>
            <a:r>
              <a:rPr lang="en-US" i="1" u="none">
                <a:latin typeface="Times New Roman" pitchFamily="18" charset="0"/>
              </a:rPr>
              <a:t> contains </a:t>
            </a:r>
            <a:r>
              <a:rPr lang="en-US" i="1" u="none">
                <a:solidFill>
                  <a:schemeClr val="accent2"/>
                </a:solidFill>
                <a:latin typeface="Times New Roman" pitchFamily="18" charset="0"/>
              </a:rPr>
              <a:t>1000</a:t>
            </a:r>
          </a:p>
          <a:p>
            <a:pPr>
              <a:buFontTx/>
              <a:buChar char="•"/>
            </a:pPr>
            <a:r>
              <a:rPr lang="en-US" i="1" u="none">
                <a:solidFill>
                  <a:srgbClr val="FF0000"/>
                </a:solidFill>
                <a:latin typeface="Times New Roman" pitchFamily="18" charset="0"/>
              </a:rPr>
              <a:t>Offset</a:t>
            </a:r>
            <a:r>
              <a:rPr lang="en-US" i="1" u="none">
                <a:latin typeface="Times New Roman" pitchFamily="18" charset="0"/>
              </a:rPr>
              <a:t> </a:t>
            </a:r>
            <a:r>
              <a:rPr lang="en-US" i="1" u="none">
                <a:solidFill>
                  <a:schemeClr val="accent2"/>
                </a:solidFill>
                <a:latin typeface="Times New Roman" pitchFamily="18" charset="0"/>
              </a:rPr>
              <a:t>20</a:t>
            </a:r>
            <a:r>
              <a:rPr lang="en-US" i="1" u="none">
                <a:latin typeface="Times New Roman" pitchFamily="18" charset="0"/>
              </a:rPr>
              <a:t> is added to the </a:t>
            </a:r>
          </a:p>
          <a:p>
            <a:r>
              <a:rPr lang="en-US" i="1" u="none">
                <a:latin typeface="Times New Roman" pitchFamily="18" charset="0"/>
              </a:rPr>
              <a:t> contents of R1 to generate the</a:t>
            </a:r>
          </a:p>
          <a:p>
            <a:r>
              <a:rPr lang="en-US" i="1" u="none">
                <a:latin typeface="Times New Roman" pitchFamily="18" charset="0"/>
              </a:rPr>
              <a:t> address </a:t>
            </a:r>
            <a:r>
              <a:rPr lang="en-US" b="1" i="1" u="none">
                <a:solidFill>
                  <a:schemeClr val="accent2"/>
                </a:solidFill>
                <a:latin typeface="Times New Roman" pitchFamily="18" charset="0"/>
              </a:rPr>
              <a:t>1020</a:t>
            </a:r>
          </a:p>
          <a:p>
            <a:pPr>
              <a:buFontTx/>
              <a:buChar char="•"/>
            </a:pPr>
            <a:r>
              <a:rPr lang="en-US" i="1" u="none">
                <a:solidFill>
                  <a:srgbClr val="FF0000"/>
                </a:solidFill>
                <a:latin typeface="Times New Roman" pitchFamily="18" charset="0"/>
              </a:rPr>
              <a:t>Contents</a:t>
            </a:r>
            <a:r>
              <a:rPr lang="en-US" i="1" u="none">
                <a:latin typeface="Times New Roman" pitchFamily="18" charset="0"/>
              </a:rPr>
              <a:t> of </a:t>
            </a:r>
            <a:r>
              <a:rPr lang="en-US" i="1" u="none">
                <a:solidFill>
                  <a:srgbClr val="FF0000"/>
                </a:solidFill>
                <a:latin typeface="Times New Roman" pitchFamily="18" charset="0"/>
              </a:rPr>
              <a:t>R1</a:t>
            </a:r>
            <a:r>
              <a:rPr lang="en-US" i="1" u="none">
                <a:latin typeface="Times New Roman" pitchFamily="18" charset="0"/>
              </a:rPr>
              <a:t> do </a:t>
            </a:r>
            <a:r>
              <a:rPr lang="en-US" i="1" u="none">
                <a:solidFill>
                  <a:srgbClr val="FF0000"/>
                </a:solidFill>
                <a:latin typeface="Times New Roman" pitchFamily="18" charset="0"/>
              </a:rPr>
              <a:t>not</a:t>
            </a:r>
            <a:r>
              <a:rPr lang="en-US" i="1" u="none">
                <a:latin typeface="Times New Roman" pitchFamily="18" charset="0"/>
              </a:rPr>
              <a:t> </a:t>
            </a:r>
            <a:r>
              <a:rPr lang="en-US" i="1" u="none">
                <a:solidFill>
                  <a:srgbClr val="FF0000"/>
                </a:solidFill>
                <a:latin typeface="Times New Roman" pitchFamily="18" charset="0"/>
              </a:rPr>
              <a:t>change</a:t>
            </a:r>
            <a:r>
              <a:rPr lang="en-US" i="1" u="none">
                <a:latin typeface="Times New Roman" pitchFamily="18" charset="0"/>
              </a:rPr>
              <a:t> in the </a:t>
            </a:r>
          </a:p>
          <a:p>
            <a:r>
              <a:rPr lang="en-US" i="1" u="none">
                <a:latin typeface="Times New Roman" pitchFamily="18" charset="0"/>
              </a:rPr>
              <a:t> process of generating the address</a:t>
            </a:r>
          </a:p>
          <a:p>
            <a:pPr>
              <a:buFontTx/>
              <a:buChar char="•"/>
            </a:pPr>
            <a:r>
              <a:rPr lang="en-US" i="1" u="none">
                <a:solidFill>
                  <a:srgbClr val="FF0000"/>
                </a:solidFill>
                <a:latin typeface="Times New Roman" pitchFamily="18" charset="0"/>
              </a:rPr>
              <a:t>R1</a:t>
            </a:r>
            <a:r>
              <a:rPr lang="en-US" i="1" u="none">
                <a:latin typeface="Times New Roman" pitchFamily="18" charset="0"/>
              </a:rPr>
              <a:t> is called as an “</a:t>
            </a:r>
            <a:r>
              <a:rPr lang="en-US" i="1" u="none">
                <a:solidFill>
                  <a:srgbClr val="FF0000"/>
                </a:solidFill>
                <a:latin typeface="Times New Roman" pitchFamily="18" charset="0"/>
              </a:rPr>
              <a:t>index</a:t>
            </a:r>
            <a:r>
              <a:rPr lang="en-US" i="1" u="none">
                <a:latin typeface="Times New Roman" pitchFamily="18" charset="0"/>
              </a:rPr>
              <a:t> </a:t>
            </a:r>
            <a:r>
              <a:rPr lang="en-US" i="1" u="none">
                <a:solidFill>
                  <a:srgbClr val="FF0000"/>
                </a:solidFill>
                <a:latin typeface="Times New Roman" pitchFamily="18" charset="0"/>
              </a:rPr>
              <a:t>register</a:t>
            </a:r>
            <a:r>
              <a:rPr lang="en-US" i="1" u="none">
                <a:latin typeface="Times New Roman" pitchFamily="18" charset="0"/>
              </a:rPr>
              <a:t>” </a:t>
            </a:r>
          </a:p>
        </p:txBody>
      </p:sp>
      <p:sp>
        <p:nvSpPr>
          <p:cNvPr id="43035" name="Text Box 28"/>
          <p:cNvSpPr txBox="1">
            <a:spLocks noChangeArrowheads="1"/>
          </p:cNvSpPr>
          <p:nvPr/>
        </p:nvSpPr>
        <p:spPr bwMode="auto">
          <a:xfrm>
            <a:off x="4916488" y="4764088"/>
            <a:ext cx="3409950" cy="531812"/>
          </a:xfrm>
          <a:prstGeom prst="rect">
            <a:avLst/>
          </a:prstGeom>
          <a:noFill/>
          <a:ln w="12700">
            <a:noFill/>
            <a:miter lim="800000"/>
            <a:headEnd/>
            <a:tailEnd/>
          </a:ln>
        </p:spPr>
        <p:txBody>
          <a:bodyPr wrap="none">
            <a:spAutoFit/>
          </a:bodyPr>
          <a:lstStyle/>
          <a:p>
            <a:pPr>
              <a:lnSpc>
                <a:spcPct val="55000"/>
              </a:lnSpc>
              <a:spcBef>
                <a:spcPct val="50000"/>
              </a:spcBef>
            </a:pPr>
            <a:r>
              <a:rPr lang="en-US" i="1" u="none">
                <a:solidFill>
                  <a:srgbClr val="CC3300"/>
                </a:solidFill>
                <a:latin typeface="Times New Roman" pitchFamily="18" charset="0"/>
              </a:rPr>
              <a:t>What address would be generated</a:t>
            </a:r>
          </a:p>
          <a:p>
            <a:pPr>
              <a:lnSpc>
                <a:spcPct val="55000"/>
              </a:lnSpc>
              <a:spcBef>
                <a:spcPct val="50000"/>
              </a:spcBef>
            </a:pPr>
            <a:r>
              <a:rPr lang="en-US" i="1" u="none">
                <a:solidFill>
                  <a:srgbClr val="CC3300"/>
                </a:solidFill>
                <a:latin typeface="Times New Roman" pitchFamily="18" charset="0"/>
              </a:rPr>
              <a:t>by Add 1000(R1), R0 if R1 had 20?</a:t>
            </a:r>
          </a:p>
        </p:txBody>
      </p:sp>
      <p:sp>
        <p:nvSpPr>
          <p:cNvPr id="43036" name="Text Box 33"/>
          <p:cNvSpPr txBox="1">
            <a:spLocks noChangeArrowheads="1"/>
          </p:cNvSpPr>
          <p:nvPr/>
        </p:nvSpPr>
        <p:spPr bwMode="auto">
          <a:xfrm>
            <a:off x="2987675" y="5973763"/>
            <a:ext cx="3165475" cy="366712"/>
          </a:xfrm>
          <a:prstGeom prst="rect">
            <a:avLst/>
          </a:prstGeom>
          <a:noFill/>
          <a:ln w="12700">
            <a:noFill/>
            <a:miter lim="800000"/>
            <a:headEnd/>
            <a:tailEnd/>
          </a:ln>
        </p:spPr>
        <p:txBody>
          <a:bodyPr wrap="none">
            <a:spAutoFit/>
          </a:bodyPr>
          <a:lstStyle/>
          <a:p>
            <a:pPr algn="ctr"/>
            <a:r>
              <a:rPr lang="en-US" u="none"/>
              <a:t>This is the </a:t>
            </a:r>
            <a:r>
              <a:rPr lang="en-US">
                <a:solidFill>
                  <a:srgbClr val="CC3300"/>
                </a:solidFill>
              </a:rPr>
              <a:t>“Indexing Mode”</a:t>
            </a:r>
            <a:endParaRPr lang="en-US" u="non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smtClean="0"/>
              <a:t>Indexed Addressing</a:t>
            </a:r>
            <a:endParaRPr lang="en-US" smtClean="0"/>
          </a:p>
        </p:txBody>
      </p:sp>
      <p:pic>
        <p:nvPicPr>
          <p:cNvPr id="44035" name="Picture 4"/>
          <p:cNvPicPr>
            <a:picLocks noChangeAspect="1" noChangeArrowheads="1"/>
          </p:cNvPicPr>
          <p:nvPr/>
        </p:nvPicPr>
        <p:blipFill>
          <a:blip r:embed="rId2"/>
          <a:srcRect/>
          <a:stretch>
            <a:fillRect/>
          </a:stretch>
        </p:blipFill>
        <p:spPr bwMode="auto">
          <a:xfrm>
            <a:off x="325438" y="1447800"/>
            <a:ext cx="8229600" cy="508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ltLang="zh-CN" sz="3500" dirty="0" smtClean="0">
                <a:ea typeface="SimSun" pitchFamily="2" charset="-122"/>
              </a:rPr>
              <a:t>One’s Complement Representation</a:t>
            </a:r>
          </a:p>
        </p:txBody>
      </p:sp>
      <p:sp>
        <p:nvSpPr>
          <p:cNvPr id="71683" name="Rectangle 3"/>
          <p:cNvSpPr>
            <a:spLocks noGrp="1" noChangeArrowheads="1"/>
          </p:cNvSpPr>
          <p:nvPr>
            <p:ph type="body" idx="4294967295"/>
          </p:nvPr>
        </p:nvSpPr>
        <p:spPr>
          <a:xfrm>
            <a:off x="79375" y="4486275"/>
            <a:ext cx="8610600" cy="2341563"/>
          </a:xfrm>
        </p:spPr>
        <p:txBody>
          <a:bodyPr lIns="63500" tIns="25400" rIns="63500" bIns="25400">
            <a:spAutoFit/>
          </a:bodyPr>
          <a:lstStyle/>
          <a:p>
            <a:pPr marL="228600" indent="-228600" eaLnBrk="1" hangingPunct="1">
              <a:spcBef>
                <a:spcPct val="0"/>
              </a:spcBef>
            </a:pPr>
            <a:r>
              <a:rPr lang="en-US" altLang="ko-KR" sz="2400" dirty="0" smtClean="0">
                <a:ea typeface="Gulim" pitchFamily="34" charset="-127"/>
              </a:rPr>
              <a:t>- x = 1’s complement of x </a:t>
            </a:r>
          </a:p>
          <a:p>
            <a:pPr marL="228600" indent="-228600" eaLnBrk="1" hangingPunct="1">
              <a:spcBef>
                <a:spcPct val="0"/>
              </a:spcBef>
            </a:pPr>
            <a:r>
              <a:rPr lang="en-US" altLang="ko-KR" sz="2400" dirty="0" smtClean="0">
                <a:ea typeface="Gulim" pitchFamily="34" charset="-127"/>
              </a:rPr>
              <a:t>1’s complement is invert 0 to 1 and 1 to 0 </a:t>
            </a:r>
          </a:p>
          <a:p>
            <a:pPr marL="228600" indent="-228600" eaLnBrk="1" hangingPunct="1"/>
            <a:r>
              <a:rPr lang="en-US" altLang="ko-KR" sz="2400" dirty="0" smtClean="0">
                <a:ea typeface="Gulim" pitchFamily="34" charset="-127"/>
              </a:rPr>
              <a:t>Two representations for 0  ( 0000 is +0,  1111  is  -0). causes some problems Some complexities in addition, subtraction </a:t>
            </a:r>
          </a:p>
          <a:p>
            <a:pPr marL="228600" indent="-228600" eaLnBrk="1" hangingPunct="1">
              <a:spcBef>
                <a:spcPct val="0"/>
              </a:spcBef>
            </a:pPr>
            <a:r>
              <a:rPr lang="en-US" altLang="ko-KR" sz="2400" dirty="0" smtClean="0">
                <a:ea typeface="Gulim" pitchFamily="34" charset="-127"/>
              </a:rPr>
              <a:t>Subtraction (X-Y) implemented by addition &amp; 1's complement (x – y = X + 1’s complement of Y = X + Y' )</a:t>
            </a:r>
          </a:p>
        </p:txBody>
      </p:sp>
      <p:pic>
        <p:nvPicPr>
          <p:cNvPr id="71684" name="Picture 4"/>
          <p:cNvPicPr>
            <a:picLocks noChangeArrowheads="1"/>
          </p:cNvPicPr>
          <p:nvPr/>
        </p:nvPicPr>
        <p:blipFill>
          <a:blip r:embed="rId3"/>
          <a:srcRect/>
          <a:stretch>
            <a:fillRect/>
          </a:stretch>
        </p:blipFill>
        <p:spPr bwMode="auto">
          <a:xfrm>
            <a:off x="2108200" y="1301750"/>
            <a:ext cx="5473700" cy="3416300"/>
          </a:xfrm>
          <a:prstGeom prst="rect">
            <a:avLst/>
          </a:prstGeom>
          <a:noFill/>
          <a:ln w="12700">
            <a:noFill/>
            <a:miter lim="800000"/>
            <a:headEnd/>
            <a:tailEnd/>
          </a:ln>
        </p:spPr>
      </p:pic>
      <p:sp>
        <p:nvSpPr>
          <p:cNvPr id="71685" name="Slide Number Placeholder 1"/>
          <p:cNvSpPr>
            <a:spLocks noGrp="1"/>
          </p:cNvSpPr>
          <p:nvPr>
            <p:ph type="sldNum" sz="quarter" idx="12"/>
          </p:nvPr>
        </p:nvSpPr>
        <p:spPr>
          <a:noFill/>
          <a:ln>
            <a:miter lim="800000"/>
            <a:headEnd/>
            <a:tailEnd/>
          </a:ln>
        </p:spPr>
        <p:txBody>
          <a:bodyPr/>
          <a:lstStyle/>
          <a:p>
            <a:fld id="{3CEED9A4-82C9-4C68-839A-4CA6B91D3D31}" type="slidenum">
              <a:rPr lang="ar-SA" altLang="en-US" smtClean="0">
                <a:solidFill>
                  <a:srgbClr val="000000"/>
                </a:solidFill>
              </a:rPr>
              <a:pPr/>
              <a:t>6</a:t>
            </a:fld>
            <a:endParaRPr lang="en-US" altLang="en-US" dirty="0" smtClean="0">
              <a:solidFill>
                <a:srgbClr val="00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smtClean="0"/>
              <a:t>Indexed Addressing</a:t>
            </a:r>
            <a:endParaRPr lang="en-US" smtClean="0"/>
          </a:p>
        </p:txBody>
      </p:sp>
      <p:pic>
        <p:nvPicPr>
          <p:cNvPr id="45059" name="Picture 4"/>
          <p:cNvPicPr>
            <a:picLocks noChangeAspect="1" noChangeArrowheads="1"/>
          </p:cNvPicPr>
          <p:nvPr/>
        </p:nvPicPr>
        <p:blipFill>
          <a:blip r:embed="rId2"/>
          <a:srcRect/>
          <a:stretch>
            <a:fillRect/>
          </a:stretch>
        </p:blipFill>
        <p:spPr bwMode="auto">
          <a:xfrm>
            <a:off x="457200" y="1524000"/>
            <a:ext cx="8305800" cy="4719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800" b="1" smtClean="0"/>
              <a:t>An Example for Indexed Addressing</a:t>
            </a:r>
            <a:endParaRPr lang="en-US" sz="2800" smtClean="0"/>
          </a:p>
        </p:txBody>
      </p:sp>
      <p:pic>
        <p:nvPicPr>
          <p:cNvPr id="46083" name="Picture 4"/>
          <p:cNvPicPr>
            <a:picLocks noChangeAspect="1" noChangeArrowheads="1"/>
          </p:cNvPicPr>
          <p:nvPr/>
        </p:nvPicPr>
        <p:blipFill>
          <a:blip r:embed="rId3"/>
          <a:srcRect/>
          <a:stretch>
            <a:fillRect/>
          </a:stretch>
        </p:blipFill>
        <p:spPr bwMode="auto">
          <a:xfrm>
            <a:off x="365125" y="1447799"/>
            <a:ext cx="8201025" cy="512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336550"/>
            <a:ext cx="7315200" cy="609600"/>
          </a:xfrm>
        </p:spPr>
        <p:txBody>
          <a:bodyPr/>
          <a:lstStyle/>
          <a:p>
            <a:r>
              <a:rPr lang="en-US" sz="2800" b="1" dirty="0" smtClean="0"/>
              <a:t>Variations of Indexed Addressing Mode</a:t>
            </a:r>
            <a:endParaRPr lang="en-US" sz="2800" dirty="0" smtClean="0"/>
          </a:p>
        </p:txBody>
      </p:sp>
      <p:sp>
        <p:nvSpPr>
          <p:cNvPr id="36867" name="Rectangle 3"/>
          <p:cNvSpPr>
            <a:spLocks noGrp="1" noChangeArrowheads="1"/>
          </p:cNvSpPr>
          <p:nvPr>
            <p:ph type="body" idx="1"/>
          </p:nvPr>
        </p:nvSpPr>
        <p:spPr/>
        <p:txBody>
          <a:bodyPr/>
          <a:lstStyle/>
          <a:p>
            <a:pPr>
              <a:defRPr/>
            </a:pPr>
            <a:r>
              <a:rPr lang="en-US" sz="2200" dirty="0"/>
              <a:t>A </a:t>
            </a:r>
            <a:r>
              <a:rPr lang="en-US" sz="2200" dirty="0">
                <a:solidFill>
                  <a:schemeClr val="accent6"/>
                </a:solidFill>
              </a:rPr>
              <a:t>second</a:t>
            </a:r>
            <a:r>
              <a:rPr lang="en-US" sz="2200" dirty="0"/>
              <a:t> </a:t>
            </a:r>
            <a:r>
              <a:rPr lang="en-US" sz="2200" dirty="0">
                <a:solidFill>
                  <a:schemeClr val="accent6"/>
                </a:solidFill>
              </a:rPr>
              <a:t>register</a:t>
            </a:r>
            <a:r>
              <a:rPr lang="en-US" sz="2200" dirty="0"/>
              <a:t> may be used to contain the </a:t>
            </a:r>
            <a:r>
              <a:rPr lang="en-US" sz="2200" dirty="0">
                <a:solidFill>
                  <a:schemeClr val="accent6"/>
                </a:solidFill>
              </a:rPr>
              <a:t>offset</a:t>
            </a:r>
            <a:r>
              <a:rPr lang="en-US" sz="2200" dirty="0"/>
              <a:t> X, in which case we can write the Index mode as (</a:t>
            </a:r>
            <a:r>
              <a:rPr lang="en-US" sz="2200" dirty="0" err="1">
                <a:solidFill>
                  <a:srgbClr val="FF0000"/>
                </a:solidFill>
              </a:rPr>
              <a:t>Ri,Rj</a:t>
            </a:r>
            <a:r>
              <a:rPr lang="en-US" sz="2200" dirty="0"/>
              <a:t>)</a:t>
            </a:r>
          </a:p>
          <a:p>
            <a:pPr lvl="1">
              <a:defRPr/>
            </a:pPr>
            <a:r>
              <a:rPr lang="en-US" sz="2200" dirty="0"/>
              <a:t>The </a:t>
            </a:r>
            <a:r>
              <a:rPr lang="en-US" sz="2200" dirty="0">
                <a:solidFill>
                  <a:srgbClr val="C00000"/>
                </a:solidFill>
              </a:rPr>
              <a:t>effective</a:t>
            </a:r>
            <a:r>
              <a:rPr lang="en-US" sz="2200" dirty="0"/>
              <a:t> </a:t>
            </a:r>
            <a:r>
              <a:rPr lang="en-US" sz="2200" dirty="0">
                <a:solidFill>
                  <a:srgbClr val="C00000"/>
                </a:solidFill>
              </a:rPr>
              <a:t>address</a:t>
            </a:r>
            <a:r>
              <a:rPr lang="en-US" sz="2200" dirty="0"/>
              <a:t> is the </a:t>
            </a:r>
            <a:r>
              <a:rPr lang="en-US" sz="2200" dirty="0">
                <a:solidFill>
                  <a:schemeClr val="accent6"/>
                </a:solidFill>
              </a:rPr>
              <a:t>sum</a:t>
            </a:r>
            <a:r>
              <a:rPr lang="en-US" sz="2200" dirty="0"/>
              <a:t> of the contents of registers </a:t>
            </a:r>
            <a:r>
              <a:rPr lang="en-US" sz="2200" dirty="0" err="1">
                <a:solidFill>
                  <a:schemeClr val="accent6"/>
                </a:solidFill>
              </a:rPr>
              <a:t>Ri</a:t>
            </a:r>
            <a:r>
              <a:rPr lang="en-US" sz="2200" dirty="0"/>
              <a:t> and </a:t>
            </a:r>
            <a:r>
              <a:rPr lang="en-US" sz="2200" dirty="0" err="1">
                <a:solidFill>
                  <a:schemeClr val="accent6"/>
                </a:solidFill>
              </a:rPr>
              <a:t>Rj</a:t>
            </a:r>
            <a:endParaRPr lang="en-US" sz="2200" dirty="0">
              <a:solidFill>
                <a:schemeClr val="accent6"/>
              </a:solidFill>
            </a:endParaRPr>
          </a:p>
          <a:p>
            <a:pPr lvl="1">
              <a:defRPr/>
            </a:pPr>
            <a:r>
              <a:rPr lang="en-US" sz="2200" dirty="0"/>
              <a:t>The </a:t>
            </a:r>
            <a:r>
              <a:rPr lang="en-US" sz="2200" dirty="0">
                <a:solidFill>
                  <a:schemeClr val="accent6"/>
                </a:solidFill>
              </a:rPr>
              <a:t>second</a:t>
            </a:r>
            <a:r>
              <a:rPr lang="en-US" sz="2200" dirty="0"/>
              <a:t> register is usually called the </a:t>
            </a:r>
            <a:r>
              <a:rPr lang="en-US" sz="2200" dirty="0">
                <a:solidFill>
                  <a:schemeClr val="accent6"/>
                </a:solidFill>
              </a:rPr>
              <a:t>base</a:t>
            </a:r>
            <a:r>
              <a:rPr lang="en-US" sz="2200" dirty="0"/>
              <a:t> </a:t>
            </a:r>
            <a:r>
              <a:rPr lang="en-US" sz="2200" dirty="0">
                <a:solidFill>
                  <a:schemeClr val="accent6"/>
                </a:solidFill>
              </a:rPr>
              <a:t>register</a:t>
            </a:r>
          </a:p>
          <a:p>
            <a:pPr lvl="1">
              <a:defRPr/>
            </a:pPr>
            <a:r>
              <a:rPr lang="en-US" sz="2200" dirty="0"/>
              <a:t>This mode implements a </a:t>
            </a:r>
            <a:r>
              <a:rPr lang="en-US" sz="2200" dirty="0">
                <a:solidFill>
                  <a:schemeClr val="accent2"/>
                </a:solidFill>
              </a:rPr>
              <a:t>two-dimensional</a:t>
            </a:r>
            <a:r>
              <a:rPr lang="en-US" sz="2200" dirty="0"/>
              <a:t> </a:t>
            </a:r>
            <a:r>
              <a:rPr lang="en-US" sz="2200" dirty="0" smtClean="0">
                <a:solidFill>
                  <a:schemeClr val="accent2"/>
                </a:solidFill>
              </a:rPr>
              <a:t>array</a:t>
            </a:r>
          </a:p>
          <a:p>
            <a:pPr>
              <a:defRPr/>
            </a:pPr>
            <a:r>
              <a:rPr lang="en-US" sz="2200" dirty="0" smtClean="0">
                <a:solidFill>
                  <a:schemeClr val="accent6"/>
                </a:solidFill>
              </a:rPr>
              <a:t>Another</a:t>
            </a:r>
            <a:r>
              <a:rPr lang="en-US" sz="2200" dirty="0" smtClean="0"/>
              <a:t> </a:t>
            </a:r>
            <a:r>
              <a:rPr lang="en-US" sz="2200" dirty="0" smtClean="0">
                <a:solidFill>
                  <a:schemeClr val="accent6"/>
                </a:solidFill>
              </a:rPr>
              <a:t>version</a:t>
            </a:r>
            <a:r>
              <a:rPr lang="en-US" sz="2200" dirty="0" smtClean="0"/>
              <a:t> of the Index mode use </a:t>
            </a:r>
            <a:r>
              <a:rPr lang="en-US" sz="2200" dirty="0" smtClean="0">
                <a:solidFill>
                  <a:srgbClr val="FF0000"/>
                </a:solidFill>
              </a:rPr>
              <a:t>two</a:t>
            </a:r>
            <a:r>
              <a:rPr lang="en-US" sz="2200" dirty="0" smtClean="0"/>
              <a:t> </a:t>
            </a:r>
            <a:r>
              <a:rPr lang="en-US" sz="2200" dirty="0" smtClean="0">
                <a:solidFill>
                  <a:srgbClr val="FF0000"/>
                </a:solidFill>
              </a:rPr>
              <a:t>registers</a:t>
            </a:r>
            <a:r>
              <a:rPr lang="en-US" sz="2200" dirty="0" smtClean="0"/>
              <a:t> plus a </a:t>
            </a:r>
            <a:r>
              <a:rPr lang="en-US" sz="2200" dirty="0" smtClean="0">
                <a:solidFill>
                  <a:srgbClr val="FF0000"/>
                </a:solidFill>
              </a:rPr>
              <a:t>constant</a:t>
            </a:r>
            <a:r>
              <a:rPr lang="en-US" sz="2200" dirty="0" smtClean="0"/>
              <a:t>, which can be denoted as </a:t>
            </a:r>
            <a:r>
              <a:rPr lang="en-US" sz="2200" dirty="0" smtClean="0">
                <a:solidFill>
                  <a:srgbClr val="C00000"/>
                </a:solidFill>
              </a:rPr>
              <a:t>X(</a:t>
            </a:r>
            <a:r>
              <a:rPr lang="en-US" sz="2200" dirty="0" err="1" smtClean="0">
                <a:solidFill>
                  <a:srgbClr val="C00000"/>
                </a:solidFill>
              </a:rPr>
              <a:t>Ri,Rj</a:t>
            </a:r>
            <a:r>
              <a:rPr lang="en-US" sz="2200" dirty="0" smtClean="0">
                <a:solidFill>
                  <a:srgbClr val="C00000"/>
                </a:solidFill>
              </a:rPr>
              <a:t>)</a:t>
            </a:r>
          </a:p>
          <a:p>
            <a:pPr lvl="1">
              <a:defRPr/>
            </a:pPr>
            <a:r>
              <a:rPr lang="en-US" sz="2200" dirty="0" smtClean="0"/>
              <a:t>The </a:t>
            </a:r>
            <a:r>
              <a:rPr lang="en-US" sz="2200" dirty="0" smtClean="0">
                <a:solidFill>
                  <a:schemeClr val="accent6"/>
                </a:solidFill>
              </a:rPr>
              <a:t>effective</a:t>
            </a:r>
            <a:r>
              <a:rPr lang="en-US" sz="2200" dirty="0" smtClean="0"/>
              <a:t> </a:t>
            </a:r>
            <a:r>
              <a:rPr lang="en-US" sz="2200" dirty="0" smtClean="0">
                <a:solidFill>
                  <a:schemeClr val="accent6"/>
                </a:solidFill>
              </a:rPr>
              <a:t>address</a:t>
            </a:r>
            <a:r>
              <a:rPr lang="en-US" sz="2200" dirty="0" smtClean="0"/>
              <a:t> is the </a:t>
            </a:r>
            <a:r>
              <a:rPr lang="en-US" sz="2200" dirty="0" smtClean="0">
                <a:solidFill>
                  <a:srgbClr val="FF0000"/>
                </a:solidFill>
              </a:rPr>
              <a:t>sum</a:t>
            </a:r>
            <a:r>
              <a:rPr lang="en-US" sz="2200" dirty="0" smtClean="0"/>
              <a:t> of the constant </a:t>
            </a:r>
            <a:r>
              <a:rPr lang="en-US" sz="2200" dirty="0" smtClean="0">
                <a:solidFill>
                  <a:srgbClr val="FF0000"/>
                </a:solidFill>
              </a:rPr>
              <a:t>X</a:t>
            </a:r>
            <a:r>
              <a:rPr lang="en-US" sz="2200" dirty="0" smtClean="0"/>
              <a:t> and the contents of registers </a:t>
            </a:r>
            <a:r>
              <a:rPr lang="en-US" sz="2200" dirty="0" err="1" smtClean="0">
                <a:solidFill>
                  <a:srgbClr val="FF0000"/>
                </a:solidFill>
              </a:rPr>
              <a:t>Ri</a:t>
            </a:r>
            <a:r>
              <a:rPr lang="en-US" sz="2200" dirty="0" smtClean="0"/>
              <a:t> and </a:t>
            </a:r>
            <a:r>
              <a:rPr lang="en-US" sz="2200" dirty="0" err="1" smtClean="0">
                <a:solidFill>
                  <a:srgbClr val="FF0000"/>
                </a:solidFill>
              </a:rPr>
              <a:t>Rj</a:t>
            </a:r>
            <a:endParaRPr lang="en-US" sz="2200" dirty="0" smtClean="0">
              <a:solidFill>
                <a:srgbClr val="FF0000"/>
              </a:solidFill>
            </a:endParaRPr>
          </a:p>
          <a:p>
            <a:pPr lvl="1">
              <a:defRPr/>
            </a:pPr>
            <a:r>
              <a:rPr lang="en-US" sz="2200" dirty="0" smtClean="0"/>
              <a:t>This mode implements a </a:t>
            </a:r>
            <a:r>
              <a:rPr lang="en-US" sz="2200" dirty="0" smtClean="0">
                <a:solidFill>
                  <a:schemeClr val="accent2"/>
                </a:solidFill>
              </a:rPr>
              <a:t>three-dimensional</a:t>
            </a:r>
            <a:r>
              <a:rPr lang="en-US" sz="2200" dirty="0" smtClean="0"/>
              <a:t> </a:t>
            </a:r>
            <a:r>
              <a:rPr lang="en-US" sz="2200" dirty="0" smtClean="0">
                <a:solidFill>
                  <a:schemeClr val="accent2"/>
                </a:solidFill>
              </a:rPr>
              <a:t>array</a:t>
            </a:r>
          </a:p>
          <a:p>
            <a:pPr>
              <a:buFont typeface="Wingdings" pitchFamily="2" charset="2"/>
              <a:buNone/>
              <a:defRPr/>
            </a:pPr>
            <a:endParaRPr lang="en-US" sz="22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1"/>
          </p:nvPr>
        </p:nvSpPr>
        <p:spPr>
          <a:noFill/>
        </p:spPr>
        <p:txBody>
          <a:bodyPr/>
          <a:lstStyle/>
          <a:p>
            <a:fld id="{34AFE235-F280-467B-9AEE-02F66608E849}" type="slidenum">
              <a:rPr lang="en-US" smtClean="0"/>
              <a:pPr/>
              <a:t>63</a:t>
            </a:fld>
            <a:endParaRPr lang="en-US" smtClean="0"/>
          </a:p>
        </p:txBody>
      </p:sp>
      <p:sp>
        <p:nvSpPr>
          <p:cNvPr id="48131" name="Rectangle 2"/>
          <p:cNvSpPr>
            <a:spLocks noGrp="1" noChangeArrowheads="1"/>
          </p:cNvSpPr>
          <p:nvPr>
            <p:ph type="title"/>
          </p:nvPr>
        </p:nvSpPr>
        <p:spPr/>
        <p:txBody>
          <a:bodyPr/>
          <a:lstStyle/>
          <a:p>
            <a:r>
              <a:rPr lang="en-US" sz="4000" dirty="0" smtClean="0">
                <a:solidFill>
                  <a:schemeClr val="accent2"/>
                </a:solidFill>
              </a:rPr>
              <a:t>Relative mode</a:t>
            </a:r>
            <a:br>
              <a:rPr lang="en-US" sz="4000" dirty="0" smtClean="0">
                <a:solidFill>
                  <a:schemeClr val="accent2"/>
                </a:solidFill>
              </a:rPr>
            </a:br>
            <a:endParaRPr lang="en-US" dirty="0" smtClean="0"/>
          </a:p>
        </p:txBody>
      </p:sp>
      <p:sp>
        <p:nvSpPr>
          <p:cNvPr id="48132" name="Text Box 3"/>
          <p:cNvSpPr txBox="1">
            <a:spLocks noChangeArrowheads="1"/>
          </p:cNvSpPr>
          <p:nvPr/>
        </p:nvSpPr>
        <p:spPr bwMode="auto">
          <a:xfrm>
            <a:off x="823913" y="1384300"/>
            <a:ext cx="7480300" cy="4892675"/>
          </a:xfrm>
          <a:prstGeom prst="rect">
            <a:avLst/>
          </a:prstGeom>
          <a:noFill/>
          <a:ln w="12700">
            <a:noFill/>
            <a:miter lim="800000"/>
            <a:headEnd/>
            <a:tailEnd/>
          </a:ln>
        </p:spPr>
        <p:txBody>
          <a:bodyPr>
            <a:spAutoFit/>
          </a:bodyPr>
          <a:lstStyle/>
          <a:p>
            <a:pPr>
              <a:buFontTx/>
              <a:buChar char="•"/>
            </a:pPr>
            <a:r>
              <a:rPr lang="en-US" sz="2400" u="none" dirty="0" smtClean="0">
                <a:solidFill>
                  <a:srgbClr val="C00000"/>
                </a:solidFill>
              </a:rPr>
              <a:t>Effective</a:t>
            </a:r>
            <a:r>
              <a:rPr lang="en-US" sz="2400" u="none" dirty="0" smtClean="0">
                <a:solidFill>
                  <a:srgbClr val="000099"/>
                </a:solidFill>
              </a:rPr>
              <a:t> </a:t>
            </a:r>
            <a:r>
              <a:rPr lang="en-US" sz="2400" u="none" dirty="0">
                <a:solidFill>
                  <a:srgbClr val="C00000"/>
                </a:solidFill>
              </a:rPr>
              <a:t>Address</a:t>
            </a:r>
            <a:r>
              <a:rPr lang="en-US" sz="2400" u="none" dirty="0">
                <a:solidFill>
                  <a:srgbClr val="000099"/>
                </a:solidFill>
              </a:rPr>
              <a:t> of the </a:t>
            </a:r>
            <a:r>
              <a:rPr lang="en-US" sz="2400" u="none" dirty="0">
                <a:solidFill>
                  <a:srgbClr val="C00000"/>
                </a:solidFill>
              </a:rPr>
              <a:t>operand</a:t>
            </a:r>
            <a:r>
              <a:rPr lang="en-US" sz="2400" u="none" dirty="0">
                <a:solidFill>
                  <a:srgbClr val="000099"/>
                </a:solidFill>
              </a:rPr>
              <a:t> is generated by </a:t>
            </a:r>
            <a:r>
              <a:rPr lang="en-US" sz="2400" u="none" dirty="0">
                <a:solidFill>
                  <a:srgbClr val="FF0000"/>
                </a:solidFill>
              </a:rPr>
              <a:t>adding</a:t>
            </a:r>
            <a:r>
              <a:rPr lang="en-US" sz="2400" u="none" dirty="0">
                <a:solidFill>
                  <a:srgbClr val="000099"/>
                </a:solidFill>
              </a:rPr>
              <a:t> a   </a:t>
            </a:r>
            <a:r>
              <a:rPr lang="en-US" sz="2400" u="none" dirty="0">
                <a:solidFill>
                  <a:srgbClr val="FF0000"/>
                </a:solidFill>
              </a:rPr>
              <a:t>constant</a:t>
            </a:r>
            <a:r>
              <a:rPr lang="en-US" sz="2400" u="none" dirty="0">
                <a:solidFill>
                  <a:srgbClr val="000099"/>
                </a:solidFill>
              </a:rPr>
              <a:t> value to the </a:t>
            </a:r>
            <a:r>
              <a:rPr lang="en-US" sz="2400" u="none" dirty="0">
                <a:solidFill>
                  <a:srgbClr val="FF0000"/>
                </a:solidFill>
              </a:rPr>
              <a:t>contents</a:t>
            </a:r>
            <a:r>
              <a:rPr lang="en-US" sz="2400" u="none" dirty="0">
                <a:solidFill>
                  <a:srgbClr val="000099"/>
                </a:solidFill>
              </a:rPr>
              <a:t> of the Program Counter (</a:t>
            </a:r>
            <a:r>
              <a:rPr lang="en-US" sz="2400" u="none" dirty="0">
                <a:solidFill>
                  <a:srgbClr val="FF0000"/>
                </a:solidFill>
              </a:rPr>
              <a:t>PC</a:t>
            </a:r>
            <a:r>
              <a:rPr lang="en-US" sz="2400" u="none" dirty="0">
                <a:solidFill>
                  <a:srgbClr val="000099"/>
                </a:solidFill>
              </a:rPr>
              <a:t>).</a:t>
            </a:r>
          </a:p>
          <a:p>
            <a:pPr>
              <a:buFontTx/>
              <a:buChar char="•"/>
            </a:pPr>
            <a:r>
              <a:rPr lang="en-US" sz="2400" u="none" dirty="0">
                <a:solidFill>
                  <a:srgbClr val="000099"/>
                </a:solidFill>
              </a:rPr>
              <a:t>Variation of the </a:t>
            </a:r>
            <a:r>
              <a:rPr lang="en-US" sz="2400" u="none" dirty="0">
                <a:solidFill>
                  <a:srgbClr val="FF0000"/>
                </a:solidFill>
              </a:rPr>
              <a:t>Indexing</a:t>
            </a:r>
            <a:r>
              <a:rPr lang="en-US" sz="2400" u="none" dirty="0">
                <a:solidFill>
                  <a:srgbClr val="000099"/>
                </a:solidFill>
              </a:rPr>
              <a:t> </a:t>
            </a:r>
            <a:r>
              <a:rPr lang="en-US" sz="2400" u="none" dirty="0">
                <a:solidFill>
                  <a:srgbClr val="FF0000"/>
                </a:solidFill>
              </a:rPr>
              <a:t>Mode</a:t>
            </a:r>
            <a:r>
              <a:rPr lang="en-US" sz="2400" u="none" dirty="0">
                <a:solidFill>
                  <a:srgbClr val="000099"/>
                </a:solidFill>
              </a:rPr>
              <a:t>, where the </a:t>
            </a:r>
            <a:r>
              <a:rPr lang="en-US" sz="2400" u="none" dirty="0">
                <a:solidFill>
                  <a:srgbClr val="FF0000"/>
                </a:solidFill>
              </a:rPr>
              <a:t>index</a:t>
            </a:r>
            <a:r>
              <a:rPr lang="en-US" sz="2400" u="none" dirty="0">
                <a:solidFill>
                  <a:srgbClr val="000099"/>
                </a:solidFill>
              </a:rPr>
              <a:t> </a:t>
            </a:r>
            <a:r>
              <a:rPr lang="en-US" sz="2400" u="none" dirty="0">
                <a:solidFill>
                  <a:srgbClr val="FF0000"/>
                </a:solidFill>
              </a:rPr>
              <a:t>register</a:t>
            </a:r>
            <a:r>
              <a:rPr lang="en-US" sz="2400" u="none" dirty="0">
                <a:solidFill>
                  <a:srgbClr val="000099"/>
                </a:solidFill>
              </a:rPr>
              <a:t> is the </a:t>
            </a:r>
            <a:r>
              <a:rPr lang="en-US" sz="2400" u="none" dirty="0">
                <a:solidFill>
                  <a:srgbClr val="FF0000"/>
                </a:solidFill>
              </a:rPr>
              <a:t>PC</a:t>
            </a:r>
            <a:r>
              <a:rPr lang="en-US" sz="2400" u="none" dirty="0">
                <a:solidFill>
                  <a:srgbClr val="000099"/>
                </a:solidFill>
              </a:rPr>
              <a:t>  instead of a general purpose register.</a:t>
            </a:r>
          </a:p>
          <a:p>
            <a:pPr>
              <a:buFontTx/>
              <a:buChar char="•"/>
            </a:pPr>
            <a:r>
              <a:rPr lang="en-US" sz="2400" u="none" dirty="0">
                <a:solidFill>
                  <a:srgbClr val="000099"/>
                </a:solidFill>
              </a:rPr>
              <a:t>When the instruction is being executed, the PC holds the address of the next instruction in the program.</a:t>
            </a:r>
          </a:p>
          <a:p>
            <a:pPr>
              <a:buFontTx/>
              <a:buChar char="•"/>
            </a:pPr>
            <a:r>
              <a:rPr lang="en-US" sz="2400" u="none" dirty="0">
                <a:solidFill>
                  <a:srgbClr val="FF0000"/>
                </a:solidFill>
              </a:rPr>
              <a:t>Useful</a:t>
            </a:r>
            <a:r>
              <a:rPr lang="en-US" sz="2400" u="none" dirty="0">
                <a:solidFill>
                  <a:srgbClr val="000099"/>
                </a:solidFill>
              </a:rPr>
              <a:t> for specifying </a:t>
            </a:r>
            <a:r>
              <a:rPr lang="en-US" sz="2400" u="none" dirty="0">
                <a:solidFill>
                  <a:srgbClr val="FF0000"/>
                </a:solidFill>
              </a:rPr>
              <a:t>target</a:t>
            </a:r>
            <a:r>
              <a:rPr lang="en-US" sz="2400" u="none" dirty="0">
                <a:solidFill>
                  <a:srgbClr val="000099"/>
                </a:solidFill>
              </a:rPr>
              <a:t> </a:t>
            </a:r>
            <a:r>
              <a:rPr lang="en-US" sz="2400" u="none" dirty="0">
                <a:solidFill>
                  <a:srgbClr val="FF0000"/>
                </a:solidFill>
              </a:rPr>
              <a:t>addresses</a:t>
            </a:r>
            <a:r>
              <a:rPr lang="en-US" sz="2400" u="none" dirty="0">
                <a:solidFill>
                  <a:srgbClr val="000099"/>
                </a:solidFill>
              </a:rPr>
              <a:t> in </a:t>
            </a:r>
            <a:r>
              <a:rPr lang="en-US" sz="2400" u="none" dirty="0">
                <a:solidFill>
                  <a:srgbClr val="FF0000"/>
                </a:solidFill>
              </a:rPr>
              <a:t>branch</a:t>
            </a:r>
            <a:r>
              <a:rPr lang="en-US" sz="2400" u="none" dirty="0">
                <a:solidFill>
                  <a:srgbClr val="000099"/>
                </a:solidFill>
              </a:rPr>
              <a:t> </a:t>
            </a:r>
            <a:r>
              <a:rPr lang="en-US" sz="2400" u="none" dirty="0">
                <a:solidFill>
                  <a:srgbClr val="FF0000"/>
                </a:solidFill>
              </a:rPr>
              <a:t>instructions</a:t>
            </a:r>
            <a:r>
              <a:rPr lang="en-US" sz="2400" u="none" dirty="0">
                <a:solidFill>
                  <a:srgbClr val="000099"/>
                </a:solidFill>
              </a:rPr>
              <a:t>.</a:t>
            </a:r>
          </a:p>
          <a:p>
            <a:pPr>
              <a:buFontTx/>
              <a:buChar char="•"/>
            </a:pPr>
            <a:r>
              <a:rPr lang="en-US" sz="2400" u="none" dirty="0"/>
              <a:t>Addressed location is “</a:t>
            </a:r>
            <a:r>
              <a:rPr lang="en-US" sz="2400" u="none" dirty="0">
                <a:solidFill>
                  <a:srgbClr val="FF0000"/>
                </a:solidFill>
              </a:rPr>
              <a:t>relative</a:t>
            </a:r>
            <a:r>
              <a:rPr lang="en-US" sz="2400" u="none" dirty="0"/>
              <a:t>” to the </a:t>
            </a:r>
            <a:r>
              <a:rPr lang="en-US" sz="2400" u="none" dirty="0">
                <a:solidFill>
                  <a:srgbClr val="FF0000"/>
                </a:solidFill>
              </a:rPr>
              <a:t>PC</a:t>
            </a:r>
            <a:r>
              <a:rPr lang="en-US" sz="2400" u="none" dirty="0"/>
              <a:t>, this is called </a:t>
            </a:r>
            <a:r>
              <a:rPr lang="en-US" sz="2400" dirty="0">
                <a:solidFill>
                  <a:srgbClr val="CC3300"/>
                </a:solidFill>
              </a:rPr>
              <a:t>“Relative Mode”</a:t>
            </a:r>
            <a:endParaRPr lang="en-US" sz="2400" u="none" dirty="0">
              <a:solidFill>
                <a:srgbClr val="000099"/>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1"/>
          </p:nvPr>
        </p:nvSpPr>
        <p:spPr>
          <a:noFill/>
        </p:spPr>
        <p:txBody>
          <a:bodyPr/>
          <a:lstStyle/>
          <a:p>
            <a:fld id="{43947CA6-AA3E-40D1-AA3D-024A638C902D}" type="slidenum">
              <a:rPr lang="en-US" smtClean="0"/>
              <a:pPr/>
              <a:t>64</a:t>
            </a:fld>
            <a:endParaRPr lang="en-US" smtClean="0"/>
          </a:p>
        </p:txBody>
      </p:sp>
      <p:sp>
        <p:nvSpPr>
          <p:cNvPr id="49155" name="Rectangle 2"/>
          <p:cNvSpPr>
            <a:spLocks noGrp="1" noChangeArrowheads="1"/>
          </p:cNvSpPr>
          <p:nvPr>
            <p:ph type="title"/>
          </p:nvPr>
        </p:nvSpPr>
        <p:spPr/>
        <p:txBody>
          <a:bodyPr/>
          <a:lstStyle/>
          <a:p>
            <a:r>
              <a:rPr lang="en-US" smtClean="0"/>
              <a:t>Addressing Modes (contd..)</a:t>
            </a:r>
          </a:p>
        </p:txBody>
      </p:sp>
      <p:sp>
        <p:nvSpPr>
          <p:cNvPr id="49156" name="Text Box 3"/>
          <p:cNvSpPr txBox="1">
            <a:spLocks noChangeArrowheads="1"/>
          </p:cNvSpPr>
          <p:nvPr/>
        </p:nvSpPr>
        <p:spPr bwMode="auto">
          <a:xfrm>
            <a:off x="823913" y="1384300"/>
            <a:ext cx="7480300" cy="5262979"/>
          </a:xfrm>
          <a:prstGeom prst="rect">
            <a:avLst/>
          </a:prstGeom>
          <a:noFill/>
          <a:ln w="12700">
            <a:noFill/>
            <a:miter lim="800000"/>
            <a:headEnd/>
            <a:tailEnd/>
          </a:ln>
        </p:spPr>
        <p:txBody>
          <a:bodyPr>
            <a:spAutoFit/>
          </a:bodyPr>
          <a:lstStyle/>
          <a:p>
            <a:pPr>
              <a:buFontTx/>
              <a:buChar char="•"/>
            </a:pPr>
            <a:r>
              <a:rPr lang="en-US" sz="2400" b="1" dirty="0" smtClean="0"/>
              <a:t>Relative mode:</a:t>
            </a:r>
          </a:p>
          <a:p>
            <a:pPr>
              <a:buFontTx/>
              <a:buChar char="•"/>
            </a:pPr>
            <a:r>
              <a:rPr lang="en-US" sz="2400" u="none" dirty="0" smtClean="0">
                <a:solidFill>
                  <a:schemeClr val="accent2"/>
                </a:solidFill>
              </a:rPr>
              <a:t>The</a:t>
            </a:r>
            <a:r>
              <a:rPr lang="en-US" sz="2400" u="none" dirty="0" smtClean="0">
                <a:solidFill>
                  <a:srgbClr val="C00000"/>
                </a:solidFill>
              </a:rPr>
              <a:t> </a:t>
            </a:r>
            <a:r>
              <a:rPr lang="en-US" sz="2400" u="none" dirty="0">
                <a:solidFill>
                  <a:schemeClr val="accent2"/>
                </a:solidFill>
              </a:rPr>
              <a:t>Instruction</a:t>
            </a:r>
            <a:r>
              <a:rPr lang="en-US" sz="2400" u="none" dirty="0">
                <a:solidFill>
                  <a:srgbClr val="C00000"/>
                </a:solidFill>
              </a:rPr>
              <a:t>   Branch &gt; 0  Loop</a:t>
            </a:r>
          </a:p>
          <a:p>
            <a:pPr>
              <a:buFontTx/>
              <a:buChar char="•"/>
            </a:pPr>
            <a:r>
              <a:rPr lang="en-US" sz="2400" u="none" dirty="0">
                <a:solidFill>
                  <a:schemeClr val="accent2"/>
                </a:solidFill>
              </a:rPr>
              <a:t>Suppose that the </a:t>
            </a:r>
            <a:r>
              <a:rPr lang="en-US" sz="2400" u="none" dirty="0">
                <a:solidFill>
                  <a:srgbClr val="FF0000"/>
                </a:solidFill>
              </a:rPr>
              <a:t>loop</a:t>
            </a:r>
            <a:r>
              <a:rPr lang="en-US" sz="2400" u="none" dirty="0">
                <a:solidFill>
                  <a:schemeClr val="accent2"/>
                </a:solidFill>
              </a:rPr>
              <a:t> starts at address </a:t>
            </a:r>
            <a:r>
              <a:rPr lang="en-US" sz="2400" u="none" dirty="0">
                <a:solidFill>
                  <a:srgbClr val="FF0000"/>
                </a:solidFill>
              </a:rPr>
              <a:t>1000</a:t>
            </a:r>
            <a:r>
              <a:rPr lang="en-US" sz="2400" u="none" dirty="0">
                <a:solidFill>
                  <a:schemeClr val="accent2"/>
                </a:solidFill>
              </a:rPr>
              <a:t>, and the </a:t>
            </a:r>
            <a:r>
              <a:rPr lang="en-US" sz="2400" u="none" dirty="0">
                <a:solidFill>
                  <a:srgbClr val="FF0000"/>
                </a:solidFill>
              </a:rPr>
              <a:t>branch</a:t>
            </a:r>
            <a:r>
              <a:rPr lang="en-US" sz="2400" u="none" dirty="0">
                <a:solidFill>
                  <a:schemeClr val="accent2"/>
                </a:solidFill>
              </a:rPr>
              <a:t> instruction at address </a:t>
            </a:r>
            <a:r>
              <a:rPr lang="en-US" sz="2400" u="none" dirty="0">
                <a:solidFill>
                  <a:srgbClr val="FF0000"/>
                </a:solidFill>
              </a:rPr>
              <a:t>1012</a:t>
            </a:r>
            <a:r>
              <a:rPr lang="en-US" sz="2400" u="none" dirty="0">
                <a:solidFill>
                  <a:schemeClr val="accent2"/>
                </a:solidFill>
              </a:rPr>
              <a:t>.</a:t>
            </a:r>
          </a:p>
          <a:p>
            <a:pPr>
              <a:buFontTx/>
              <a:buChar char="•"/>
            </a:pPr>
            <a:r>
              <a:rPr lang="en-US" sz="2400" u="none" dirty="0">
                <a:solidFill>
                  <a:schemeClr val="accent2"/>
                </a:solidFill>
              </a:rPr>
              <a:t>The </a:t>
            </a:r>
            <a:r>
              <a:rPr lang="en-US" sz="2400" u="none" dirty="0">
                <a:solidFill>
                  <a:srgbClr val="FF0000"/>
                </a:solidFill>
              </a:rPr>
              <a:t>PC</a:t>
            </a:r>
            <a:r>
              <a:rPr lang="en-US" sz="2400" u="none" dirty="0">
                <a:solidFill>
                  <a:schemeClr val="accent2"/>
                </a:solidFill>
              </a:rPr>
              <a:t> value now is </a:t>
            </a:r>
            <a:r>
              <a:rPr lang="en-US" sz="2400" u="none" dirty="0">
                <a:solidFill>
                  <a:srgbClr val="FF0000"/>
                </a:solidFill>
              </a:rPr>
              <a:t>1016</a:t>
            </a:r>
            <a:r>
              <a:rPr lang="en-US" sz="2400" u="none" dirty="0">
                <a:solidFill>
                  <a:schemeClr val="accent2"/>
                </a:solidFill>
              </a:rPr>
              <a:t>.</a:t>
            </a:r>
          </a:p>
          <a:p>
            <a:pPr>
              <a:buFontTx/>
              <a:buChar char="•"/>
            </a:pPr>
            <a:r>
              <a:rPr lang="en-US" sz="2400" u="none" dirty="0">
                <a:solidFill>
                  <a:schemeClr val="accent2"/>
                </a:solidFill>
              </a:rPr>
              <a:t>To branch to location Loop (1000), the </a:t>
            </a:r>
            <a:r>
              <a:rPr lang="en-US" sz="2400" u="none" dirty="0">
                <a:solidFill>
                  <a:srgbClr val="FF0000"/>
                </a:solidFill>
              </a:rPr>
              <a:t>offset</a:t>
            </a:r>
            <a:r>
              <a:rPr lang="en-US" sz="2400" u="none" dirty="0">
                <a:solidFill>
                  <a:schemeClr val="accent2"/>
                </a:solidFill>
              </a:rPr>
              <a:t> value is 1000 – 1016 = </a:t>
            </a:r>
            <a:r>
              <a:rPr lang="en-US" sz="2400" u="none" dirty="0">
                <a:solidFill>
                  <a:srgbClr val="FF0000"/>
                </a:solidFill>
              </a:rPr>
              <a:t>-16</a:t>
            </a:r>
          </a:p>
          <a:p>
            <a:pPr>
              <a:buFontTx/>
              <a:buChar char="•"/>
            </a:pPr>
            <a:r>
              <a:rPr lang="en-US" sz="2400" u="none" dirty="0">
                <a:solidFill>
                  <a:schemeClr val="accent2"/>
                </a:solidFill>
              </a:rPr>
              <a:t>When the </a:t>
            </a:r>
            <a:r>
              <a:rPr lang="en-US" sz="2400" u="none" dirty="0">
                <a:solidFill>
                  <a:srgbClr val="FF0000"/>
                </a:solidFill>
              </a:rPr>
              <a:t>assembler</a:t>
            </a:r>
            <a:r>
              <a:rPr lang="en-US" sz="2400" u="none" dirty="0">
                <a:solidFill>
                  <a:schemeClr val="accent2"/>
                </a:solidFill>
              </a:rPr>
              <a:t> processes such instruction, it </a:t>
            </a:r>
            <a:r>
              <a:rPr lang="en-US" sz="2400" u="none" dirty="0">
                <a:solidFill>
                  <a:srgbClr val="FF0000"/>
                </a:solidFill>
              </a:rPr>
              <a:t>computes</a:t>
            </a:r>
            <a:r>
              <a:rPr lang="en-US" sz="2400" u="none" dirty="0">
                <a:solidFill>
                  <a:schemeClr val="accent2"/>
                </a:solidFill>
              </a:rPr>
              <a:t> the required </a:t>
            </a:r>
            <a:r>
              <a:rPr lang="en-US" sz="2400" u="none" dirty="0">
                <a:solidFill>
                  <a:srgbClr val="FF0000"/>
                </a:solidFill>
              </a:rPr>
              <a:t>offset</a:t>
            </a:r>
            <a:r>
              <a:rPr lang="en-US" sz="2400" u="none" dirty="0">
                <a:solidFill>
                  <a:schemeClr val="accent2"/>
                </a:solidFill>
              </a:rPr>
              <a:t> value, and generates the corresponding </a:t>
            </a:r>
            <a:r>
              <a:rPr lang="en-US" sz="2400" u="none" dirty="0">
                <a:solidFill>
                  <a:srgbClr val="FF0000"/>
                </a:solidFill>
              </a:rPr>
              <a:t>machine</a:t>
            </a:r>
            <a:r>
              <a:rPr lang="en-US" sz="2400" u="none" dirty="0">
                <a:solidFill>
                  <a:schemeClr val="accent2"/>
                </a:solidFill>
              </a:rPr>
              <a:t> </a:t>
            </a:r>
            <a:r>
              <a:rPr lang="en-US" sz="2400" u="none" dirty="0">
                <a:solidFill>
                  <a:srgbClr val="FF0000"/>
                </a:solidFill>
              </a:rPr>
              <a:t>instruction</a:t>
            </a:r>
            <a:r>
              <a:rPr lang="en-US" sz="2400" u="none" dirty="0">
                <a:solidFill>
                  <a:schemeClr val="accent2"/>
                </a:solidFill>
              </a:rPr>
              <a:t> using the </a:t>
            </a:r>
            <a:r>
              <a:rPr lang="en-US" sz="2400" u="none" dirty="0">
                <a:solidFill>
                  <a:srgbClr val="FF0000"/>
                </a:solidFill>
              </a:rPr>
              <a:t>addressing</a:t>
            </a:r>
            <a:r>
              <a:rPr lang="en-US" sz="2400" u="none" dirty="0">
                <a:solidFill>
                  <a:schemeClr val="accent2"/>
                </a:solidFill>
              </a:rPr>
              <a:t> </a:t>
            </a:r>
            <a:r>
              <a:rPr lang="en-US" sz="2400" u="none" dirty="0">
                <a:solidFill>
                  <a:srgbClr val="FF0000"/>
                </a:solidFill>
              </a:rPr>
              <a:t>mode</a:t>
            </a:r>
            <a:r>
              <a:rPr lang="en-US" sz="2400" u="none" dirty="0">
                <a:solidFill>
                  <a:schemeClr val="accent2"/>
                </a:solidFill>
              </a:rPr>
              <a:t>: </a:t>
            </a:r>
          </a:p>
          <a:p>
            <a:r>
              <a:rPr lang="en-US" sz="2400" u="none" dirty="0">
                <a:solidFill>
                  <a:schemeClr val="accent2"/>
                </a:solidFill>
              </a:rPr>
              <a:t>			</a:t>
            </a:r>
            <a:r>
              <a:rPr lang="en-US" sz="2400" u="none" dirty="0">
                <a:solidFill>
                  <a:srgbClr val="C00000"/>
                </a:solidFill>
              </a:rPr>
              <a:t> -16(PC)</a:t>
            </a:r>
          </a:p>
          <a:p>
            <a:pPr>
              <a:buFontTx/>
              <a:buChar char="•"/>
            </a:pPr>
            <a:endParaRPr lang="en-US" sz="2400" u="none" dirty="0">
              <a:solidFill>
                <a:schemeClr val="accent2"/>
              </a:solidFill>
            </a:endParaRPr>
          </a:p>
          <a:p>
            <a:pPr>
              <a:buFontTx/>
              <a:buChar char="•"/>
            </a:pPr>
            <a:endParaRPr lang="en-US" sz="2400" u="none" dirty="0">
              <a:solidFill>
                <a:schemeClr val="accent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p>
            <a:fld id="{F4A22934-7F57-4843-8E44-FD28FF1AF7C1}" type="slidenum">
              <a:rPr lang="en-US" smtClean="0"/>
              <a:pPr/>
              <a:t>65</a:t>
            </a:fld>
            <a:endParaRPr lang="en-US" smtClean="0"/>
          </a:p>
        </p:txBody>
      </p:sp>
      <p:sp>
        <p:nvSpPr>
          <p:cNvPr id="50179" name="Rectangle 2"/>
          <p:cNvSpPr>
            <a:spLocks noGrp="1" noChangeArrowheads="1"/>
          </p:cNvSpPr>
          <p:nvPr>
            <p:ph type="title"/>
          </p:nvPr>
        </p:nvSpPr>
        <p:spPr/>
        <p:txBody>
          <a:bodyPr/>
          <a:lstStyle/>
          <a:p>
            <a:r>
              <a:rPr lang="en-US" sz="3200" dirty="0" smtClean="0"/>
              <a:t>Addressing Modes (contd..)</a:t>
            </a:r>
          </a:p>
        </p:txBody>
      </p:sp>
      <p:sp>
        <p:nvSpPr>
          <p:cNvPr id="50180" name="Rectangle 3"/>
          <p:cNvSpPr>
            <a:spLocks noGrp="1" noChangeArrowheads="1"/>
          </p:cNvSpPr>
          <p:nvPr>
            <p:ph type="body" idx="1"/>
          </p:nvPr>
        </p:nvSpPr>
        <p:spPr>
          <a:xfrm>
            <a:off x="685800" y="1179512"/>
            <a:ext cx="8001000" cy="5373687"/>
          </a:xfrm>
        </p:spPr>
        <p:txBody>
          <a:bodyPr/>
          <a:lstStyle/>
          <a:p>
            <a:pPr>
              <a:lnSpc>
                <a:spcPct val="90000"/>
              </a:lnSpc>
            </a:pPr>
            <a:endParaRPr lang="en-US" sz="2000" dirty="0" smtClean="0">
              <a:solidFill>
                <a:srgbClr val="000099"/>
              </a:solidFill>
            </a:endParaRPr>
          </a:p>
          <a:p>
            <a:pPr>
              <a:lnSpc>
                <a:spcPct val="90000"/>
              </a:lnSpc>
            </a:pPr>
            <a:r>
              <a:rPr lang="en-US" sz="1800" dirty="0" err="1" smtClean="0">
                <a:solidFill>
                  <a:srgbClr val="000099"/>
                </a:solidFill>
              </a:rPr>
              <a:t>Autoincrement</a:t>
            </a:r>
            <a:r>
              <a:rPr lang="en-US" sz="1800" dirty="0" smtClean="0">
                <a:solidFill>
                  <a:srgbClr val="000099"/>
                </a:solidFill>
              </a:rPr>
              <a:t> mode:</a:t>
            </a:r>
            <a:endParaRPr lang="en-US" sz="1800" dirty="0" smtClean="0"/>
          </a:p>
          <a:p>
            <a:pPr lvl="1">
              <a:lnSpc>
                <a:spcPct val="90000"/>
              </a:lnSpc>
            </a:pPr>
            <a:r>
              <a:rPr lang="en-US" sz="1800" dirty="0" smtClean="0"/>
              <a:t>Effective </a:t>
            </a:r>
            <a:r>
              <a:rPr lang="en-US" sz="1800" dirty="0" smtClean="0">
                <a:solidFill>
                  <a:schemeClr val="accent2"/>
                </a:solidFill>
              </a:rPr>
              <a:t>address</a:t>
            </a:r>
            <a:r>
              <a:rPr lang="en-US" sz="1800" dirty="0" smtClean="0"/>
              <a:t> of the </a:t>
            </a:r>
            <a:r>
              <a:rPr lang="en-US" sz="1800" dirty="0" smtClean="0">
                <a:solidFill>
                  <a:schemeClr val="accent2"/>
                </a:solidFill>
              </a:rPr>
              <a:t>operand</a:t>
            </a:r>
            <a:r>
              <a:rPr lang="en-US" sz="1800" dirty="0" smtClean="0"/>
              <a:t> is the </a:t>
            </a:r>
            <a:r>
              <a:rPr lang="en-US" sz="1800" dirty="0" smtClean="0">
                <a:solidFill>
                  <a:schemeClr val="accent2"/>
                </a:solidFill>
              </a:rPr>
              <a:t>contents</a:t>
            </a:r>
            <a:r>
              <a:rPr lang="en-US" sz="1800" dirty="0" smtClean="0"/>
              <a:t> of a </a:t>
            </a:r>
            <a:r>
              <a:rPr lang="en-US" sz="1800" dirty="0" smtClean="0">
                <a:solidFill>
                  <a:schemeClr val="accent2"/>
                </a:solidFill>
              </a:rPr>
              <a:t>register</a:t>
            </a:r>
            <a:r>
              <a:rPr lang="en-US" sz="1800" dirty="0" smtClean="0"/>
              <a:t> specified in the instruction.</a:t>
            </a:r>
          </a:p>
          <a:p>
            <a:pPr lvl="1">
              <a:lnSpc>
                <a:spcPct val="90000"/>
              </a:lnSpc>
            </a:pPr>
            <a:r>
              <a:rPr lang="en-US" sz="1800" b="1" dirty="0" smtClean="0">
                <a:solidFill>
                  <a:schemeClr val="accent2"/>
                </a:solidFill>
              </a:rPr>
              <a:t>After</a:t>
            </a:r>
            <a:r>
              <a:rPr lang="en-US" sz="1800" dirty="0" smtClean="0"/>
              <a:t> </a:t>
            </a:r>
            <a:r>
              <a:rPr lang="en-US" sz="1800" dirty="0" smtClean="0">
                <a:solidFill>
                  <a:schemeClr val="accent2"/>
                </a:solidFill>
              </a:rPr>
              <a:t>accessing</a:t>
            </a:r>
            <a:r>
              <a:rPr lang="en-US" sz="1800" dirty="0" smtClean="0"/>
              <a:t> the </a:t>
            </a:r>
            <a:r>
              <a:rPr lang="en-US" sz="1800" dirty="0" smtClean="0">
                <a:solidFill>
                  <a:schemeClr val="accent2"/>
                </a:solidFill>
              </a:rPr>
              <a:t>operand</a:t>
            </a:r>
            <a:r>
              <a:rPr lang="en-US" sz="1800" dirty="0" smtClean="0"/>
              <a:t>, the </a:t>
            </a:r>
            <a:r>
              <a:rPr lang="en-US" sz="1800" dirty="0" smtClean="0">
                <a:solidFill>
                  <a:schemeClr val="accent2"/>
                </a:solidFill>
              </a:rPr>
              <a:t>contents</a:t>
            </a:r>
            <a:r>
              <a:rPr lang="en-US" sz="1800" dirty="0" smtClean="0"/>
              <a:t> of this </a:t>
            </a:r>
            <a:r>
              <a:rPr lang="en-US" sz="1800" dirty="0" smtClean="0">
                <a:solidFill>
                  <a:schemeClr val="accent2"/>
                </a:solidFill>
              </a:rPr>
              <a:t>register</a:t>
            </a:r>
            <a:r>
              <a:rPr lang="en-US" sz="1800" dirty="0" smtClean="0"/>
              <a:t> are </a:t>
            </a:r>
            <a:r>
              <a:rPr lang="en-US" sz="1800" u="sng" dirty="0" smtClean="0">
                <a:solidFill>
                  <a:srgbClr val="CC3300"/>
                </a:solidFill>
              </a:rPr>
              <a:t>automatically incremented</a:t>
            </a:r>
            <a:r>
              <a:rPr lang="en-US" sz="1800" dirty="0" smtClean="0"/>
              <a:t> to point to the </a:t>
            </a:r>
            <a:r>
              <a:rPr lang="en-US" sz="1800" u="sng" dirty="0" smtClean="0">
                <a:solidFill>
                  <a:srgbClr val="CC3300"/>
                </a:solidFill>
              </a:rPr>
              <a:t>next consecutive memory location</a:t>
            </a:r>
            <a:r>
              <a:rPr lang="en-US" sz="1800" dirty="0" smtClean="0"/>
              <a:t>.</a:t>
            </a:r>
          </a:p>
          <a:p>
            <a:pPr lvl="1">
              <a:lnSpc>
                <a:spcPct val="90000"/>
              </a:lnSpc>
            </a:pPr>
            <a:r>
              <a:rPr lang="en-US" sz="1800" b="1" i="1" dirty="0" smtClean="0">
                <a:latin typeface="Times New Roman" pitchFamily="18" charset="0"/>
              </a:rPr>
              <a:t>(R1)+</a:t>
            </a:r>
            <a:endParaRPr lang="en-US" sz="1800" b="1" dirty="0" smtClean="0"/>
          </a:p>
          <a:p>
            <a:pPr>
              <a:lnSpc>
                <a:spcPct val="90000"/>
              </a:lnSpc>
            </a:pPr>
            <a:r>
              <a:rPr lang="en-US" sz="1800" dirty="0" err="1" smtClean="0">
                <a:solidFill>
                  <a:srgbClr val="000099"/>
                </a:solidFill>
              </a:rPr>
              <a:t>Autodecrement</a:t>
            </a:r>
            <a:r>
              <a:rPr lang="en-US" sz="1800" dirty="0" smtClean="0">
                <a:solidFill>
                  <a:srgbClr val="000099"/>
                </a:solidFill>
              </a:rPr>
              <a:t> mode</a:t>
            </a:r>
          </a:p>
          <a:p>
            <a:pPr lvl="1">
              <a:lnSpc>
                <a:spcPct val="90000"/>
              </a:lnSpc>
            </a:pPr>
            <a:r>
              <a:rPr lang="en-US" sz="1800" dirty="0" smtClean="0"/>
              <a:t>Effective </a:t>
            </a:r>
            <a:r>
              <a:rPr lang="en-US" sz="1800" dirty="0" smtClean="0">
                <a:solidFill>
                  <a:schemeClr val="accent2"/>
                </a:solidFill>
              </a:rPr>
              <a:t>address</a:t>
            </a:r>
            <a:r>
              <a:rPr lang="en-US" sz="1800" dirty="0" smtClean="0"/>
              <a:t> of the </a:t>
            </a:r>
            <a:r>
              <a:rPr lang="en-US" sz="1800" dirty="0" smtClean="0">
                <a:solidFill>
                  <a:schemeClr val="accent2"/>
                </a:solidFill>
              </a:rPr>
              <a:t>operand</a:t>
            </a:r>
            <a:r>
              <a:rPr lang="en-US" sz="1800" dirty="0" smtClean="0"/>
              <a:t> is the </a:t>
            </a:r>
            <a:r>
              <a:rPr lang="en-US" sz="1800" dirty="0" smtClean="0">
                <a:solidFill>
                  <a:schemeClr val="accent2"/>
                </a:solidFill>
              </a:rPr>
              <a:t>contents</a:t>
            </a:r>
            <a:r>
              <a:rPr lang="en-US" sz="1800" dirty="0" smtClean="0"/>
              <a:t> of a </a:t>
            </a:r>
            <a:r>
              <a:rPr lang="en-US" sz="1800" dirty="0" smtClean="0">
                <a:solidFill>
                  <a:schemeClr val="accent2"/>
                </a:solidFill>
              </a:rPr>
              <a:t>register</a:t>
            </a:r>
            <a:r>
              <a:rPr lang="en-US" sz="1800" dirty="0" smtClean="0"/>
              <a:t> specified in the instruction.</a:t>
            </a:r>
          </a:p>
          <a:p>
            <a:pPr lvl="1">
              <a:lnSpc>
                <a:spcPct val="90000"/>
              </a:lnSpc>
            </a:pPr>
            <a:r>
              <a:rPr lang="en-US" sz="1800" b="1" dirty="0" smtClean="0">
                <a:solidFill>
                  <a:schemeClr val="accent2"/>
                </a:solidFill>
              </a:rPr>
              <a:t>Before</a:t>
            </a:r>
            <a:r>
              <a:rPr lang="en-US" sz="1800" dirty="0" smtClean="0"/>
              <a:t> </a:t>
            </a:r>
            <a:r>
              <a:rPr lang="en-US" sz="1800" dirty="0" smtClean="0">
                <a:solidFill>
                  <a:schemeClr val="accent2"/>
                </a:solidFill>
              </a:rPr>
              <a:t>accessing</a:t>
            </a:r>
            <a:r>
              <a:rPr lang="en-US" sz="1800" dirty="0" smtClean="0"/>
              <a:t> the </a:t>
            </a:r>
            <a:r>
              <a:rPr lang="en-US" sz="1800" dirty="0" smtClean="0">
                <a:solidFill>
                  <a:schemeClr val="accent2"/>
                </a:solidFill>
              </a:rPr>
              <a:t>operand</a:t>
            </a:r>
            <a:r>
              <a:rPr lang="en-US" sz="1800" dirty="0" smtClean="0"/>
              <a:t>, the </a:t>
            </a:r>
            <a:r>
              <a:rPr lang="en-US" sz="1800" dirty="0" smtClean="0">
                <a:solidFill>
                  <a:schemeClr val="accent2"/>
                </a:solidFill>
              </a:rPr>
              <a:t>contents</a:t>
            </a:r>
            <a:r>
              <a:rPr lang="en-US" sz="1800" dirty="0" smtClean="0"/>
              <a:t> of this </a:t>
            </a:r>
            <a:r>
              <a:rPr lang="en-US" sz="1800" dirty="0" smtClean="0">
                <a:solidFill>
                  <a:schemeClr val="accent2"/>
                </a:solidFill>
              </a:rPr>
              <a:t>register</a:t>
            </a:r>
            <a:r>
              <a:rPr lang="en-US" sz="1800" dirty="0" smtClean="0"/>
              <a:t> are </a:t>
            </a:r>
            <a:r>
              <a:rPr lang="en-US" sz="1800" u="sng" dirty="0" smtClean="0">
                <a:solidFill>
                  <a:srgbClr val="CC3300"/>
                </a:solidFill>
              </a:rPr>
              <a:t>automatically decremented</a:t>
            </a:r>
            <a:r>
              <a:rPr lang="en-US" sz="1800" dirty="0" smtClean="0"/>
              <a:t> to point to the </a:t>
            </a:r>
            <a:r>
              <a:rPr lang="en-US" sz="1800" u="sng" dirty="0" smtClean="0">
                <a:solidFill>
                  <a:srgbClr val="CC3300"/>
                </a:solidFill>
              </a:rPr>
              <a:t>previous consecutive</a:t>
            </a:r>
            <a:r>
              <a:rPr lang="en-US" sz="1800" dirty="0" smtClean="0"/>
              <a:t> </a:t>
            </a:r>
            <a:r>
              <a:rPr lang="en-US" sz="1800" u="sng" dirty="0" smtClean="0">
                <a:solidFill>
                  <a:srgbClr val="CC3300"/>
                </a:solidFill>
              </a:rPr>
              <a:t>memory location.</a:t>
            </a:r>
            <a:r>
              <a:rPr lang="en-US" sz="1800" dirty="0" smtClean="0"/>
              <a:t> </a:t>
            </a:r>
          </a:p>
          <a:p>
            <a:pPr lvl="1">
              <a:lnSpc>
                <a:spcPct val="90000"/>
              </a:lnSpc>
            </a:pPr>
            <a:r>
              <a:rPr lang="en-US" sz="1800" b="1" i="1" dirty="0" smtClean="0">
                <a:latin typeface="Times New Roman" pitchFamily="18" charset="0"/>
              </a:rPr>
              <a:t>-(R1)</a:t>
            </a:r>
          </a:p>
          <a:p>
            <a:pPr>
              <a:lnSpc>
                <a:spcPct val="90000"/>
              </a:lnSpc>
            </a:pPr>
            <a:r>
              <a:rPr lang="en-US" sz="1800" dirty="0" err="1" smtClean="0">
                <a:solidFill>
                  <a:srgbClr val="000099"/>
                </a:solidFill>
              </a:rPr>
              <a:t>Autoincrement</a:t>
            </a:r>
            <a:r>
              <a:rPr lang="en-US" sz="1800" dirty="0" smtClean="0">
                <a:solidFill>
                  <a:srgbClr val="000099"/>
                </a:solidFill>
              </a:rPr>
              <a:t> and </a:t>
            </a:r>
            <a:r>
              <a:rPr lang="en-US" sz="1800" dirty="0" err="1" smtClean="0">
                <a:solidFill>
                  <a:srgbClr val="000099"/>
                </a:solidFill>
              </a:rPr>
              <a:t>Autodecrement</a:t>
            </a:r>
            <a:r>
              <a:rPr lang="en-US" sz="1800" dirty="0" smtClean="0">
                <a:solidFill>
                  <a:srgbClr val="000099"/>
                </a:solidFill>
              </a:rPr>
              <a:t> modes are useful for implementing “</a:t>
            </a:r>
            <a:r>
              <a:rPr lang="en-US" sz="1800" dirty="0" smtClean="0">
                <a:solidFill>
                  <a:srgbClr val="FF0000"/>
                </a:solidFill>
              </a:rPr>
              <a:t>Last-In-First-Out</a:t>
            </a:r>
            <a:r>
              <a:rPr lang="en-US" sz="1800" dirty="0" smtClean="0">
                <a:solidFill>
                  <a:srgbClr val="000099"/>
                </a:solidFill>
              </a:rPr>
              <a:t>” data </a:t>
            </a:r>
            <a:r>
              <a:rPr lang="en-US" sz="1800" dirty="0" smtClean="0">
                <a:solidFill>
                  <a:srgbClr val="FF0000"/>
                </a:solidFill>
              </a:rPr>
              <a:t>structures</a:t>
            </a:r>
            <a:r>
              <a:rPr lang="en-US" sz="1800" dirty="0" smtClean="0">
                <a:solidFill>
                  <a:srgbClr val="000099"/>
                </a:solidFill>
              </a:rPr>
              <a:t>.</a:t>
            </a:r>
          </a:p>
          <a:p>
            <a:pPr>
              <a:lnSpc>
                <a:spcPct val="90000"/>
              </a:lnSpc>
            </a:pPr>
            <a:endParaRPr lang="en-US" sz="1800" dirty="0" smtClean="0"/>
          </a:p>
          <a:p>
            <a:pPr>
              <a:lnSpc>
                <a:spcPct val="90000"/>
              </a:lnSpc>
            </a:pPr>
            <a:endParaRPr lang="en-US" sz="1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73872CF0-34FE-468A-8967-9D843155C543}" type="slidenum">
              <a:rPr lang="en-US" smtClean="0"/>
              <a:pPr/>
              <a:t>66</a:t>
            </a:fld>
            <a:endParaRPr lang="en-US" smtClean="0"/>
          </a:p>
        </p:txBody>
      </p:sp>
      <p:sp>
        <p:nvSpPr>
          <p:cNvPr id="51203" name="Rectangle 2"/>
          <p:cNvSpPr>
            <a:spLocks noGrp="1" noChangeArrowheads="1"/>
          </p:cNvSpPr>
          <p:nvPr>
            <p:ph type="title"/>
          </p:nvPr>
        </p:nvSpPr>
        <p:spPr/>
        <p:txBody>
          <a:bodyPr/>
          <a:lstStyle/>
          <a:p>
            <a:r>
              <a:rPr lang="en-US" smtClean="0"/>
              <a:t>Addressing modes (contd..)</a:t>
            </a:r>
          </a:p>
        </p:txBody>
      </p:sp>
      <p:sp>
        <p:nvSpPr>
          <p:cNvPr id="51204" name="Rectangle 3"/>
          <p:cNvSpPr>
            <a:spLocks noGrp="1" noChangeArrowheads="1"/>
          </p:cNvSpPr>
          <p:nvPr>
            <p:ph type="body" idx="1"/>
          </p:nvPr>
        </p:nvSpPr>
        <p:spPr/>
        <p:txBody>
          <a:bodyPr/>
          <a:lstStyle/>
          <a:p>
            <a:r>
              <a:rPr lang="en-US" smtClean="0">
                <a:solidFill>
                  <a:srgbClr val="000099"/>
                </a:solidFill>
              </a:rPr>
              <a:t>Implicitly the increment and decrement amounts are 1.</a:t>
            </a:r>
            <a:endParaRPr lang="en-US" smtClean="0"/>
          </a:p>
          <a:p>
            <a:pPr lvl="1"/>
            <a:r>
              <a:rPr lang="en-US" sz="1800" smtClean="0"/>
              <a:t>This would allow us to </a:t>
            </a:r>
            <a:r>
              <a:rPr lang="en-US" sz="1800" smtClean="0">
                <a:solidFill>
                  <a:srgbClr val="000099"/>
                </a:solidFill>
              </a:rPr>
              <a:t>access individual bytes</a:t>
            </a:r>
            <a:r>
              <a:rPr lang="en-US" sz="1800" smtClean="0"/>
              <a:t> in a byte addressable memory.</a:t>
            </a:r>
            <a:r>
              <a:rPr lang="en-US" smtClean="0"/>
              <a:t> </a:t>
            </a:r>
          </a:p>
          <a:p>
            <a:r>
              <a:rPr lang="en-US" smtClean="0"/>
              <a:t>Recall that the information is stored and retrieved one word at a time. </a:t>
            </a:r>
          </a:p>
          <a:p>
            <a:pPr lvl="1"/>
            <a:r>
              <a:rPr lang="en-US" sz="1800" smtClean="0"/>
              <a:t>In most computers, </a:t>
            </a:r>
            <a:r>
              <a:rPr lang="en-US" sz="1800" u="sng" smtClean="0">
                <a:solidFill>
                  <a:srgbClr val="000099"/>
                </a:solidFill>
              </a:rPr>
              <a:t>increment and decrement amounts are equal to the word size in bytes</a:t>
            </a:r>
            <a:r>
              <a:rPr lang="en-US" sz="1800" smtClean="0"/>
              <a:t>.</a:t>
            </a:r>
          </a:p>
          <a:p>
            <a:r>
              <a:rPr lang="en-US" smtClean="0"/>
              <a:t>E.g., </a:t>
            </a:r>
            <a:r>
              <a:rPr lang="en-US" smtClean="0">
                <a:solidFill>
                  <a:srgbClr val="CC3300"/>
                </a:solidFill>
              </a:rPr>
              <a:t>if the word size is 4 bytes (32 bits):</a:t>
            </a:r>
            <a:endParaRPr lang="en-US" smtClean="0"/>
          </a:p>
          <a:p>
            <a:pPr lvl="1"/>
            <a:r>
              <a:rPr lang="en-US" sz="1800" smtClean="0">
                <a:solidFill>
                  <a:srgbClr val="000099"/>
                </a:solidFill>
              </a:rPr>
              <a:t>Autoincrement </a:t>
            </a:r>
            <a:r>
              <a:rPr lang="en-US" sz="1800" smtClean="0">
                <a:solidFill>
                  <a:srgbClr val="FF0000"/>
                </a:solidFill>
              </a:rPr>
              <a:t>increments</a:t>
            </a:r>
            <a:r>
              <a:rPr lang="en-US" sz="1800" smtClean="0">
                <a:solidFill>
                  <a:srgbClr val="000099"/>
                </a:solidFill>
              </a:rPr>
              <a:t> the contents by </a:t>
            </a:r>
            <a:r>
              <a:rPr lang="en-US" sz="1800" smtClean="0">
                <a:solidFill>
                  <a:srgbClr val="FF0000"/>
                </a:solidFill>
              </a:rPr>
              <a:t>4</a:t>
            </a:r>
            <a:r>
              <a:rPr lang="en-US" sz="1800" smtClean="0">
                <a:solidFill>
                  <a:srgbClr val="000099"/>
                </a:solidFill>
              </a:rPr>
              <a:t>.</a:t>
            </a:r>
          </a:p>
          <a:p>
            <a:pPr lvl="1"/>
            <a:r>
              <a:rPr lang="en-US" sz="1800" smtClean="0">
                <a:solidFill>
                  <a:srgbClr val="000099"/>
                </a:solidFill>
              </a:rPr>
              <a:t>Autodecrement </a:t>
            </a:r>
            <a:r>
              <a:rPr lang="en-US" sz="1800" smtClean="0">
                <a:solidFill>
                  <a:srgbClr val="FF0000"/>
                </a:solidFill>
              </a:rPr>
              <a:t>decrements</a:t>
            </a:r>
            <a:r>
              <a:rPr lang="en-US" sz="1800" smtClean="0">
                <a:solidFill>
                  <a:srgbClr val="000099"/>
                </a:solidFill>
              </a:rPr>
              <a:t> the contents by </a:t>
            </a:r>
            <a:r>
              <a:rPr lang="en-US" sz="1800" smtClean="0">
                <a:solidFill>
                  <a:srgbClr val="FF0000"/>
                </a:solidFill>
              </a:rPr>
              <a:t>4</a:t>
            </a:r>
            <a:r>
              <a:rPr lang="en-US" smtClean="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43000" y="0"/>
            <a:ext cx="7315200" cy="922338"/>
          </a:xfrm>
        </p:spPr>
        <p:txBody>
          <a:bodyPr/>
          <a:lstStyle/>
          <a:p>
            <a:r>
              <a:rPr lang="en-US" sz="2400" b="1" dirty="0" smtClean="0"/>
              <a:t>An Example of </a:t>
            </a:r>
            <a:r>
              <a:rPr lang="en-US" sz="2400" b="1" dirty="0" err="1" smtClean="0"/>
              <a:t>Autoincrement</a:t>
            </a:r>
            <a:r>
              <a:rPr lang="en-US" sz="2400" b="1" dirty="0" smtClean="0"/>
              <a:t> Addressing</a:t>
            </a:r>
            <a:endParaRPr lang="en-US" sz="2400" dirty="0" smtClean="0"/>
          </a:p>
        </p:txBody>
      </p:sp>
      <p:pic>
        <p:nvPicPr>
          <p:cNvPr id="52227" name="Picture 4"/>
          <p:cNvPicPr>
            <a:picLocks noChangeAspect="1" noChangeArrowheads="1"/>
          </p:cNvPicPr>
          <p:nvPr/>
        </p:nvPicPr>
        <p:blipFill>
          <a:blip r:embed="rId2"/>
          <a:srcRect/>
          <a:stretch>
            <a:fillRect/>
          </a:stretch>
        </p:blipFill>
        <p:spPr bwMode="auto">
          <a:xfrm>
            <a:off x="1119188" y="1600200"/>
            <a:ext cx="6200775" cy="373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1"/>
          <p:cNvPicPr>
            <a:picLocks noChangeAspect="1"/>
          </p:cNvPicPr>
          <p:nvPr/>
        </p:nvPicPr>
        <p:blipFill>
          <a:blip r:embed="rId2"/>
          <a:srcRect/>
          <a:stretch>
            <a:fillRect/>
          </a:stretch>
        </p:blipFill>
        <p:spPr bwMode="auto">
          <a:xfrm>
            <a:off x="46038" y="1706563"/>
            <a:ext cx="9051925" cy="4618037"/>
          </a:xfrm>
          <a:prstGeom prst="rect">
            <a:avLst/>
          </a:prstGeom>
          <a:noFill/>
          <a:ln w="9525">
            <a:noFill/>
            <a:miter lim="800000"/>
            <a:headEnd/>
            <a:tailEnd/>
          </a:ln>
        </p:spPr>
      </p:pic>
      <p:sp>
        <p:nvSpPr>
          <p:cNvPr id="130051" name="Rectangle 2"/>
          <p:cNvSpPr txBox="1">
            <a:spLocks noChangeArrowheads="1"/>
          </p:cNvSpPr>
          <p:nvPr/>
        </p:nvSpPr>
        <p:spPr bwMode="auto">
          <a:xfrm>
            <a:off x="152400" y="122238"/>
            <a:ext cx="8839200" cy="1295400"/>
          </a:xfrm>
          <a:prstGeom prst="rect">
            <a:avLst/>
          </a:prstGeom>
          <a:noFill/>
          <a:ln w="9525">
            <a:noFill/>
            <a:miter lim="800000"/>
            <a:headEnd/>
            <a:tailEnd/>
          </a:ln>
          <a:effectLst/>
        </p:spPr>
        <p:txBody>
          <a:bodyPr anchor="b"/>
          <a:lstStyle/>
          <a:p>
            <a:r>
              <a:rPr lang="en-US" altLang="zh-CN" sz="2600" b="1">
                <a:solidFill>
                  <a:srgbClr val="330066"/>
                </a:solidFill>
                <a:ea typeface="SimSun" pitchFamily="2" charset="-122"/>
              </a:rPr>
              <a:t>Book Examples (Fig. 2.33):</a:t>
            </a:r>
            <a:r>
              <a:rPr lang="en-US" altLang="zh-CN" sz="2800" b="1">
                <a:solidFill>
                  <a:srgbClr val="330066"/>
                </a:solidFill>
                <a:ea typeface="SimSun" pitchFamily="2" charset="-122"/>
              </a:rPr>
              <a:t> </a:t>
            </a:r>
            <a:r>
              <a:rPr lang="en-US" altLang="zh-CN" sz="3200" b="1">
                <a:solidFill>
                  <a:srgbClr val="330066"/>
                </a:solidFill>
                <a:ea typeface="SimSun" pitchFamily="2" charset="-122"/>
              </a:rPr>
              <a:t>Computing Dot Product of two vectors     ... (1)</a:t>
            </a:r>
          </a:p>
        </p:txBody>
      </p:sp>
      <p:sp>
        <p:nvSpPr>
          <p:cNvPr id="130052" name="Slide Number Placeholder 1"/>
          <p:cNvSpPr>
            <a:spLocks noGrp="1"/>
          </p:cNvSpPr>
          <p:nvPr>
            <p:ph type="sldNum" sz="quarter" idx="12"/>
          </p:nvPr>
        </p:nvSpPr>
        <p:spPr>
          <a:noFill/>
          <a:ln>
            <a:miter lim="800000"/>
            <a:headEnd/>
            <a:tailEnd/>
          </a:ln>
        </p:spPr>
        <p:txBody>
          <a:bodyPr/>
          <a:lstStyle/>
          <a:p>
            <a:fld id="{60E9E973-9601-4618-BBDB-DBFEA15E0A37}" type="slidenum">
              <a:rPr lang="ar-SA" altLang="en-US" smtClean="0">
                <a:solidFill>
                  <a:srgbClr val="000000"/>
                </a:solidFill>
              </a:rPr>
              <a:pPr/>
              <a:t>68</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1"/>
          <p:cNvPicPr>
            <a:picLocks noChangeAspect="1"/>
          </p:cNvPicPr>
          <p:nvPr/>
        </p:nvPicPr>
        <p:blipFill>
          <a:blip r:embed="rId2"/>
          <a:srcRect/>
          <a:stretch>
            <a:fillRect/>
          </a:stretch>
        </p:blipFill>
        <p:spPr bwMode="auto">
          <a:xfrm>
            <a:off x="171450" y="1465263"/>
            <a:ext cx="8839200" cy="5287962"/>
          </a:xfrm>
          <a:prstGeom prst="rect">
            <a:avLst/>
          </a:prstGeom>
          <a:noFill/>
          <a:ln w="9525">
            <a:noFill/>
            <a:miter lim="800000"/>
            <a:headEnd/>
            <a:tailEnd/>
          </a:ln>
        </p:spPr>
      </p:pic>
      <p:sp>
        <p:nvSpPr>
          <p:cNvPr id="131075" name="Rectangle 2"/>
          <p:cNvSpPr txBox="1">
            <a:spLocks noChangeArrowheads="1"/>
          </p:cNvSpPr>
          <p:nvPr/>
        </p:nvSpPr>
        <p:spPr bwMode="auto">
          <a:xfrm>
            <a:off x="152400" y="122238"/>
            <a:ext cx="8839200" cy="1295400"/>
          </a:xfrm>
          <a:prstGeom prst="rect">
            <a:avLst/>
          </a:prstGeom>
          <a:noFill/>
          <a:ln w="9525">
            <a:noFill/>
            <a:miter lim="800000"/>
            <a:headEnd/>
            <a:tailEnd/>
          </a:ln>
          <a:effectLst/>
        </p:spPr>
        <p:txBody>
          <a:bodyPr anchor="b"/>
          <a:lstStyle/>
          <a:p>
            <a:r>
              <a:rPr lang="en-US" altLang="zh-CN" sz="2600" b="1">
                <a:solidFill>
                  <a:srgbClr val="330066"/>
                </a:solidFill>
                <a:ea typeface="SimSun" pitchFamily="2" charset="-122"/>
              </a:rPr>
              <a:t>Book Examples (Fig. 2.33):</a:t>
            </a:r>
            <a:r>
              <a:rPr lang="en-US" altLang="zh-CN" sz="2800" b="1">
                <a:solidFill>
                  <a:srgbClr val="330066"/>
                </a:solidFill>
                <a:ea typeface="SimSun" pitchFamily="2" charset="-122"/>
              </a:rPr>
              <a:t> </a:t>
            </a:r>
            <a:r>
              <a:rPr lang="en-US" altLang="zh-CN" sz="3200" b="1">
                <a:solidFill>
                  <a:srgbClr val="330066"/>
                </a:solidFill>
                <a:ea typeface="SimSun" pitchFamily="2" charset="-122"/>
              </a:rPr>
              <a:t>Computing Dot Product of two vectors     ...     (2)</a:t>
            </a:r>
          </a:p>
        </p:txBody>
      </p:sp>
      <p:sp>
        <p:nvSpPr>
          <p:cNvPr id="131076" name="Slide Number Placeholder 1"/>
          <p:cNvSpPr>
            <a:spLocks noGrp="1"/>
          </p:cNvSpPr>
          <p:nvPr>
            <p:ph type="sldNum" sz="quarter" idx="12"/>
          </p:nvPr>
        </p:nvSpPr>
        <p:spPr>
          <a:noFill/>
          <a:ln>
            <a:miter lim="800000"/>
            <a:headEnd/>
            <a:tailEnd/>
          </a:ln>
        </p:spPr>
        <p:txBody>
          <a:bodyPr/>
          <a:lstStyle/>
          <a:p>
            <a:fld id="{3384F62E-FC01-483A-A0A2-AC70D18955E8}" type="slidenum">
              <a:rPr lang="ar-SA" altLang="en-US" smtClean="0">
                <a:solidFill>
                  <a:srgbClr val="000000"/>
                </a:solidFill>
              </a:rPr>
              <a:pPr/>
              <a:t>69</a:t>
            </a:fld>
            <a:endParaRPr lang="en-US" altLang="en-US" smtClean="0">
              <a:solidFill>
                <a:srgbClr val="000000"/>
              </a:solidFill>
            </a:endParaRPr>
          </a:p>
        </p:txBody>
      </p:sp>
      <p:cxnSp>
        <p:nvCxnSpPr>
          <p:cNvPr id="5" name="Straight Arrow Connector 4"/>
          <p:cNvCxnSpPr/>
          <p:nvPr/>
        </p:nvCxnSpPr>
        <p:spPr>
          <a:xfrm flipV="1">
            <a:off x="457200" y="3763963"/>
            <a:ext cx="0" cy="13414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5105400"/>
            <a:ext cx="914400" cy="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en-US" altLang="zh-CN" sz="3500" dirty="0" smtClean="0">
                <a:ea typeface="SimSun" pitchFamily="2" charset="-122"/>
              </a:rPr>
              <a:t>Two’s Complement Representation</a:t>
            </a:r>
          </a:p>
        </p:txBody>
      </p:sp>
      <p:pic>
        <p:nvPicPr>
          <p:cNvPr id="72707" name="Picture 3"/>
          <p:cNvPicPr>
            <a:picLocks noChangeArrowheads="1"/>
          </p:cNvPicPr>
          <p:nvPr/>
        </p:nvPicPr>
        <p:blipFill>
          <a:blip r:embed="rId3"/>
          <a:srcRect/>
          <a:stretch>
            <a:fillRect/>
          </a:stretch>
        </p:blipFill>
        <p:spPr bwMode="auto">
          <a:xfrm>
            <a:off x="2971800" y="1376363"/>
            <a:ext cx="5473700" cy="3416300"/>
          </a:xfrm>
          <a:prstGeom prst="rect">
            <a:avLst/>
          </a:prstGeom>
          <a:noFill/>
          <a:ln w="12700">
            <a:noFill/>
            <a:miter lim="800000"/>
            <a:headEnd/>
            <a:tailEnd/>
          </a:ln>
        </p:spPr>
      </p:pic>
      <p:sp>
        <p:nvSpPr>
          <p:cNvPr id="72708" name="Rectangle 4"/>
          <p:cNvSpPr>
            <a:spLocks noGrp="1" noChangeArrowheads="1"/>
          </p:cNvSpPr>
          <p:nvPr>
            <p:ph type="body" idx="4294967295"/>
          </p:nvPr>
        </p:nvSpPr>
        <p:spPr>
          <a:xfrm>
            <a:off x="19050" y="4424363"/>
            <a:ext cx="9067800" cy="1897955"/>
          </a:xfrm>
        </p:spPr>
        <p:txBody>
          <a:bodyPr lIns="0" tIns="25400" rIns="0" bIns="25400">
            <a:spAutoFit/>
          </a:bodyPr>
          <a:lstStyle/>
          <a:p>
            <a:pPr marL="228600" indent="-228600" eaLnBrk="1" hangingPunct="1">
              <a:spcBef>
                <a:spcPct val="0"/>
              </a:spcBef>
            </a:pPr>
            <a:r>
              <a:rPr lang="en-US" altLang="ko-KR" sz="2400" dirty="0" smtClean="0">
                <a:ea typeface="Gulim" pitchFamily="34" charset="-127"/>
              </a:rPr>
              <a:t>- x = 2’s complement of x </a:t>
            </a:r>
          </a:p>
          <a:p>
            <a:pPr marL="228600" indent="-228600" eaLnBrk="1" hangingPunct="1">
              <a:spcBef>
                <a:spcPct val="0"/>
              </a:spcBef>
            </a:pPr>
            <a:r>
              <a:rPr lang="en-US" altLang="ko-KR" sz="2400" dirty="0" smtClean="0">
                <a:ea typeface="Gulim" pitchFamily="34" charset="-127"/>
              </a:rPr>
              <a:t>2’s complement is just 1’s complement + 1 </a:t>
            </a:r>
          </a:p>
          <a:p>
            <a:pPr marL="228600" indent="-228600" eaLnBrk="1" hangingPunct="1">
              <a:spcBef>
                <a:spcPct val="0"/>
              </a:spcBef>
            </a:pPr>
            <a:r>
              <a:rPr lang="en-US" altLang="ko-KR" sz="2400" dirty="0" smtClean="0">
                <a:ea typeface="Gulim" pitchFamily="34" charset="-127"/>
              </a:rPr>
              <a:t>Only one representation for 0  ( 0000 =&gt; 1111+1 =&gt; 10000 =&gt; 0000 in 4 bits, ignore the carry out / MSB 1)</a:t>
            </a:r>
          </a:p>
          <a:p>
            <a:pPr marL="228600" indent="-228600" eaLnBrk="1" hangingPunct="1">
              <a:spcBef>
                <a:spcPct val="0"/>
              </a:spcBef>
            </a:pPr>
            <a:r>
              <a:rPr lang="en-US" altLang="ko-KR" sz="2400" dirty="0" smtClean="0">
                <a:ea typeface="Gulim" pitchFamily="34" charset="-127"/>
              </a:rPr>
              <a:t>Addition, Subtraction Very Simple</a:t>
            </a:r>
          </a:p>
        </p:txBody>
      </p:sp>
      <p:sp>
        <p:nvSpPr>
          <p:cNvPr id="72709" name="Rectangle 5"/>
          <p:cNvSpPr>
            <a:spLocks noChangeArrowheads="1"/>
          </p:cNvSpPr>
          <p:nvPr/>
        </p:nvSpPr>
        <p:spPr bwMode="auto">
          <a:xfrm>
            <a:off x="669925" y="2195513"/>
            <a:ext cx="2713038" cy="1778000"/>
          </a:xfrm>
          <a:prstGeom prst="rect">
            <a:avLst/>
          </a:prstGeom>
          <a:noFill/>
          <a:ln w="12700">
            <a:noFill/>
            <a:miter lim="800000"/>
            <a:headEnd/>
            <a:tailEnd/>
          </a:ln>
        </p:spPr>
        <p:txBody>
          <a:bodyPr lIns="63500" tIns="25400" rIns="63500" bIns="25400">
            <a:spAutoFit/>
          </a:bodyPr>
          <a:lstStyle/>
          <a:p>
            <a:pPr eaLnBrk="0" hangingPunct="0">
              <a:lnSpc>
                <a:spcPct val="85000"/>
              </a:lnSpc>
            </a:pPr>
            <a:r>
              <a:rPr kumimoji="1" lang="en-US" altLang="ko-KR" sz="2200" b="1" i="1" dirty="0">
                <a:solidFill>
                  <a:srgbClr val="000000"/>
                </a:solidFill>
                <a:ea typeface="Gulim" pitchFamily="34" charset="-127"/>
              </a:rPr>
              <a:t>like 1's comp</a:t>
            </a:r>
          </a:p>
          <a:p>
            <a:pPr eaLnBrk="0" hangingPunct="0">
              <a:lnSpc>
                <a:spcPct val="85000"/>
              </a:lnSpc>
            </a:pPr>
            <a:r>
              <a:rPr kumimoji="1" lang="en-US" altLang="ko-KR" sz="2200" b="1" i="1" dirty="0">
                <a:solidFill>
                  <a:srgbClr val="000000"/>
                </a:solidFill>
                <a:ea typeface="Gulim" pitchFamily="34" charset="-127"/>
              </a:rPr>
              <a:t>except </a:t>
            </a:r>
          </a:p>
          <a:p>
            <a:pPr eaLnBrk="0" hangingPunct="0">
              <a:lnSpc>
                <a:spcPct val="85000"/>
              </a:lnSpc>
            </a:pPr>
            <a:r>
              <a:rPr kumimoji="1" lang="en-US" altLang="ko-KR" sz="2200" b="1" i="1" dirty="0">
                <a:solidFill>
                  <a:srgbClr val="000000"/>
                </a:solidFill>
                <a:ea typeface="Gulim" pitchFamily="34" charset="-127"/>
              </a:rPr>
              <a:t>negative numbers</a:t>
            </a:r>
          </a:p>
          <a:p>
            <a:pPr eaLnBrk="0" hangingPunct="0">
              <a:lnSpc>
                <a:spcPct val="85000"/>
              </a:lnSpc>
            </a:pPr>
            <a:r>
              <a:rPr kumimoji="1" lang="en-US" altLang="ko-KR" sz="2200" b="1" i="1" dirty="0">
                <a:solidFill>
                  <a:srgbClr val="000000"/>
                </a:solidFill>
                <a:ea typeface="Gulim" pitchFamily="34" charset="-127"/>
              </a:rPr>
              <a:t>shifted</a:t>
            </a:r>
          </a:p>
          <a:p>
            <a:pPr eaLnBrk="0" hangingPunct="0">
              <a:lnSpc>
                <a:spcPct val="85000"/>
              </a:lnSpc>
            </a:pPr>
            <a:r>
              <a:rPr kumimoji="1" lang="en-US" altLang="ko-KR" sz="2200" b="1" i="1" dirty="0">
                <a:solidFill>
                  <a:srgbClr val="000000"/>
                </a:solidFill>
                <a:ea typeface="Gulim" pitchFamily="34" charset="-127"/>
              </a:rPr>
              <a:t>one position</a:t>
            </a:r>
          </a:p>
          <a:p>
            <a:pPr eaLnBrk="0" hangingPunct="0">
              <a:lnSpc>
                <a:spcPct val="85000"/>
              </a:lnSpc>
            </a:pPr>
            <a:r>
              <a:rPr kumimoji="1" lang="en-US" altLang="ko-KR" sz="2200" b="1" i="1" dirty="0">
                <a:solidFill>
                  <a:srgbClr val="000000"/>
                </a:solidFill>
                <a:ea typeface="Gulim" pitchFamily="34" charset="-127"/>
              </a:rPr>
              <a:t>clockwise</a:t>
            </a:r>
          </a:p>
        </p:txBody>
      </p:sp>
      <p:sp>
        <p:nvSpPr>
          <p:cNvPr id="72710" name="Slide Number Placeholder 1"/>
          <p:cNvSpPr>
            <a:spLocks noGrp="1"/>
          </p:cNvSpPr>
          <p:nvPr>
            <p:ph type="sldNum" sz="quarter" idx="12"/>
          </p:nvPr>
        </p:nvSpPr>
        <p:spPr>
          <a:noFill/>
          <a:ln>
            <a:miter lim="800000"/>
            <a:headEnd/>
            <a:tailEnd/>
          </a:ln>
        </p:spPr>
        <p:txBody>
          <a:bodyPr/>
          <a:lstStyle/>
          <a:p>
            <a:fld id="{5E42E49A-9BF5-4DB3-AD31-5762944177A0}" type="slidenum">
              <a:rPr lang="ar-SA" altLang="en-US" smtClean="0">
                <a:solidFill>
                  <a:srgbClr val="000000"/>
                </a:solidFill>
              </a:rPr>
              <a:pPr/>
              <a:t>7</a:t>
            </a:fld>
            <a:endParaRPr lang="en-US" altLang="en-US" dirty="0" smtClean="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idx="4294967295"/>
          </p:nvPr>
        </p:nvSpPr>
        <p:spPr/>
        <p:txBody>
          <a:bodyPr/>
          <a:lstStyle/>
          <a:p>
            <a:pPr eaLnBrk="1" hangingPunct="1"/>
            <a:r>
              <a:rPr lang="en-US" altLang="zh-CN" dirty="0" smtClean="0">
                <a:ea typeface="SimSun" pitchFamily="2" charset="-122"/>
              </a:rPr>
              <a:t>Binary, Signed-Integer Representations (Self Study)</a:t>
            </a:r>
          </a:p>
        </p:txBody>
      </p:sp>
      <p:sp>
        <p:nvSpPr>
          <p:cNvPr id="73731" name="Rectangle 5"/>
          <p:cNvSpPr>
            <a:spLocks noChangeArrowheads="1"/>
          </p:cNvSpPr>
          <p:nvPr/>
        </p:nvSpPr>
        <p:spPr bwMode="auto">
          <a:xfrm>
            <a:off x="1958975" y="2565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2" name="Rectangle 6"/>
          <p:cNvSpPr>
            <a:spLocks noChangeArrowheads="1"/>
          </p:cNvSpPr>
          <p:nvPr/>
        </p:nvSpPr>
        <p:spPr bwMode="auto">
          <a:xfrm>
            <a:off x="1958975" y="2787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3" name="Rectangle 7"/>
          <p:cNvSpPr>
            <a:spLocks noChangeArrowheads="1"/>
          </p:cNvSpPr>
          <p:nvPr/>
        </p:nvSpPr>
        <p:spPr bwMode="auto">
          <a:xfrm>
            <a:off x="1958975"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4" name="Rectangle 8"/>
          <p:cNvSpPr>
            <a:spLocks noChangeArrowheads="1"/>
          </p:cNvSpPr>
          <p:nvPr/>
        </p:nvSpPr>
        <p:spPr bwMode="auto">
          <a:xfrm>
            <a:off x="1958975" y="32321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5" name="Rectangle 9"/>
          <p:cNvSpPr>
            <a:spLocks noChangeArrowheads="1"/>
          </p:cNvSpPr>
          <p:nvPr/>
        </p:nvSpPr>
        <p:spPr bwMode="auto">
          <a:xfrm>
            <a:off x="1958975" y="3454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6" name="Rectangle 10"/>
          <p:cNvSpPr>
            <a:spLocks noChangeArrowheads="1"/>
          </p:cNvSpPr>
          <p:nvPr/>
        </p:nvSpPr>
        <p:spPr bwMode="auto">
          <a:xfrm>
            <a:off x="1958975" y="3676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7" name="Rectangle 11"/>
          <p:cNvSpPr>
            <a:spLocks noChangeArrowheads="1"/>
          </p:cNvSpPr>
          <p:nvPr/>
        </p:nvSpPr>
        <p:spPr bwMode="auto">
          <a:xfrm>
            <a:off x="1958975" y="3900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8" name="Rectangle 12"/>
          <p:cNvSpPr>
            <a:spLocks noChangeArrowheads="1"/>
          </p:cNvSpPr>
          <p:nvPr/>
        </p:nvSpPr>
        <p:spPr bwMode="auto">
          <a:xfrm>
            <a:off x="1958975" y="4122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39" name="Rectangle 13"/>
          <p:cNvSpPr>
            <a:spLocks noChangeArrowheads="1"/>
          </p:cNvSpPr>
          <p:nvPr/>
        </p:nvSpPr>
        <p:spPr bwMode="auto">
          <a:xfrm>
            <a:off x="1958975" y="4344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0" name="Rectangle 14"/>
          <p:cNvSpPr>
            <a:spLocks noChangeArrowheads="1"/>
          </p:cNvSpPr>
          <p:nvPr/>
        </p:nvSpPr>
        <p:spPr bwMode="auto">
          <a:xfrm>
            <a:off x="1958975" y="4567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1" name="Rectangle 15"/>
          <p:cNvSpPr>
            <a:spLocks noChangeArrowheads="1"/>
          </p:cNvSpPr>
          <p:nvPr/>
        </p:nvSpPr>
        <p:spPr bwMode="auto">
          <a:xfrm>
            <a:off x="1958975" y="4789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2" name="Rectangle 16"/>
          <p:cNvSpPr>
            <a:spLocks noChangeArrowheads="1"/>
          </p:cNvSpPr>
          <p:nvPr/>
        </p:nvSpPr>
        <p:spPr bwMode="auto">
          <a:xfrm>
            <a:off x="1958975" y="5011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3" name="Rectangle 17"/>
          <p:cNvSpPr>
            <a:spLocks noChangeArrowheads="1"/>
          </p:cNvSpPr>
          <p:nvPr/>
        </p:nvSpPr>
        <p:spPr bwMode="auto">
          <a:xfrm>
            <a:off x="1958975" y="5233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4" name="Rectangle 18"/>
          <p:cNvSpPr>
            <a:spLocks noChangeArrowheads="1"/>
          </p:cNvSpPr>
          <p:nvPr/>
        </p:nvSpPr>
        <p:spPr bwMode="auto">
          <a:xfrm>
            <a:off x="1958975" y="5456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5" name="Rectangle 19"/>
          <p:cNvSpPr>
            <a:spLocks noChangeArrowheads="1"/>
          </p:cNvSpPr>
          <p:nvPr/>
        </p:nvSpPr>
        <p:spPr bwMode="auto">
          <a:xfrm>
            <a:off x="1958975" y="5678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6" name="Rectangle 20"/>
          <p:cNvSpPr>
            <a:spLocks noChangeArrowheads="1"/>
          </p:cNvSpPr>
          <p:nvPr/>
        </p:nvSpPr>
        <p:spPr bwMode="auto">
          <a:xfrm>
            <a:off x="1958975" y="5900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47" name="Rectangle 21"/>
          <p:cNvSpPr>
            <a:spLocks noChangeArrowheads="1"/>
          </p:cNvSpPr>
          <p:nvPr/>
        </p:nvSpPr>
        <p:spPr bwMode="auto">
          <a:xfrm>
            <a:off x="2141538" y="3454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48" name="Rectangle 22"/>
          <p:cNvSpPr>
            <a:spLocks noChangeArrowheads="1"/>
          </p:cNvSpPr>
          <p:nvPr/>
        </p:nvSpPr>
        <p:spPr bwMode="auto">
          <a:xfrm>
            <a:off x="2141538" y="3676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49" name="Rectangle 23"/>
          <p:cNvSpPr>
            <a:spLocks noChangeArrowheads="1"/>
          </p:cNvSpPr>
          <p:nvPr/>
        </p:nvSpPr>
        <p:spPr bwMode="auto">
          <a:xfrm>
            <a:off x="2141538" y="3900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0" name="Rectangle 24"/>
          <p:cNvSpPr>
            <a:spLocks noChangeArrowheads="1"/>
          </p:cNvSpPr>
          <p:nvPr/>
        </p:nvSpPr>
        <p:spPr bwMode="auto">
          <a:xfrm>
            <a:off x="2141538" y="4122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1" name="Rectangle 25"/>
          <p:cNvSpPr>
            <a:spLocks noChangeArrowheads="1"/>
          </p:cNvSpPr>
          <p:nvPr/>
        </p:nvSpPr>
        <p:spPr bwMode="auto">
          <a:xfrm>
            <a:off x="2141538" y="4344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2" name="Rectangle 26"/>
          <p:cNvSpPr>
            <a:spLocks noChangeArrowheads="1"/>
          </p:cNvSpPr>
          <p:nvPr/>
        </p:nvSpPr>
        <p:spPr bwMode="auto">
          <a:xfrm>
            <a:off x="2141538" y="4567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3" name="Rectangle 27"/>
          <p:cNvSpPr>
            <a:spLocks noChangeArrowheads="1"/>
          </p:cNvSpPr>
          <p:nvPr/>
        </p:nvSpPr>
        <p:spPr bwMode="auto">
          <a:xfrm>
            <a:off x="2141538" y="4789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4" name="Rectangle 28"/>
          <p:cNvSpPr>
            <a:spLocks noChangeArrowheads="1"/>
          </p:cNvSpPr>
          <p:nvPr/>
        </p:nvSpPr>
        <p:spPr bwMode="auto">
          <a:xfrm>
            <a:off x="2141538" y="5011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55" name="Rectangle 29"/>
          <p:cNvSpPr>
            <a:spLocks noChangeArrowheads="1"/>
          </p:cNvSpPr>
          <p:nvPr/>
        </p:nvSpPr>
        <p:spPr bwMode="auto">
          <a:xfrm>
            <a:off x="2141538" y="2565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56" name="Rectangle 30"/>
          <p:cNvSpPr>
            <a:spLocks noChangeArrowheads="1"/>
          </p:cNvSpPr>
          <p:nvPr/>
        </p:nvSpPr>
        <p:spPr bwMode="auto">
          <a:xfrm>
            <a:off x="2141538" y="2787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57" name="Rectangle 31"/>
          <p:cNvSpPr>
            <a:spLocks noChangeArrowheads="1"/>
          </p:cNvSpPr>
          <p:nvPr/>
        </p:nvSpPr>
        <p:spPr bwMode="auto">
          <a:xfrm>
            <a:off x="2141538"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58" name="Rectangle 32"/>
          <p:cNvSpPr>
            <a:spLocks noChangeArrowheads="1"/>
          </p:cNvSpPr>
          <p:nvPr/>
        </p:nvSpPr>
        <p:spPr bwMode="auto">
          <a:xfrm>
            <a:off x="2141538" y="32321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59" name="Rectangle 33"/>
          <p:cNvSpPr>
            <a:spLocks noChangeArrowheads="1"/>
          </p:cNvSpPr>
          <p:nvPr/>
        </p:nvSpPr>
        <p:spPr bwMode="auto">
          <a:xfrm>
            <a:off x="2141538" y="5233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0" name="Rectangle 34"/>
          <p:cNvSpPr>
            <a:spLocks noChangeArrowheads="1"/>
          </p:cNvSpPr>
          <p:nvPr/>
        </p:nvSpPr>
        <p:spPr bwMode="auto">
          <a:xfrm>
            <a:off x="2141538" y="5456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1" name="Rectangle 35"/>
          <p:cNvSpPr>
            <a:spLocks noChangeArrowheads="1"/>
          </p:cNvSpPr>
          <p:nvPr/>
        </p:nvSpPr>
        <p:spPr bwMode="auto">
          <a:xfrm>
            <a:off x="2141538" y="5678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2" name="Rectangle 36"/>
          <p:cNvSpPr>
            <a:spLocks noChangeArrowheads="1"/>
          </p:cNvSpPr>
          <p:nvPr/>
        </p:nvSpPr>
        <p:spPr bwMode="auto">
          <a:xfrm>
            <a:off x="2141538" y="5900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3" name="Rectangle 37"/>
          <p:cNvSpPr>
            <a:spLocks noChangeArrowheads="1"/>
          </p:cNvSpPr>
          <p:nvPr/>
        </p:nvSpPr>
        <p:spPr bwMode="auto">
          <a:xfrm>
            <a:off x="2322513" y="2565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4" name="Rectangle 38"/>
          <p:cNvSpPr>
            <a:spLocks noChangeArrowheads="1"/>
          </p:cNvSpPr>
          <p:nvPr/>
        </p:nvSpPr>
        <p:spPr bwMode="auto">
          <a:xfrm>
            <a:off x="2322513" y="2787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5" name="Rectangle 39"/>
          <p:cNvSpPr>
            <a:spLocks noChangeArrowheads="1"/>
          </p:cNvSpPr>
          <p:nvPr/>
        </p:nvSpPr>
        <p:spPr bwMode="auto">
          <a:xfrm>
            <a:off x="2322513"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66" name="Rectangle 40"/>
          <p:cNvSpPr>
            <a:spLocks noChangeArrowheads="1"/>
          </p:cNvSpPr>
          <p:nvPr/>
        </p:nvSpPr>
        <p:spPr bwMode="auto">
          <a:xfrm>
            <a:off x="2322513" y="32321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67" name="Rectangle 41"/>
          <p:cNvSpPr>
            <a:spLocks noChangeArrowheads="1"/>
          </p:cNvSpPr>
          <p:nvPr/>
        </p:nvSpPr>
        <p:spPr bwMode="auto">
          <a:xfrm>
            <a:off x="2322513" y="3454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8" name="Rectangle 42"/>
          <p:cNvSpPr>
            <a:spLocks noChangeArrowheads="1"/>
          </p:cNvSpPr>
          <p:nvPr/>
        </p:nvSpPr>
        <p:spPr bwMode="auto">
          <a:xfrm>
            <a:off x="2322513" y="3676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69" name="Rectangle 43"/>
          <p:cNvSpPr>
            <a:spLocks noChangeArrowheads="1"/>
          </p:cNvSpPr>
          <p:nvPr/>
        </p:nvSpPr>
        <p:spPr bwMode="auto">
          <a:xfrm>
            <a:off x="2322513" y="3900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0" name="Rectangle 44"/>
          <p:cNvSpPr>
            <a:spLocks noChangeArrowheads="1"/>
          </p:cNvSpPr>
          <p:nvPr/>
        </p:nvSpPr>
        <p:spPr bwMode="auto">
          <a:xfrm>
            <a:off x="2322513" y="4122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1" name="Rectangle 45"/>
          <p:cNvSpPr>
            <a:spLocks noChangeArrowheads="1"/>
          </p:cNvSpPr>
          <p:nvPr/>
        </p:nvSpPr>
        <p:spPr bwMode="auto">
          <a:xfrm>
            <a:off x="2322513" y="4344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2" name="Rectangle 46"/>
          <p:cNvSpPr>
            <a:spLocks noChangeArrowheads="1"/>
          </p:cNvSpPr>
          <p:nvPr/>
        </p:nvSpPr>
        <p:spPr bwMode="auto">
          <a:xfrm>
            <a:off x="2322513" y="4567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3" name="Rectangle 47"/>
          <p:cNvSpPr>
            <a:spLocks noChangeArrowheads="1"/>
          </p:cNvSpPr>
          <p:nvPr/>
        </p:nvSpPr>
        <p:spPr bwMode="auto">
          <a:xfrm>
            <a:off x="2322513" y="4789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74" name="Rectangle 48"/>
          <p:cNvSpPr>
            <a:spLocks noChangeArrowheads="1"/>
          </p:cNvSpPr>
          <p:nvPr/>
        </p:nvSpPr>
        <p:spPr bwMode="auto">
          <a:xfrm>
            <a:off x="2322513" y="5011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75" name="Rectangle 49"/>
          <p:cNvSpPr>
            <a:spLocks noChangeArrowheads="1"/>
          </p:cNvSpPr>
          <p:nvPr/>
        </p:nvSpPr>
        <p:spPr bwMode="auto">
          <a:xfrm>
            <a:off x="2322513" y="5233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6" name="Rectangle 50"/>
          <p:cNvSpPr>
            <a:spLocks noChangeArrowheads="1"/>
          </p:cNvSpPr>
          <p:nvPr/>
        </p:nvSpPr>
        <p:spPr bwMode="auto">
          <a:xfrm>
            <a:off x="2322513" y="5456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77" name="Rectangle 51"/>
          <p:cNvSpPr>
            <a:spLocks noChangeArrowheads="1"/>
          </p:cNvSpPr>
          <p:nvPr/>
        </p:nvSpPr>
        <p:spPr bwMode="auto">
          <a:xfrm>
            <a:off x="2322513" y="5678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78" name="Rectangle 52"/>
          <p:cNvSpPr>
            <a:spLocks noChangeArrowheads="1"/>
          </p:cNvSpPr>
          <p:nvPr/>
        </p:nvSpPr>
        <p:spPr bwMode="auto">
          <a:xfrm>
            <a:off x="2322513" y="5900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79" name="Rectangle 53"/>
          <p:cNvSpPr>
            <a:spLocks noChangeArrowheads="1"/>
          </p:cNvSpPr>
          <p:nvPr/>
        </p:nvSpPr>
        <p:spPr bwMode="auto">
          <a:xfrm>
            <a:off x="2505075" y="2565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80" name="Rectangle 54"/>
          <p:cNvSpPr>
            <a:spLocks noChangeArrowheads="1"/>
          </p:cNvSpPr>
          <p:nvPr/>
        </p:nvSpPr>
        <p:spPr bwMode="auto">
          <a:xfrm>
            <a:off x="2505075" y="2787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81" name="Rectangle 55"/>
          <p:cNvSpPr>
            <a:spLocks noChangeArrowheads="1"/>
          </p:cNvSpPr>
          <p:nvPr/>
        </p:nvSpPr>
        <p:spPr bwMode="auto">
          <a:xfrm>
            <a:off x="2505075" y="30099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82" name="Rectangle 56"/>
          <p:cNvSpPr>
            <a:spLocks noChangeArrowheads="1"/>
          </p:cNvSpPr>
          <p:nvPr/>
        </p:nvSpPr>
        <p:spPr bwMode="auto">
          <a:xfrm>
            <a:off x="2505075" y="32321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83" name="Rectangle 57"/>
          <p:cNvSpPr>
            <a:spLocks noChangeArrowheads="1"/>
          </p:cNvSpPr>
          <p:nvPr/>
        </p:nvSpPr>
        <p:spPr bwMode="auto">
          <a:xfrm>
            <a:off x="2505075" y="34544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84" name="Rectangle 58"/>
          <p:cNvSpPr>
            <a:spLocks noChangeArrowheads="1"/>
          </p:cNvSpPr>
          <p:nvPr/>
        </p:nvSpPr>
        <p:spPr bwMode="auto">
          <a:xfrm>
            <a:off x="2505075" y="36766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85" name="Rectangle 59"/>
          <p:cNvSpPr>
            <a:spLocks noChangeArrowheads="1"/>
          </p:cNvSpPr>
          <p:nvPr/>
        </p:nvSpPr>
        <p:spPr bwMode="auto">
          <a:xfrm>
            <a:off x="2505075" y="3900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86" name="Rectangle 60"/>
          <p:cNvSpPr>
            <a:spLocks noChangeArrowheads="1"/>
          </p:cNvSpPr>
          <p:nvPr/>
        </p:nvSpPr>
        <p:spPr bwMode="auto">
          <a:xfrm>
            <a:off x="2505075" y="4122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87" name="Rectangle 61"/>
          <p:cNvSpPr>
            <a:spLocks noChangeArrowheads="1"/>
          </p:cNvSpPr>
          <p:nvPr/>
        </p:nvSpPr>
        <p:spPr bwMode="auto">
          <a:xfrm>
            <a:off x="2505075" y="4344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88" name="Rectangle 62"/>
          <p:cNvSpPr>
            <a:spLocks noChangeArrowheads="1"/>
          </p:cNvSpPr>
          <p:nvPr/>
        </p:nvSpPr>
        <p:spPr bwMode="auto">
          <a:xfrm>
            <a:off x="2505075" y="4567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89" name="Rectangle 63"/>
          <p:cNvSpPr>
            <a:spLocks noChangeArrowheads="1"/>
          </p:cNvSpPr>
          <p:nvPr/>
        </p:nvSpPr>
        <p:spPr bwMode="auto">
          <a:xfrm>
            <a:off x="2505075" y="4789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90" name="Rectangle 64"/>
          <p:cNvSpPr>
            <a:spLocks noChangeArrowheads="1"/>
          </p:cNvSpPr>
          <p:nvPr/>
        </p:nvSpPr>
        <p:spPr bwMode="auto">
          <a:xfrm>
            <a:off x="2505075" y="5011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91" name="Rectangle 65"/>
          <p:cNvSpPr>
            <a:spLocks noChangeArrowheads="1"/>
          </p:cNvSpPr>
          <p:nvPr/>
        </p:nvSpPr>
        <p:spPr bwMode="auto">
          <a:xfrm>
            <a:off x="2505075" y="52339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92" name="Rectangle 66"/>
          <p:cNvSpPr>
            <a:spLocks noChangeArrowheads="1"/>
          </p:cNvSpPr>
          <p:nvPr/>
        </p:nvSpPr>
        <p:spPr bwMode="auto">
          <a:xfrm>
            <a:off x="2505075" y="54562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93" name="Rectangle 67"/>
          <p:cNvSpPr>
            <a:spLocks noChangeArrowheads="1"/>
          </p:cNvSpPr>
          <p:nvPr/>
        </p:nvSpPr>
        <p:spPr bwMode="auto">
          <a:xfrm>
            <a:off x="2505075" y="567848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794" name="Rectangle 68"/>
          <p:cNvSpPr>
            <a:spLocks noChangeArrowheads="1"/>
          </p:cNvSpPr>
          <p:nvPr/>
        </p:nvSpPr>
        <p:spPr bwMode="auto">
          <a:xfrm>
            <a:off x="2505075" y="5900738"/>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95" name="Rectangle 69"/>
          <p:cNvSpPr>
            <a:spLocks noChangeArrowheads="1"/>
          </p:cNvSpPr>
          <p:nvPr/>
        </p:nvSpPr>
        <p:spPr bwMode="auto">
          <a:xfrm>
            <a:off x="3597275" y="3879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96" name="Rectangle 70"/>
          <p:cNvSpPr>
            <a:spLocks noChangeArrowheads="1"/>
          </p:cNvSpPr>
          <p:nvPr/>
        </p:nvSpPr>
        <p:spPr bwMode="auto">
          <a:xfrm>
            <a:off x="3435350" y="387985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797" name="Rectangle 71"/>
          <p:cNvSpPr>
            <a:spLocks noChangeArrowheads="1"/>
          </p:cNvSpPr>
          <p:nvPr/>
        </p:nvSpPr>
        <p:spPr bwMode="auto">
          <a:xfrm>
            <a:off x="3597275" y="4546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798" name="Rectangle 72"/>
          <p:cNvSpPr>
            <a:spLocks noChangeArrowheads="1"/>
          </p:cNvSpPr>
          <p:nvPr/>
        </p:nvSpPr>
        <p:spPr bwMode="auto">
          <a:xfrm>
            <a:off x="3454400" y="45466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799" name="Rectangle 73"/>
          <p:cNvSpPr>
            <a:spLocks noChangeArrowheads="1"/>
          </p:cNvSpPr>
          <p:nvPr/>
        </p:nvSpPr>
        <p:spPr bwMode="auto">
          <a:xfrm>
            <a:off x="3597275" y="3657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00" name="Rectangle 74"/>
          <p:cNvSpPr>
            <a:spLocks noChangeArrowheads="1"/>
          </p:cNvSpPr>
          <p:nvPr/>
        </p:nvSpPr>
        <p:spPr bwMode="auto">
          <a:xfrm>
            <a:off x="3435350" y="365760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01" name="Rectangle 75"/>
          <p:cNvSpPr>
            <a:spLocks noChangeArrowheads="1"/>
          </p:cNvSpPr>
          <p:nvPr/>
        </p:nvSpPr>
        <p:spPr bwMode="auto">
          <a:xfrm>
            <a:off x="3597275" y="3435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02" name="Rectangle 76"/>
          <p:cNvSpPr>
            <a:spLocks noChangeArrowheads="1"/>
          </p:cNvSpPr>
          <p:nvPr/>
        </p:nvSpPr>
        <p:spPr bwMode="auto">
          <a:xfrm>
            <a:off x="3435350" y="343535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03" name="Rectangle 77"/>
          <p:cNvSpPr>
            <a:spLocks noChangeArrowheads="1"/>
          </p:cNvSpPr>
          <p:nvPr/>
        </p:nvSpPr>
        <p:spPr bwMode="auto">
          <a:xfrm>
            <a:off x="3597275" y="3213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04" name="Rectangle 78"/>
          <p:cNvSpPr>
            <a:spLocks noChangeArrowheads="1"/>
          </p:cNvSpPr>
          <p:nvPr/>
        </p:nvSpPr>
        <p:spPr bwMode="auto">
          <a:xfrm>
            <a:off x="3435350" y="321310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05" name="Rectangle 79"/>
          <p:cNvSpPr>
            <a:spLocks noChangeArrowheads="1"/>
          </p:cNvSpPr>
          <p:nvPr/>
        </p:nvSpPr>
        <p:spPr bwMode="auto">
          <a:xfrm>
            <a:off x="3597275" y="2990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06" name="Rectangle 80"/>
          <p:cNvSpPr>
            <a:spLocks noChangeArrowheads="1"/>
          </p:cNvSpPr>
          <p:nvPr/>
        </p:nvSpPr>
        <p:spPr bwMode="auto">
          <a:xfrm>
            <a:off x="3435350" y="299085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07" name="Rectangle 81"/>
          <p:cNvSpPr>
            <a:spLocks noChangeArrowheads="1"/>
          </p:cNvSpPr>
          <p:nvPr/>
        </p:nvSpPr>
        <p:spPr bwMode="auto">
          <a:xfrm>
            <a:off x="3597275" y="2768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08" name="Rectangle 82"/>
          <p:cNvSpPr>
            <a:spLocks noChangeArrowheads="1"/>
          </p:cNvSpPr>
          <p:nvPr/>
        </p:nvSpPr>
        <p:spPr bwMode="auto">
          <a:xfrm>
            <a:off x="3435350" y="276860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09" name="Rectangle 83"/>
          <p:cNvSpPr>
            <a:spLocks noChangeArrowheads="1"/>
          </p:cNvSpPr>
          <p:nvPr/>
        </p:nvSpPr>
        <p:spPr bwMode="auto">
          <a:xfrm>
            <a:off x="3597275" y="2544763"/>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10" name="Rectangle 84"/>
          <p:cNvSpPr>
            <a:spLocks noChangeArrowheads="1"/>
          </p:cNvSpPr>
          <p:nvPr/>
        </p:nvSpPr>
        <p:spPr bwMode="auto">
          <a:xfrm>
            <a:off x="3435350" y="2544763"/>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11" name="Rectangle 85"/>
          <p:cNvSpPr>
            <a:spLocks noChangeArrowheads="1"/>
          </p:cNvSpPr>
          <p:nvPr/>
        </p:nvSpPr>
        <p:spPr bwMode="auto">
          <a:xfrm>
            <a:off x="3597275" y="4768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12" name="Rectangle 86"/>
          <p:cNvSpPr>
            <a:spLocks noChangeArrowheads="1"/>
          </p:cNvSpPr>
          <p:nvPr/>
        </p:nvSpPr>
        <p:spPr bwMode="auto">
          <a:xfrm>
            <a:off x="3454400" y="47688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13" name="Rectangle 87"/>
          <p:cNvSpPr>
            <a:spLocks noChangeArrowheads="1"/>
          </p:cNvSpPr>
          <p:nvPr/>
        </p:nvSpPr>
        <p:spPr bwMode="auto">
          <a:xfrm>
            <a:off x="3597275" y="4991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14" name="Rectangle 88"/>
          <p:cNvSpPr>
            <a:spLocks noChangeArrowheads="1"/>
          </p:cNvSpPr>
          <p:nvPr/>
        </p:nvSpPr>
        <p:spPr bwMode="auto">
          <a:xfrm>
            <a:off x="3454400" y="49911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15" name="Rectangle 89"/>
          <p:cNvSpPr>
            <a:spLocks noChangeArrowheads="1"/>
          </p:cNvSpPr>
          <p:nvPr/>
        </p:nvSpPr>
        <p:spPr bwMode="auto">
          <a:xfrm>
            <a:off x="3597275" y="5213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16" name="Rectangle 90"/>
          <p:cNvSpPr>
            <a:spLocks noChangeArrowheads="1"/>
          </p:cNvSpPr>
          <p:nvPr/>
        </p:nvSpPr>
        <p:spPr bwMode="auto">
          <a:xfrm>
            <a:off x="3454400" y="52133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17" name="Rectangle 91"/>
          <p:cNvSpPr>
            <a:spLocks noChangeArrowheads="1"/>
          </p:cNvSpPr>
          <p:nvPr/>
        </p:nvSpPr>
        <p:spPr bwMode="auto">
          <a:xfrm>
            <a:off x="3597275" y="5435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18" name="Rectangle 92"/>
          <p:cNvSpPr>
            <a:spLocks noChangeArrowheads="1"/>
          </p:cNvSpPr>
          <p:nvPr/>
        </p:nvSpPr>
        <p:spPr bwMode="auto">
          <a:xfrm>
            <a:off x="3454400" y="54356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19" name="Rectangle 93"/>
          <p:cNvSpPr>
            <a:spLocks noChangeArrowheads="1"/>
          </p:cNvSpPr>
          <p:nvPr/>
        </p:nvSpPr>
        <p:spPr bwMode="auto">
          <a:xfrm>
            <a:off x="3597275" y="5657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20" name="Rectangle 94"/>
          <p:cNvSpPr>
            <a:spLocks noChangeArrowheads="1"/>
          </p:cNvSpPr>
          <p:nvPr/>
        </p:nvSpPr>
        <p:spPr bwMode="auto">
          <a:xfrm>
            <a:off x="3454400" y="56578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21" name="Rectangle 95"/>
          <p:cNvSpPr>
            <a:spLocks noChangeArrowheads="1"/>
          </p:cNvSpPr>
          <p:nvPr/>
        </p:nvSpPr>
        <p:spPr bwMode="auto">
          <a:xfrm>
            <a:off x="3576638" y="5880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22" name="Rectangle 96"/>
          <p:cNvSpPr>
            <a:spLocks noChangeArrowheads="1"/>
          </p:cNvSpPr>
          <p:nvPr/>
        </p:nvSpPr>
        <p:spPr bwMode="auto">
          <a:xfrm>
            <a:off x="3435350" y="58801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23" name="Rectangle 97"/>
          <p:cNvSpPr>
            <a:spLocks noChangeArrowheads="1"/>
          </p:cNvSpPr>
          <p:nvPr/>
        </p:nvSpPr>
        <p:spPr bwMode="auto">
          <a:xfrm>
            <a:off x="6710363" y="4324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8</a:t>
            </a:r>
            <a:endParaRPr lang="en-CA" altLang="zh-CN" sz="2400" dirty="0">
              <a:solidFill>
                <a:srgbClr val="000000"/>
              </a:solidFill>
              <a:latin typeface="Times New Roman" pitchFamily="18" charset="0"/>
              <a:ea typeface="SimSun" pitchFamily="2" charset="-122"/>
            </a:endParaRPr>
          </a:p>
        </p:txBody>
      </p:sp>
      <p:sp>
        <p:nvSpPr>
          <p:cNvPr id="73824" name="Rectangle 98"/>
          <p:cNvSpPr>
            <a:spLocks noChangeArrowheads="1"/>
          </p:cNvSpPr>
          <p:nvPr/>
        </p:nvSpPr>
        <p:spPr bwMode="auto">
          <a:xfrm>
            <a:off x="6567488" y="432435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25" name="Rectangle 99"/>
          <p:cNvSpPr>
            <a:spLocks noChangeArrowheads="1"/>
          </p:cNvSpPr>
          <p:nvPr/>
        </p:nvSpPr>
        <p:spPr bwMode="auto">
          <a:xfrm>
            <a:off x="3597275" y="4102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826" name="Rectangle 100"/>
          <p:cNvSpPr>
            <a:spLocks noChangeArrowheads="1"/>
          </p:cNvSpPr>
          <p:nvPr/>
        </p:nvSpPr>
        <p:spPr bwMode="auto">
          <a:xfrm>
            <a:off x="3435350" y="4102100"/>
            <a:ext cx="10318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27" name="Rectangle 101"/>
          <p:cNvSpPr>
            <a:spLocks noChangeArrowheads="1"/>
          </p:cNvSpPr>
          <p:nvPr/>
        </p:nvSpPr>
        <p:spPr bwMode="auto">
          <a:xfrm>
            <a:off x="3597275" y="4324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828" name="Rectangle 102"/>
          <p:cNvSpPr>
            <a:spLocks noChangeArrowheads="1"/>
          </p:cNvSpPr>
          <p:nvPr/>
        </p:nvSpPr>
        <p:spPr bwMode="auto">
          <a:xfrm>
            <a:off x="3454400" y="43243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29" name="Rectangle 103"/>
          <p:cNvSpPr>
            <a:spLocks noChangeArrowheads="1"/>
          </p:cNvSpPr>
          <p:nvPr/>
        </p:nvSpPr>
        <p:spPr bwMode="auto">
          <a:xfrm>
            <a:off x="5072063" y="3879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830" name="Rectangle 104"/>
          <p:cNvSpPr>
            <a:spLocks noChangeArrowheads="1"/>
          </p:cNvSpPr>
          <p:nvPr/>
        </p:nvSpPr>
        <p:spPr bwMode="auto">
          <a:xfrm>
            <a:off x="4910138" y="38798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31" name="Rectangle 105"/>
          <p:cNvSpPr>
            <a:spLocks noChangeArrowheads="1"/>
          </p:cNvSpPr>
          <p:nvPr/>
        </p:nvSpPr>
        <p:spPr bwMode="auto">
          <a:xfrm>
            <a:off x="5051425" y="3657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32" name="Rectangle 106"/>
          <p:cNvSpPr>
            <a:spLocks noChangeArrowheads="1"/>
          </p:cNvSpPr>
          <p:nvPr/>
        </p:nvSpPr>
        <p:spPr bwMode="auto">
          <a:xfrm>
            <a:off x="4910138" y="36576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33" name="Rectangle 107"/>
          <p:cNvSpPr>
            <a:spLocks noChangeArrowheads="1"/>
          </p:cNvSpPr>
          <p:nvPr/>
        </p:nvSpPr>
        <p:spPr bwMode="auto">
          <a:xfrm>
            <a:off x="5051425" y="3435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34" name="Rectangle 108"/>
          <p:cNvSpPr>
            <a:spLocks noChangeArrowheads="1"/>
          </p:cNvSpPr>
          <p:nvPr/>
        </p:nvSpPr>
        <p:spPr bwMode="auto">
          <a:xfrm>
            <a:off x="4910138" y="34353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35" name="Rectangle 109"/>
          <p:cNvSpPr>
            <a:spLocks noChangeArrowheads="1"/>
          </p:cNvSpPr>
          <p:nvPr/>
        </p:nvSpPr>
        <p:spPr bwMode="auto">
          <a:xfrm>
            <a:off x="5051425" y="3213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36" name="Rectangle 110"/>
          <p:cNvSpPr>
            <a:spLocks noChangeArrowheads="1"/>
          </p:cNvSpPr>
          <p:nvPr/>
        </p:nvSpPr>
        <p:spPr bwMode="auto">
          <a:xfrm>
            <a:off x="4910138" y="32131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37" name="Rectangle 111"/>
          <p:cNvSpPr>
            <a:spLocks noChangeArrowheads="1"/>
          </p:cNvSpPr>
          <p:nvPr/>
        </p:nvSpPr>
        <p:spPr bwMode="auto">
          <a:xfrm>
            <a:off x="5051425" y="2990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38" name="Rectangle 112"/>
          <p:cNvSpPr>
            <a:spLocks noChangeArrowheads="1"/>
          </p:cNvSpPr>
          <p:nvPr/>
        </p:nvSpPr>
        <p:spPr bwMode="auto">
          <a:xfrm>
            <a:off x="4910138" y="29908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39" name="Rectangle 113"/>
          <p:cNvSpPr>
            <a:spLocks noChangeArrowheads="1"/>
          </p:cNvSpPr>
          <p:nvPr/>
        </p:nvSpPr>
        <p:spPr bwMode="auto">
          <a:xfrm>
            <a:off x="5051425" y="2768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40" name="Rectangle 114"/>
          <p:cNvSpPr>
            <a:spLocks noChangeArrowheads="1"/>
          </p:cNvSpPr>
          <p:nvPr/>
        </p:nvSpPr>
        <p:spPr bwMode="auto">
          <a:xfrm>
            <a:off x="4910138" y="27686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41" name="Rectangle 115"/>
          <p:cNvSpPr>
            <a:spLocks noChangeArrowheads="1"/>
          </p:cNvSpPr>
          <p:nvPr/>
        </p:nvSpPr>
        <p:spPr bwMode="auto">
          <a:xfrm>
            <a:off x="5051425" y="2544763"/>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42" name="Rectangle 116"/>
          <p:cNvSpPr>
            <a:spLocks noChangeArrowheads="1"/>
          </p:cNvSpPr>
          <p:nvPr/>
        </p:nvSpPr>
        <p:spPr bwMode="auto">
          <a:xfrm>
            <a:off x="4910138" y="2544763"/>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43" name="Rectangle 117"/>
          <p:cNvSpPr>
            <a:spLocks noChangeArrowheads="1"/>
          </p:cNvSpPr>
          <p:nvPr/>
        </p:nvSpPr>
        <p:spPr bwMode="auto">
          <a:xfrm>
            <a:off x="5051425" y="4102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844" name="Rectangle 118"/>
          <p:cNvSpPr>
            <a:spLocks noChangeArrowheads="1"/>
          </p:cNvSpPr>
          <p:nvPr/>
        </p:nvSpPr>
        <p:spPr bwMode="auto">
          <a:xfrm>
            <a:off x="4910138" y="41021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45" name="Rectangle 119"/>
          <p:cNvSpPr>
            <a:spLocks noChangeArrowheads="1"/>
          </p:cNvSpPr>
          <p:nvPr/>
        </p:nvSpPr>
        <p:spPr bwMode="auto">
          <a:xfrm>
            <a:off x="5051425" y="4324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46" name="Rectangle 120"/>
          <p:cNvSpPr>
            <a:spLocks noChangeArrowheads="1"/>
          </p:cNvSpPr>
          <p:nvPr/>
        </p:nvSpPr>
        <p:spPr bwMode="auto">
          <a:xfrm>
            <a:off x="4930775" y="43243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47" name="Rectangle 121"/>
          <p:cNvSpPr>
            <a:spLocks noChangeArrowheads="1"/>
          </p:cNvSpPr>
          <p:nvPr/>
        </p:nvSpPr>
        <p:spPr bwMode="auto">
          <a:xfrm>
            <a:off x="5051425" y="4546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48" name="Rectangle 122"/>
          <p:cNvSpPr>
            <a:spLocks noChangeArrowheads="1"/>
          </p:cNvSpPr>
          <p:nvPr/>
        </p:nvSpPr>
        <p:spPr bwMode="auto">
          <a:xfrm>
            <a:off x="4930775" y="45466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49" name="Rectangle 123"/>
          <p:cNvSpPr>
            <a:spLocks noChangeArrowheads="1"/>
          </p:cNvSpPr>
          <p:nvPr/>
        </p:nvSpPr>
        <p:spPr bwMode="auto">
          <a:xfrm>
            <a:off x="5051425" y="4768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50" name="Rectangle 124"/>
          <p:cNvSpPr>
            <a:spLocks noChangeArrowheads="1"/>
          </p:cNvSpPr>
          <p:nvPr/>
        </p:nvSpPr>
        <p:spPr bwMode="auto">
          <a:xfrm>
            <a:off x="4930775" y="47688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51" name="Rectangle 125"/>
          <p:cNvSpPr>
            <a:spLocks noChangeArrowheads="1"/>
          </p:cNvSpPr>
          <p:nvPr/>
        </p:nvSpPr>
        <p:spPr bwMode="auto">
          <a:xfrm>
            <a:off x="5051425" y="4991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52" name="Rectangle 126"/>
          <p:cNvSpPr>
            <a:spLocks noChangeArrowheads="1"/>
          </p:cNvSpPr>
          <p:nvPr/>
        </p:nvSpPr>
        <p:spPr bwMode="auto">
          <a:xfrm>
            <a:off x="4930775" y="49911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53" name="Rectangle 127"/>
          <p:cNvSpPr>
            <a:spLocks noChangeArrowheads="1"/>
          </p:cNvSpPr>
          <p:nvPr/>
        </p:nvSpPr>
        <p:spPr bwMode="auto">
          <a:xfrm>
            <a:off x="5051425" y="5213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54" name="Rectangle 128"/>
          <p:cNvSpPr>
            <a:spLocks noChangeArrowheads="1"/>
          </p:cNvSpPr>
          <p:nvPr/>
        </p:nvSpPr>
        <p:spPr bwMode="auto">
          <a:xfrm>
            <a:off x="4930775" y="52133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55" name="Rectangle 129"/>
          <p:cNvSpPr>
            <a:spLocks noChangeArrowheads="1"/>
          </p:cNvSpPr>
          <p:nvPr/>
        </p:nvSpPr>
        <p:spPr bwMode="auto">
          <a:xfrm>
            <a:off x="5051425" y="5435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56" name="Rectangle 130"/>
          <p:cNvSpPr>
            <a:spLocks noChangeArrowheads="1"/>
          </p:cNvSpPr>
          <p:nvPr/>
        </p:nvSpPr>
        <p:spPr bwMode="auto">
          <a:xfrm>
            <a:off x="4930775" y="54356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57" name="Rectangle 131"/>
          <p:cNvSpPr>
            <a:spLocks noChangeArrowheads="1"/>
          </p:cNvSpPr>
          <p:nvPr/>
        </p:nvSpPr>
        <p:spPr bwMode="auto">
          <a:xfrm>
            <a:off x="5072063" y="5657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858" name="Rectangle 132"/>
          <p:cNvSpPr>
            <a:spLocks noChangeArrowheads="1"/>
          </p:cNvSpPr>
          <p:nvPr/>
        </p:nvSpPr>
        <p:spPr bwMode="auto">
          <a:xfrm>
            <a:off x="4930775" y="565785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59" name="Rectangle 133"/>
          <p:cNvSpPr>
            <a:spLocks noChangeArrowheads="1"/>
          </p:cNvSpPr>
          <p:nvPr/>
        </p:nvSpPr>
        <p:spPr bwMode="auto">
          <a:xfrm>
            <a:off x="5051425" y="5880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860" name="Rectangle 134"/>
          <p:cNvSpPr>
            <a:spLocks noChangeArrowheads="1"/>
          </p:cNvSpPr>
          <p:nvPr/>
        </p:nvSpPr>
        <p:spPr bwMode="auto">
          <a:xfrm>
            <a:off x="4930775" y="5880100"/>
            <a:ext cx="58738"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61" name="Rectangle 135"/>
          <p:cNvSpPr>
            <a:spLocks noChangeArrowheads="1"/>
          </p:cNvSpPr>
          <p:nvPr/>
        </p:nvSpPr>
        <p:spPr bwMode="auto">
          <a:xfrm>
            <a:off x="6710363" y="3879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862" name="Rectangle 136"/>
          <p:cNvSpPr>
            <a:spLocks noChangeArrowheads="1"/>
          </p:cNvSpPr>
          <p:nvPr/>
        </p:nvSpPr>
        <p:spPr bwMode="auto">
          <a:xfrm>
            <a:off x="6548438" y="38798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63" name="Rectangle 137"/>
          <p:cNvSpPr>
            <a:spLocks noChangeArrowheads="1"/>
          </p:cNvSpPr>
          <p:nvPr/>
        </p:nvSpPr>
        <p:spPr bwMode="auto">
          <a:xfrm>
            <a:off x="6710363" y="3657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64" name="Rectangle 138"/>
          <p:cNvSpPr>
            <a:spLocks noChangeArrowheads="1"/>
          </p:cNvSpPr>
          <p:nvPr/>
        </p:nvSpPr>
        <p:spPr bwMode="auto">
          <a:xfrm>
            <a:off x="6548438" y="36576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65" name="Rectangle 139"/>
          <p:cNvSpPr>
            <a:spLocks noChangeArrowheads="1"/>
          </p:cNvSpPr>
          <p:nvPr/>
        </p:nvSpPr>
        <p:spPr bwMode="auto">
          <a:xfrm>
            <a:off x="6710363" y="3435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66" name="Rectangle 140"/>
          <p:cNvSpPr>
            <a:spLocks noChangeArrowheads="1"/>
          </p:cNvSpPr>
          <p:nvPr/>
        </p:nvSpPr>
        <p:spPr bwMode="auto">
          <a:xfrm>
            <a:off x="6548438" y="34353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67" name="Rectangle 141"/>
          <p:cNvSpPr>
            <a:spLocks noChangeArrowheads="1"/>
          </p:cNvSpPr>
          <p:nvPr/>
        </p:nvSpPr>
        <p:spPr bwMode="auto">
          <a:xfrm>
            <a:off x="6710363" y="3213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68" name="Rectangle 142"/>
          <p:cNvSpPr>
            <a:spLocks noChangeArrowheads="1"/>
          </p:cNvSpPr>
          <p:nvPr/>
        </p:nvSpPr>
        <p:spPr bwMode="auto">
          <a:xfrm>
            <a:off x="6548438" y="32131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69" name="Rectangle 143"/>
          <p:cNvSpPr>
            <a:spLocks noChangeArrowheads="1"/>
          </p:cNvSpPr>
          <p:nvPr/>
        </p:nvSpPr>
        <p:spPr bwMode="auto">
          <a:xfrm>
            <a:off x="6710363" y="2990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70" name="Rectangle 144"/>
          <p:cNvSpPr>
            <a:spLocks noChangeArrowheads="1"/>
          </p:cNvSpPr>
          <p:nvPr/>
        </p:nvSpPr>
        <p:spPr bwMode="auto">
          <a:xfrm>
            <a:off x="6548438" y="299085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71" name="Rectangle 145"/>
          <p:cNvSpPr>
            <a:spLocks noChangeArrowheads="1"/>
          </p:cNvSpPr>
          <p:nvPr/>
        </p:nvSpPr>
        <p:spPr bwMode="auto">
          <a:xfrm>
            <a:off x="6710363" y="2768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72" name="Rectangle 146"/>
          <p:cNvSpPr>
            <a:spLocks noChangeArrowheads="1"/>
          </p:cNvSpPr>
          <p:nvPr/>
        </p:nvSpPr>
        <p:spPr bwMode="auto">
          <a:xfrm>
            <a:off x="6548438" y="27686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73" name="Rectangle 147"/>
          <p:cNvSpPr>
            <a:spLocks noChangeArrowheads="1"/>
          </p:cNvSpPr>
          <p:nvPr/>
        </p:nvSpPr>
        <p:spPr bwMode="auto">
          <a:xfrm>
            <a:off x="6710363" y="2544763"/>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74" name="Rectangle 148"/>
          <p:cNvSpPr>
            <a:spLocks noChangeArrowheads="1"/>
          </p:cNvSpPr>
          <p:nvPr/>
        </p:nvSpPr>
        <p:spPr bwMode="auto">
          <a:xfrm>
            <a:off x="6548438" y="2544763"/>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75" name="Rectangle 149"/>
          <p:cNvSpPr>
            <a:spLocks noChangeArrowheads="1"/>
          </p:cNvSpPr>
          <p:nvPr/>
        </p:nvSpPr>
        <p:spPr bwMode="auto">
          <a:xfrm>
            <a:off x="6710363" y="4102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876" name="Rectangle 150"/>
          <p:cNvSpPr>
            <a:spLocks noChangeArrowheads="1"/>
          </p:cNvSpPr>
          <p:nvPr/>
        </p:nvSpPr>
        <p:spPr bwMode="auto">
          <a:xfrm>
            <a:off x="6548438" y="4102100"/>
            <a:ext cx="1031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77" name="Rectangle 151"/>
          <p:cNvSpPr>
            <a:spLocks noChangeArrowheads="1"/>
          </p:cNvSpPr>
          <p:nvPr/>
        </p:nvSpPr>
        <p:spPr bwMode="auto">
          <a:xfrm>
            <a:off x="6710363" y="4546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7</a:t>
            </a:r>
            <a:endParaRPr lang="en-CA" altLang="zh-CN" sz="2400" dirty="0">
              <a:solidFill>
                <a:srgbClr val="000000"/>
              </a:solidFill>
              <a:latin typeface="Times New Roman" pitchFamily="18" charset="0"/>
              <a:ea typeface="SimSun" pitchFamily="2" charset="-122"/>
            </a:endParaRPr>
          </a:p>
        </p:txBody>
      </p:sp>
      <p:sp>
        <p:nvSpPr>
          <p:cNvPr id="73878" name="Rectangle 152"/>
          <p:cNvSpPr>
            <a:spLocks noChangeArrowheads="1"/>
          </p:cNvSpPr>
          <p:nvPr/>
        </p:nvSpPr>
        <p:spPr bwMode="auto">
          <a:xfrm>
            <a:off x="6567488" y="454660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79" name="Rectangle 153"/>
          <p:cNvSpPr>
            <a:spLocks noChangeArrowheads="1"/>
          </p:cNvSpPr>
          <p:nvPr/>
        </p:nvSpPr>
        <p:spPr bwMode="auto">
          <a:xfrm>
            <a:off x="6710363" y="4768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6</a:t>
            </a:r>
            <a:endParaRPr lang="en-CA" altLang="zh-CN" sz="2400" dirty="0">
              <a:solidFill>
                <a:srgbClr val="000000"/>
              </a:solidFill>
              <a:latin typeface="Times New Roman" pitchFamily="18" charset="0"/>
              <a:ea typeface="SimSun" pitchFamily="2" charset="-122"/>
            </a:endParaRPr>
          </a:p>
        </p:txBody>
      </p:sp>
      <p:sp>
        <p:nvSpPr>
          <p:cNvPr id="73880" name="Rectangle 154"/>
          <p:cNvSpPr>
            <a:spLocks noChangeArrowheads="1"/>
          </p:cNvSpPr>
          <p:nvPr/>
        </p:nvSpPr>
        <p:spPr bwMode="auto">
          <a:xfrm>
            <a:off x="6567488" y="476885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81" name="Rectangle 155"/>
          <p:cNvSpPr>
            <a:spLocks noChangeArrowheads="1"/>
          </p:cNvSpPr>
          <p:nvPr/>
        </p:nvSpPr>
        <p:spPr bwMode="auto">
          <a:xfrm>
            <a:off x="6710363" y="4991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5</a:t>
            </a:r>
            <a:endParaRPr lang="en-CA" altLang="zh-CN" sz="2400" dirty="0">
              <a:solidFill>
                <a:srgbClr val="000000"/>
              </a:solidFill>
              <a:latin typeface="Times New Roman" pitchFamily="18" charset="0"/>
              <a:ea typeface="SimSun" pitchFamily="2" charset="-122"/>
            </a:endParaRPr>
          </a:p>
        </p:txBody>
      </p:sp>
      <p:sp>
        <p:nvSpPr>
          <p:cNvPr id="73882" name="Rectangle 156"/>
          <p:cNvSpPr>
            <a:spLocks noChangeArrowheads="1"/>
          </p:cNvSpPr>
          <p:nvPr/>
        </p:nvSpPr>
        <p:spPr bwMode="auto">
          <a:xfrm>
            <a:off x="6567488" y="499110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83" name="Rectangle 157"/>
          <p:cNvSpPr>
            <a:spLocks noChangeArrowheads="1"/>
          </p:cNvSpPr>
          <p:nvPr/>
        </p:nvSpPr>
        <p:spPr bwMode="auto">
          <a:xfrm>
            <a:off x="6710363" y="52133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4</a:t>
            </a:r>
            <a:endParaRPr lang="en-CA" altLang="zh-CN" sz="2400" dirty="0">
              <a:solidFill>
                <a:srgbClr val="000000"/>
              </a:solidFill>
              <a:latin typeface="Times New Roman" pitchFamily="18" charset="0"/>
              <a:ea typeface="SimSun" pitchFamily="2" charset="-122"/>
            </a:endParaRPr>
          </a:p>
        </p:txBody>
      </p:sp>
      <p:sp>
        <p:nvSpPr>
          <p:cNvPr id="73884" name="Rectangle 158"/>
          <p:cNvSpPr>
            <a:spLocks noChangeArrowheads="1"/>
          </p:cNvSpPr>
          <p:nvPr/>
        </p:nvSpPr>
        <p:spPr bwMode="auto">
          <a:xfrm>
            <a:off x="6567488" y="521335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85" name="Rectangle 159"/>
          <p:cNvSpPr>
            <a:spLocks noChangeArrowheads="1"/>
          </p:cNvSpPr>
          <p:nvPr/>
        </p:nvSpPr>
        <p:spPr bwMode="auto">
          <a:xfrm>
            <a:off x="6710363" y="54356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86" name="Rectangle 160"/>
          <p:cNvSpPr>
            <a:spLocks noChangeArrowheads="1"/>
          </p:cNvSpPr>
          <p:nvPr/>
        </p:nvSpPr>
        <p:spPr bwMode="auto">
          <a:xfrm>
            <a:off x="6567488" y="543560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87" name="Rectangle 161"/>
          <p:cNvSpPr>
            <a:spLocks noChangeArrowheads="1"/>
          </p:cNvSpPr>
          <p:nvPr/>
        </p:nvSpPr>
        <p:spPr bwMode="auto">
          <a:xfrm>
            <a:off x="6710363" y="565785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88" name="Rectangle 162"/>
          <p:cNvSpPr>
            <a:spLocks noChangeArrowheads="1"/>
          </p:cNvSpPr>
          <p:nvPr/>
        </p:nvSpPr>
        <p:spPr bwMode="auto">
          <a:xfrm>
            <a:off x="6567488" y="565785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89" name="Rectangle 163"/>
          <p:cNvSpPr>
            <a:spLocks noChangeArrowheads="1"/>
          </p:cNvSpPr>
          <p:nvPr/>
        </p:nvSpPr>
        <p:spPr bwMode="auto">
          <a:xfrm>
            <a:off x="6710363" y="5880100"/>
            <a:ext cx="98425"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890" name="Rectangle 164"/>
          <p:cNvSpPr>
            <a:spLocks noChangeArrowheads="1"/>
          </p:cNvSpPr>
          <p:nvPr/>
        </p:nvSpPr>
        <p:spPr bwMode="auto">
          <a:xfrm>
            <a:off x="6567488" y="5880100"/>
            <a:ext cx="5873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a:t>
            </a:r>
            <a:endParaRPr lang="en-CA" altLang="zh-CN" sz="2400" dirty="0">
              <a:solidFill>
                <a:srgbClr val="000000"/>
              </a:solidFill>
              <a:latin typeface="Times New Roman" pitchFamily="18" charset="0"/>
              <a:ea typeface="SimSun" pitchFamily="2" charset="-122"/>
            </a:endParaRPr>
          </a:p>
        </p:txBody>
      </p:sp>
      <p:sp>
        <p:nvSpPr>
          <p:cNvPr id="73891" name="Line 165"/>
          <p:cNvSpPr>
            <a:spLocks noChangeShapeType="1"/>
          </p:cNvSpPr>
          <p:nvPr/>
        </p:nvSpPr>
        <p:spPr bwMode="auto">
          <a:xfrm flipH="1">
            <a:off x="1757363" y="6284913"/>
            <a:ext cx="5578475" cy="1587"/>
          </a:xfrm>
          <a:prstGeom prst="line">
            <a:avLst/>
          </a:prstGeom>
          <a:noFill/>
          <a:ln w="20638">
            <a:solidFill>
              <a:srgbClr val="00FFFF"/>
            </a:solidFill>
            <a:round/>
            <a:headEnd/>
            <a:tailEnd/>
          </a:ln>
        </p:spPr>
        <p:txBody>
          <a:bodyPr/>
          <a:lstStyle/>
          <a:p>
            <a:endParaRPr lang="en-US" dirty="0"/>
          </a:p>
        </p:txBody>
      </p:sp>
      <p:sp>
        <p:nvSpPr>
          <p:cNvPr id="73892" name="Line 166"/>
          <p:cNvSpPr>
            <a:spLocks noChangeShapeType="1"/>
          </p:cNvSpPr>
          <p:nvPr/>
        </p:nvSpPr>
        <p:spPr bwMode="auto">
          <a:xfrm flipH="1">
            <a:off x="1757363" y="2384425"/>
            <a:ext cx="5578475" cy="1588"/>
          </a:xfrm>
          <a:prstGeom prst="line">
            <a:avLst/>
          </a:prstGeom>
          <a:noFill/>
          <a:ln w="20638">
            <a:solidFill>
              <a:srgbClr val="00FFFF"/>
            </a:solidFill>
            <a:round/>
            <a:headEnd/>
            <a:tailEnd/>
          </a:ln>
        </p:spPr>
        <p:txBody>
          <a:bodyPr/>
          <a:lstStyle/>
          <a:p>
            <a:endParaRPr lang="en-US" dirty="0"/>
          </a:p>
        </p:txBody>
      </p:sp>
      <p:sp>
        <p:nvSpPr>
          <p:cNvPr id="73893" name="Line 167"/>
          <p:cNvSpPr>
            <a:spLocks noChangeShapeType="1"/>
          </p:cNvSpPr>
          <p:nvPr/>
        </p:nvSpPr>
        <p:spPr bwMode="auto">
          <a:xfrm flipH="1">
            <a:off x="1757363" y="1819275"/>
            <a:ext cx="5578475" cy="1588"/>
          </a:xfrm>
          <a:prstGeom prst="line">
            <a:avLst/>
          </a:prstGeom>
          <a:noFill/>
          <a:ln w="20638">
            <a:solidFill>
              <a:srgbClr val="00FFFF"/>
            </a:solidFill>
            <a:round/>
            <a:headEnd/>
            <a:tailEnd/>
          </a:ln>
        </p:spPr>
        <p:txBody>
          <a:bodyPr/>
          <a:lstStyle/>
          <a:p>
            <a:endParaRPr lang="en-US" dirty="0"/>
          </a:p>
        </p:txBody>
      </p:sp>
      <p:sp>
        <p:nvSpPr>
          <p:cNvPr id="73894" name="Line 168"/>
          <p:cNvSpPr>
            <a:spLocks noChangeShapeType="1"/>
          </p:cNvSpPr>
          <p:nvPr/>
        </p:nvSpPr>
        <p:spPr bwMode="auto">
          <a:xfrm flipH="1">
            <a:off x="1757363" y="1354138"/>
            <a:ext cx="5578475" cy="1587"/>
          </a:xfrm>
          <a:prstGeom prst="line">
            <a:avLst/>
          </a:prstGeom>
          <a:noFill/>
          <a:ln w="20638">
            <a:solidFill>
              <a:srgbClr val="00FFFF"/>
            </a:solidFill>
            <a:round/>
            <a:headEnd/>
            <a:tailEnd/>
          </a:ln>
        </p:spPr>
        <p:txBody>
          <a:bodyPr/>
          <a:lstStyle/>
          <a:p>
            <a:endParaRPr lang="en-US" dirty="0"/>
          </a:p>
        </p:txBody>
      </p:sp>
      <p:sp>
        <p:nvSpPr>
          <p:cNvPr id="73895" name="Rectangle 169"/>
          <p:cNvSpPr>
            <a:spLocks noChangeArrowheads="1"/>
          </p:cNvSpPr>
          <p:nvPr/>
        </p:nvSpPr>
        <p:spPr bwMode="auto">
          <a:xfrm>
            <a:off x="1898650" y="2019300"/>
            <a:ext cx="98425"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a:ea typeface="SimSun" pitchFamily="2" charset="-122"/>
              </a:rPr>
              <a:t>b</a:t>
            </a:r>
            <a:endParaRPr lang="en-CA" altLang="zh-CN" sz="2400" dirty="0">
              <a:solidFill>
                <a:srgbClr val="000000"/>
              </a:solidFill>
              <a:latin typeface="Times New Roman" pitchFamily="18" charset="0"/>
              <a:ea typeface="SimSun" pitchFamily="2" charset="-122"/>
            </a:endParaRPr>
          </a:p>
        </p:txBody>
      </p:sp>
      <p:sp>
        <p:nvSpPr>
          <p:cNvPr id="73896" name="Rectangle 170"/>
          <p:cNvSpPr>
            <a:spLocks noChangeArrowheads="1"/>
          </p:cNvSpPr>
          <p:nvPr/>
        </p:nvSpPr>
        <p:spPr bwMode="auto">
          <a:xfrm>
            <a:off x="2000250" y="2122488"/>
            <a:ext cx="77788" cy="168275"/>
          </a:xfrm>
          <a:prstGeom prst="rect">
            <a:avLst/>
          </a:prstGeom>
          <a:noFill/>
          <a:ln w="9525">
            <a:noFill/>
            <a:miter lim="800000"/>
            <a:headEnd/>
            <a:tailEnd/>
          </a:ln>
        </p:spPr>
        <p:txBody>
          <a:bodyPr wrap="none" lIns="0" tIns="0" rIns="0" bIns="0">
            <a:spAutoFit/>
          </a:bodyPr>
          <a:lstStyle/>
          <a:p>
            <a:r>
              <a:rPr lang="en-CA" altLang="zh-CN" sz="1100" dirty="0">
                <a:solidFill>
                  <a:srgbClr val="000000"/>
                </a:solidFill>
                <a:latin typeface="Nimbus Roman No9 L"/>
                <a:ea typeface="SimSun" pitchFamily="2" charset="-122"/>
              </a:rPr>
              <a:t>3</a:t>
            </a:r>
            <a:endParaRPr lang="en-CA" altLang="zh-CN" sz="2400" dirty="0">
              <a:solidFill>
                <a:srgbClr val="000000"/>
              </a:solidFill>
              <a:latin typeface="Times New Roman" pitchFamily="18" charset="0"/>
              <a:ea typeface="SimSun" pitchFamily="2" charset="-122"/>
            </a:endParaRPr>
          </a:p>
        </p:txBody>
      </p:sp>
      <p:sp>
        <p:nvSpPr>
          <p:cNvPr id="73897" name="Rectangle 171"/>
          <p:cNvSpPr>
            <a:spLocks noChangeArrowheads="1"/>
          </p:cNvSpPr>
          <p:nvPr/>
        </p:nvSpPr>
        <p:spPr bwMode="auto">
          <a:xfrm>
            <a:off x="2100263" y="2019300"/>
            <a:ext cx="98425"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a:ea typeface="SimSun" pitchFamily="2" charset="-122"/>
              </a:rPr>
              <a:t>b</a:t>
            </a:r>
            <a:endParaRPr lang="en-CA" altLang="zh-CN" sz="2400" dirty="0">
              <a:solidFill>
                <a:srgbClr val="000000"/>
              </a:solidFill>
              <a:latin typeface="Times New Roman" pitchFamily="18" charset="0"/>
              <a:ea typeface="SimSun" pitchFamily="2" charset="-122"/>
            </a:endParaRPr>
          </a:p>
        </p:txBody>
      </p:sp>
      <p:sp>
        <p:nvSpPr>
          <p:cNvPr id="73898" name="Rectangle 172"/>
          <p:cNvSpPr>
            <a:spLocks noChangeArrowheads="1"/>
          </p:cNvSpPr>
          <p:nvPr/>
        </p:nvSpPr>
        <p:spPr bwMode="auto">
          <a:xfrm>
            <a:off x="2201863" y="2122488"/>
            <a:ext cx="77787" cy="168275"/>
          </a:xfrm>
          <a:prstGeom prst="rect">
            <a:avLst/>
          </a:prstGeom>
          <a:noFill/>
          <a:ln w="9525">
            <a:noFill/>
            <a:miter lim="800000"/>
            <a:headEnd/>
            <a:tailEnd/>
          </a:ln>
        </p:spPr>
        <p:txBody>
          <a:bodyPr wrap="none" lIns="0" tIns="0" rIns="0" bIns="0">
            <a:spAutoFit/>
          </a:bodyPr>
          <a:lstStyle/>
          <a:p>
            <a:r>
              <a:rPr lang="en-CA" altLang="zh-CN" sz="11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899" name="Rectangle 173"/>
          <p:cNvSpPr>
            <a:spLocks noChangeArrowheads="1"/>
          </p:cNvSpPr>
          <p:nvPr/>
        </p:nvSpPr>
        <p:spPr bwMode="auto">
          <a:xfrm>
            <a:off x="2282825" y="2019300"/>
            <a:ext cx="98425"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a:ea typeface="SimSun" pitchFamily="2" charset="-122"/>
              </a:rPr>
              <a:t>b</a:t>
            </a:r>
            <a:endParaRPr lang="en-CA" altLang="zh-CN" sz="2400" dirty="0">
              <a:solidFill>
                <a:srgbClr val="000000"/>
              </a:solidFill>
              <a:latin typeface="Times New Roman" pitchFamily="18" charset="0"/>
              <a:ea typeface="SimSun" pitchFamily="2" charset="-122"/>
            </a:endParaRPr>
          </a:p>
        </p:txBody>
      </p:sp>
      <p:sp>
        <p:nvSpPr>
          <p:cNvPr id="73900" name="Rectangle 174"/>
          <p:cNvSpPr>
            <a:spLocks noChangeArrowheads="1"/>
          </p:cNvSpPr>
          <p:nvPr/>
        </p:nvSpPr>
        <p:spPr bwMode="auto">
          <a:xfrm>
            <a:off x="2382838" y="2122488"/>
            <a:ext cx="77787" cy="168275"/>
          </a:xfrm>
          <a:prstGeom prst="rect">
            <a:avLst/>
          </a:prstGeom>
          <a:noFill/>
          <a:ln w="9525">
            <a:noFill/>
            <a:miter lim="800000"/>
            <a:headEnd/>
            <a:tailEnd/>
          </a:ln>
        </p:spPr>
        <p:txBody>
          <a:bodyPr wrap="none" lIns="0" tIns="0" rIns="0" bIns="0">
            <a:spAutoFit/>
          </a:bodyPr>
          <a:lstStyle/>
          <a:p>
            <a:r>
              <a:rPr lang="en-CA" altLang="zh-CN" sz="11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901" name="Rectangle 175"/>
          <p:cNvSpPr>
            <a:spLocks noChangeArrowheads="1"/>
          </p:cNvSpPr>
          <p:nvPr/>
        </p:nvSpPr>
        <p:spPr bwMode="auto">
          <a:xfrm>
            <a:off x="2463800" y="2019300"/>
            <a:ext cx="98425"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a:ea typeface="SimSun" pitchFamily="2" charset="-122"/>
              </a:rPr>
              <a:t>b</a:t>
            </a:r>
            <a:endParaRPr lang="en-CA" altLang="zh-CN" sz="2400" dirty="0">
              <a:solidFill>
                <a:srgbClr val="000000"/>
              </a:solidFill>
              <a:latin typeface="Times New Roman" pitchFamily="18" charset="0"/>
              <a:ea typeface="SimSun" pitchFamily="2" charset="-122"/>
            </a:endParaRPr>
          </a:p>
        </p:txBody>
      </p:sp>
      <p:sp>
        <p:nvSpPr>
          <p:cNvPr id="73902" name="Rectangle 176"/>
          <p:cNvSpPr>
            <a:spLocks noChangeArrowheads="1"/>
          </p:cNvSpPr>
          <p:nvPr/>
        </p:nvSpPr>
        <p:spPr bwMode="auto">
          <a:xfrm>
            <a:off x="2565400" y="2122488"/>
            <a:ext cx="77788" cy="168275"/>
          </a:xfrm>
          <a:prstGeom prst="rect">
            <a:avLst/>
          </a:prstGeom>
          <a:noFill/>
          <a:ln w="9525">
            <a:noFill/>
            <a:miter lim="800000"/>
            <a:headEnd/>
            <a:tailEnd/>
          </a:ln>
        </p:spPr>
        <p:txBody>
          <a:bodyPr wrap="none" lIns="0" tIns="0" rIns="0" bIns="0">
            <a:spAutoFit/>
          </a:bodyPr>
          <a:lstStyle/>
          <a:p>
            <a:r>
              <a:rPr lang="en-CA" altLang="zh-CN" sz="1100" dirty="0">
                <a:solidFill>
                  <a:srgbClr val="000000"/>
                </a:solidFill>
                <a:latin typeface="Nimbus Roman No9 L"/>
                <a:ea typeface="SimSun" pitchFamily="2" charset="-122"/>
              </a:rPr>
              <a:t>0</a:t>
            </a:r>
            <a:endParaRPr lang="en-CA" altLang="zh-CN" sz="2400" dirty="0">
              <a:solidFill>
                <a:srgbClr val="000000"/>
              </a:solidFill>
              <a:latin typeface="Times New Roman" pitchFamily="18" charset="0"/>
              <a:ea typeface="SimSun" pitchFamily="2" charset="-122"/>
            </a:endParaRPr>
          </a:p>
        </p:txBody>
      </p:sp>
      <p:sp>
        <p:nvSpPr>
          <p:cNvPr id="73903" name="Rectangle 177"/>
          <p:cNvSpPr>
            <a:spLocks noChangeArrowheads="1"/>
          </p:cNvSpPr>
          <p:nvPr/>
        </p:nvSpPr>
        <p:spPr bwMode="auto">
          <a:xfrm>
            <a:off x="3192463" y="1878013"/>
            <a:ext cx="7000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Sign and</a:t>
            </a:r>
            <a:endParaRPr lang="en-CA" altLang="zh-CN" sz="2400" dirty="0">
              <a:solidFill>
                <a:srgbClr val="000000"/>
              </a:solidFill>
              <a:latin typeface="Times New Roman" pitchFamily="18" charset="0"/>
              <a:ea typeface="SimSun" pitchFamily="2" charset="-122"/>
            </a:endParaRPr>
          </a:p>
        </p:txBody>
      </p:sp>
      <p:sp>
        <p:nvSpPr>
          <p:cNvPr id="73904" name="Rectangle 178"/>
          <p:cNvSpPr>
            <a:spLocks noChangeArrowheads="1"/>
          </p:cNvSpPr>
          <p:nvPr/>
        </p:nvSpPr>
        <p:spPr bwMode="auto">
          <a:xfrm>
            <a:off x="3132138" y="2019300"/>
            <a:ext cx="827087"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magnitude</a:t>
            </a:r>
            <a:endParaRPr lang="en-CA" altLang="zh-CN" sz="2400" dirty="0">
              <a:solidFill>
                <a:srgbClr val="000000"/>
              </a:solidFill>
              <a:latin typeface="Times New Roman" pitchFamily="18" charset="0"/>
              <a:ea typeface="SimSun" pitchFamily="2" charset="-122"/>
            </a:endParaRPr>
          </a:p>
        </p:txBody>
      </p:sp>
      <p:sp>
        <p:nvSpPr>
          <p:cNvPr id="73905" name="Rectangle 179"/>
          <p:cNvSpPr>
            <a:spLocks noChangeArrowheads="1"/>
          </p:cNvSpPr>
          <p:nvPr/>
        </p:nvSpPr>
        <p:spPr bwMode="auto">
          <a:xfrm>
            <a:off x="4384675" y="2060575"/>
            <a:ext cx="131763"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1'</a:t>
            </a:r>
            <a:endParaRPr lang="en-CA" altLang="zh-CN" sz="2400" dirty="0">
              <a:solidFill>
                <a:srgbClr val="000000"/>
              </a:solidFill>
              <a:latin typeface="Times New Roman" pitchFamily="18" charset="0"/>
              <a:ea typeface="SimSun" pitchFamily="2" charset="-122"/>
            </a:endParaRPr>
          </a:p>
        </p:txBody>
      </p:sp>
      <p:sp>
        <p:nvSpPr>
          <p:cNvPr id="73906" name="Rectangle 180"/>
          <p:cNvSpPr>
            <a:spLocks noChangeArrowheads="1"/>
          </p:cNvSpPr>
          <p:nvPr/>
        </p:nvSpPr>
        <p:spPr bwMode="auto">
          <a:xfrm>
            <a:off x="4525963" y="2060575"/>
            <a:ext cx="1103312"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s complement</a:t>
            </a:r>
            <a:endParaRPr lang="en-CA" altLang="zh-CN" sz="2400" dirty="0">
              <a:solidFill>
                <a:srgbClr val="000000"/>
              </a:solidFill>
              <a:latin typeface="Times New Roman" pitchFamily="18" charset="0"/>
              <a:ea typeface="SimSun" pitchFamily="2" charset="-122"/>
            </a:endParaRPr>
          </a:p>
        </p:txBody>
      </p:sp>
      <p:sp>
        <p:nvSpPr>
          <p:cNvPr id="73907" name="Rectangle 181"/>
          <p:cNvSpPr>
            <a:spLocks noChangeArrowheads="1"/>
          </p:cNvSpPr>
          <p:nvPr/>
        </p:nvSpPr>
        <p:spPr bwMode="auto">
          <a:xfrm>
            <a:off x="6042025" y="2060575"/>
            <a:ext cx="131763"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2'</a:t>
            </a:r>
            <a:endParaRPr lang="en-CA" altLang="zh-CN" sz="2400" dirty="0">
              <a:solidFill>
                <a:srgbClr val="000000"/>
              </a:solidFill>
              <a:latin typeface="Times New Roman" pitchFamily="18" charset="0"/>
              <a:ea typeface="SimSun" pitchFamily="2" charset="-122"/>
            </a:endParaRPr>
          </a:p>
        </p:txBody>
      </p:sp>
      <p:sp>
        <p:nvSpPr>
          <p:cNvPr id="73908" name="Rectangle 182"/>
          <p:cNvSpPr>
            <a:spLocks noChangeArrowheads="1"/>
          </p:cNvSpPr>
          <p:nvPr/>
        </p:nvSpPr>
        <p:spPr bwMode="auto">
          <a:xfrm>
            <a:off x="6183313" y="2060575"/>
            <a:ext cx="1103312"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s complement</a:t>
            </a:r>
            <a:endParaRPr lang="en-CA" altLang="zh-CN" sz="2400" dirty="0">
              <a:solidFill>
                <a:srgbClr val="000000"/>
              </a:solidFill>
              <a:latin typeface="Times New Roman" pitchFamily="18" charset="0"/>
              <a:ea typeface="SimSun" pitchFamily="2" charset="-122"/>
            </a:endParaRPr>
          </a:p>
        </p:txBody>
      </p:sp>
      <p:sp>
        <p:nvSpPr>
          <p:cNvPr id="73909" name="Rectangle 183"/>
          <p:cNvSpPr>
            <a:spLocks noChangeArrowheads="1"/>
          </p:cNvSpPr>
          <p:nvPr/>
        </p:nvSpPr>
        <p:spPr bwMode="auto">
          <a:xfrm>
            <a:off x="2222500" y="1454150"/>
            <a:ext cx="119063" cy="212725"/>
          </a:xfrm>
          <a:prstGeom prst="rect">
            <a:avLst/>
          </a:prstGeom>
          <a:noFill/>
          <a:ln w="9525">
            <a:noFill/>
            <a:miter lim="800000"/>
            <a:headEnd/>
            <a:tailEnd/>
          </a:ln>
        </p:spPr>
        <p:txBody>
          <a:bodyPr wrap="none" lIns="0" tIns="0" rIns="0" bIns="0">
            <a:spAutoFit/>
          </a:bodyPr>
          <a:lstStyle/>
          <a:p>
            <a:r>
              <a:rPr lang="en-CA" altLang="zh-CN" sz="1400" i="1" dirty="0">
                <a:solidFill>
                  <a:srgbClr val="000000"/>
                </a:solidFill>
                <a:latin typeface="Nimbus Roman No9 L"/>
                <a:ea typeface="SimSun" pitchFamily="2" charset="-122"/>
              </a:rPr>
              <a:t>B</a:t>
            </a:r>
            <a:endParaRPr lang="en-CA" altLang="zh-CN" sz="2400" dirty="0">
              <a:solidFill>
                <a:srgbClr val="000000"/>
              </a:solidFill>
              <a:latin typeface="Times New Roman" pitchFamily="18" charset="0"/>
              <a:ea typeface="SimSun" pitchFamily="2" charset="-122"/>
            </a:endParaRPr>
          </a:p>
        </p:txBody>
      </p:sp>
      <p:sp>
        <p:nvSpPr>
          <p:cNvPr id="73910" name="Rectangle 184"/>
          <p:cNvSpPr>
            <a:spLocks noChangeArrowheads="1"/>
          </p:cNvSpPr>
          <p:nvPr/>
        </p:nvSpPr>
        <p:spPr bwMode="auto">
          <a:xfrm>
            <a:off x="4092575" y="1454150"/>
            <a:ext cx="119063" cy="212725"/>
          </a:xfrm>
          <a:prstGeom prst="rect">
            <a:avLst/>
          </a:prstGeom>
          <a:noFill/>
          <a:ln w="9525">
            <a:noFill/>
            <a:miter lim="800000"/>
            <a:headEnd/>
            <a:tailEnd/>
          </a:ln>
        </p:spPr>
        <p:txBody>
          <a:bodyPr wrap="none" lIns="0" tIns="0" rIns="0" bIns="0">
            <a:spAutoFit/>
          </a:bodyPr>
          <a:lstStyle/>
          <a:p>
            <a:r>
              <a:rPr lang="en-CA" altLang="zh-CN" sz="1400" dirty="0">
                <a:solidFill>
                  <a:srgbClr val="000000"/>
                </a:solidFill>
                <a:latin typeface="Nimbus Roman No9 L"/>
                <a:ea typeface="SimSun" pitchFamily="2" charset="-122"/>
              </a:rPr>
              <a:t>V</a:t>
            </a:r>
            <a:endParaRPr lang="en-CA" altLang="zh-CN" sz="2400" dirty="0">
              <a:solidFill>
                <a:srgbClr val="000000"/>
              </a:solidFill>
              <a:latin typeface="Times New Roman" pitchFamily="18" charset="0"/>
              <a:ea typeface="SimSun" pitchFamily="2" charset="-122"/>
            </a:endParaRPr>
          </a:p>
        </p:txBody>
      </p:sp>
      <p:sp>
        <p:nvSpPr>
          <p:cNvPr id="73911" name="Rectangle 185"/>
          <p:cNvSpPr>
            <a:spLocks noChangeArrowheads="1"/>
          </p:cNvSpPr>
          <p:nvPr/>
        </p:nvSpPr>
        <p:spPr bwMode="auto">
          <a:xfrm>
            <a:off x="4203700" y="1454150"/>
            <a:ext cx="1417638" cy="212725"/>
          </a:xfrm>
          <a:prstGeom prst="rect">
            <a:avLst/>
          </a:prstGeom>
          <a:noFill/>
          <a:ln w="9525">
            <a:noFill/>
            <a:miter lim="800000"/>
            <a:headEnd/>
            <a:tailEnd/>
          </a:ln>
        </p:spPr>
        <p:txBody>
          <a:bodyPr wrap="none" lIns="0" tIns="0" rIns="0" bIns="0">
            <a:spAutoFit/>
          </a:bodyPr>
          <a:lstStyle/>
          <a:p>
            <a:r>
              <a:rPr lang="en-CA" altLang="zh-CN" sz="1400" dirty="0" err="1">
                <a:solidFill>
                  <a:srgbClr val="000000"/>
                </a:solidFill>
                <a:latin typeface="Nimbus Roman No9 L"/>
                <a:ea typeface="SimSun" pitchFamily="2" charset="-122"/>
              </a:rPr>
              <a:t>alues</a:t>
            </a:r>
            <a:r>
              <a:rPr lang="en-CA" altLang="zh-CN" sz="1400">
                <a:solidFill>
                  <a:srgbClr val="000000"/>
                </a:solidFill>
                <a:latin typeface="Nimbus Roman No9 L"/>
                <a:ea typeface="SimSun" pitchFamily="2" charset="-122"/>
              </a:rPr>
              <a:t> represented</a:t>
            </a:r>
            <a:endParaRPr lang="en-CA" altLang="zh-CN" sz="2400">
              <a:solidFill>
                <a:srgbClr val="000000"/>
              </a:solidFill>
              <a:latin typeface="Times New Roman" pitchFamily="18" charset="0"/>
              <a:ea typeface="SimSun" pitchFamily="2" charset="-122"/>
            </a:endParaRPr>
          </a:p>
        </p:txBody>
      </p:sp>
      <p:sp>
        <p:nvSpPr>
          <p:cNvPr id="73912" name="Rectangle 186"/>
          <p:cNvSpPr>
            <a:spLocks noChangeArrowheads="1"/>
          </p:cNvSpPr>
          <p:nvPr/>
        </p:nvSpPr>
        <p:spPr bwMode="auto">
          <a:xfrm>
            <a:off x="2444750" y="6477000"/>
            <a:ext cx="4575175" cy="244475"/>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a:ea typeface="SimSun" pitchFamily="2" charset="-122"/>
              </a:rPr>
              <a:t>Figure 2.1.</a:t>
            </a:r>
            <a:r>
              <a:rPr lang="en-US" altLang="zh-CN" sz="1600">
                <a:solidFill>
                  <a:srgbClr val="000000"/>
                </a:solidFill>
                <a:latin typeface="Nimbus Roman No9 L"/>
                <a:ea typeface="SimSun" pitchFamily="2" charset="-122"/>
              </a:rPr>
              <a:t>  Binary, signed-integer representations.</a:t>
            </a:r>
            <a:endParaRPr lang="en-CA" altLang="zh-CN" sz="2400">
              <a:solidFill>
                <a:srgbClr val="000000"/>
              </a:solidFill>
              <a:latin typeface="Times New Roman" pitchFamily="18" charset="0"/>
              <a:ea typeface="SimSun" pitchFamily="2" charset="-122"/>
            </a:endParaRPr>
          </a:p>
        </p:txBody>
      </p:sp>
      <p:sp>
        <p:nvSpPr>
          <p:cNvPr id="73913" name="Text Box 187"/>
          <p:cNvSpPr txBox="1">
            <a:spLocks noChangeArrowheads="1"/>
          </p:cNvSpPr>
          <p:nvPr/>
        </p:nvSpPr>
        <p:spPr bwMode="auto">
          <a:xfrm>
            <a:off x="152400" y="1447800"/>
            <a:ext cx="1447800" cy="366713"/>
          </a:xfrm>
          <a:prstGeom prst="rect">
            <a:avLst/>
          </a:prstGeom>
          <a:noFill/>
          <a:ln w="9525">
            <a:noFill/>
            <a:miter lim="800000"/>
            <a:headEnd/>
            <a:tailEnd/>
          </a:ln>
        </p:spPr>
        <p:txBody>
          <a:bodyPr>
            <a:spAutoFit/>
          </a:bodyPr>
          <a:lstStyle/>
          <a:p>
            <a:pPr>
              <a:spcBef>
                <a:spcPct val="50000"/>
              </a:spcBef>
            </a:pPr>
            <a:r>
              <a:rPr lang="en-US">
                <a:solidFill>
                  <a:srgbClr val="000000"/>
                </a:solidFill>
              </a:rPr>
              <a:t>Page 28</a:t>
            </a:r>
          </a:p>
        </p:txBody>
      </p:sp>
      <p:sp>
        <p:nvSpPr>
          <p:cNvPr id="73914" name="Slide Number Placeholder 1"/>
          <p:cNvSpPr>
            <a:spLocks noGrp="1"/>
          </p:cNvSpPr>
          <p:nvPr>
            <p:ph type="sldNum" sz="quarter" idx="12"/>
          </p:nvPr>
        </p:nvSpPr>
        <p:spPr>
          <a:noFill/>
          <a:ln>
            <a:miter lim="800000"/>
            <a:headEnd/>
            <a:tailEnd/>
          </a:ln>
        </p:spPr>
        <p:txBody>
          <a:bodyPr/>
          <a:lstStyle/>
          <a:p>
            <a:fld id="{FD429061-EF5B-4C4A-8484-7689A86496AD}" type="slidenum">
              <a:rPr lang="ar-SA" altLang="en-US" smtClean="0">
                <a:solidFill>
                  <a:srgbClr val="000000"/>
                </a:solidFill>
              </a:rPr>
              <a:pPr/>
              <a:t>8</a:t>
            </a:fld>
            <a:endParaRPr lang="en-US" altLang="en-US" smtClean="0">
              <a:solidFill>
                <a:srgbClr val="000000"/>
              </a:solidFill>
            </a:endParaRPr>
          </a:p>
        </p:txBody>
      </p:sp>
      <p:sp>
        <p:nvSpPr>
          <p:cNvPr id="2" name="Rectangle 1"/>
          <p:cNvSpPr/>
          <p:nvPr/>
        </p:nvSpPr>
        <p:spPr>
          <a:xfrm>
            <a:off x="1600200" y="4997450"/>
            <a:ext cx="5735638" cy="212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altLang="zh-CN" dirty="0" smtClean="0">
                <a:ea typeface="SimSun" pitchFamily="2" charset="-122"/>
              </a:rPr>
              <a:t>2’s-Complement Add and Subtract Operations(Self Study)</a:t>
            </a:r>
          </a:p>
        </p:txBody>
      </p:sp>
      <p:grpSp>
        <p:nvGrpSpPr>
          <p:cNvPr id="75779" name="Group 274"/>
          <p:cNvGrpSpPr>
            <a:grpSpLocks/>
          </p:cNvGrpSpPr>
          <p:nvPr/>
        </p:nvGrpSpPr>
        <p:grpSpPr bwMode="auto">
          <a:xfrm>
            <a:off x="4038600" y="2606675"/>
            <a:ext cx="2308225" cy="3668713"/>
            <a:chOff x="2544" y="1642"/>
            <a:chExt cx="1454" cy="2311"/>
          </a:xfrm>
        </p:grpSpPr>
        <p:sp>
          <p:nvSpPr>
            <p:cNvPr id="75946" name="Rectangle 35"/>
            <p:cNvSpPr>
              <a:spLocks noChangeArrowheads="1"/>
            </p:cNvSpPr>
            <p:nvPr/>
          </p:nvSpPr>
          <p:spPr bwMode="auto">
            <a:xfrm>
              <a:off x="3240" y="16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1 1 0 1</a:t>
              </a:r>
              <a:endParaRPr lang="en-CA" altLang="zh-CN" sz="2400">
                <a:solidFill>
                  <a:srgbClr val="000000"/>
                </a:solidFill>
                <a:latin typeface="Times New Roman" pitchFamily="18" charset="0"/>
                <a:ea typeface="SimSun" pitchFamily="2" charset="-122"/>
              </a:endParaRPr>
            </a:p>
          </p:txBody>
        </p:sp>
        <p:sp>
          <p:nvSpPr>
            <p:cNvPr id="75947" name="Rectangle 36"/>
            <p:cNvSpPr>
              <a:spLocks noChangeArrowheads="1"/>
            </p:cNvSpPr>
            <p:nvPr/>
          </p:nvSpPr>
          <p:spPr bwMode="auto">
            <a:xfrm>
              <a:off x="3240" y="17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0 1 1 1</a:t>
              </a:r>
              <a:endParaRPr lang="en-CA" altLang="zh-CN" sz="2400">
                <a:solidFill>
                  <a:srgbClr val="000000"/>
                </a:solidFill>
                <a:latin typeface="Times New Roman" pitchFamily="18" charset="0"/>
                <a:ea typeface="SimSun" pitchFamily="2" charset="-122"/>
              </a:endParaRPr>
            </a:p>
          </p:txBody>
        </p:sp>
        <p:sp>
          <p:nvSpPr>
            <p:cNvPr id="75948" name="Rectangle 37"/>
            <p:cNvSpPr>
              <a:spLocks noChangeArrowheads="1"/>
            </p:cNvSpPr>
            <p:nvPr/>
          </p:nvSpPr>
          <p:spPr bwMode="auto">
            <a:xfrm>
              <a:off x="3240" y="188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0 1 0 0</a:t>
              </a:r>
              <a:endParaRPr lang="en-CA" altLang="zh-CN" sz="2400">
                <a:solidFill>
                  <a:srgbClr val="000000"/>
                </a:solidFill>
                <a:latin typeface="Times New Roman" pitchFamily="18" charset="0"/>
                <a:ea typeface="SimSun" pitchFamily="2" charset="-122"/>
              </a:endParaRPr>
            </a:p>
          </p:txBody>
        </p:sp>
        <p:sp>
          <p:nvSpPr>
            <p:cNvPr id="75949" name="Line 38"/>
            <p:cNvSpPr>
              <a:spLocks noChangeShapeType="1"/>
            </p:cNvSpPr>
            <p:nvPr/>
          </p:nvSpPr>
          <p:spPr bwMode="auto">
            <a:xfrm flipH="1">
              <a:off x="3056" y="1850"/>
              <a:ext cx="501" cy="1"/>
            </a:xfrm>
            <a:prstGeom prst="line">
              <a:avLst/>
            </a:prstGeom>
            <a:noFill/>
            <a:ln w="15875">
              <a:solidFill>
                <a:srgbClr val="000000"/>
              </a:solidFill>
              <a:round/>
              <a:headEnd/>
              <a:tailEnd/>
            </a:ln>
          </p:spPr>
          <p:txBody>
            <a:bodyPr/>
            <a:lstStyle/>
            <a:p>
              <a:endParaRPr lang="en-US"/>
            </a:p>
          </p:txBody>
        </p:sp>
        <p:sp>
          <p:nvSpPr>
            <p:cNvPr id="75950" name="Rectangle 39"/>
            <p:cNvSpPr>
              <a:spLocks noChangeArrowheads="1"/>
            </p:cNvSpPr>
            <p:nvPr/>
          </p:nvSpPr>
          <p:spPr bwMode="auto">
            <a:xfrm>
              <a:off x="3240" y="20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0 0 1 0</a:t>
              </a:r>
              <a:endParaRPr lang="en-CA" altLang="zh-CN" sz="2400">
                <a:solidFill>
                  <a:srgbClr val="000000"/>
                </a:solidFill>
                <a:latin typeface="Times New Roman" pitchFamily="18" charset="0"/>
                <a:ea typeface="SimSun" pitchFamily="2" charset="-122"/>
              </a:endParaRPr>
            </a:p>
          </p:txBody>
        </p:sp>
        <p:sp>
          <p:nvSpPr>
            <p:cNvPr id="75951" name="Rectangle 40"/>
            <p:cNvSpPr>
              <a:spLocks noChangeArrowheads="1"/>
            </p:cNvSpPr>
            <p:nvPr/>
          </p:nvSpPr>
          <p:spPr bwMode="auto">
            <a:xfrm>
              <a:off x="3240" y="21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1 1 0 0</a:t>
              </a:r>
              <a:endParaRPr lang="en-CA" altLang="zh-CN" sz="2400">
                <a:solidFill>
                  <a:srgbClr val="000000"/>
                </a:solidFill>
                <a:latin typeface="Times New Roman" pitchFamily="18" charset="0"/>
                <a:ea typeface="SimSun" pitchFamily="2" charset="-122"/>
              </a:endParaRPr>
            </a:p>
          </p:txBody>
        </p:sp>
        <p:sp>
          <p:nvSpPr>
            <p:cNvPr id="75952" name="Rectangle 41"/>
            <p:cNvSpPr>
              <a:spLocks noChangeArrowheads="1"/>
            </p:cNvSpPr>
            <p:nvPr/>
          </p:nvSpPr>
          <p:spPr bwMode="auto">
            <a:xfrm>
              <a:off x="3240" y="228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1 1 1 0</a:t>
              </a:r>
              <a:endParaRPr lang="en-CA" altLang="zh-CN" sz="2400">
                <a:solidFill>
                  <a:srgbClr val="000000"/>
                </a:solidFill>
                <a:latin typeface="Times New Roman" pitchFamily="18" charset="0"/>
                <a:ea typeface="SimSun" pitchFamily="2" charset="-122"/>
              </a:endParaRPr>
            </a:p>
          </p:txBody>
        </p:sp>
        <p:sp>
          <p:nvSpPr>
            <p:cNvPr id="75953" name="Line 42"/>
            <p:cNvSpPr>
              <a:spLocks noChangeShapeType="1"/>
            </p:cNvSpPr>
            <p:nvPr/>
          </p:nvSpPr>
          <p:spPr bwMode="auto">
            <a:xfrm flipH="1">
              <a:off x="3056" y="2251"/>
              <a:ext cx="501" cy="1"/>
            </a:xfrm>
            <a:prstGeom prst="line">
              <a:avLst/>
            </a:prstGeom>
            <a:noFill/>
            <a:ln w="15875">
              <a:solidFill>
                <a:srgbClr val="000000"/>
              </a:solidFill>
              <a:round/>
              <a:headEnd/>
              <a:tailEnd/>
            </a:ln>
          </p:spPr>
          <p:txBody>
            <a:bodyPr/>
            <a:lstStyle/>
            <a:p>
              <a:endParaRPr lang="en-US"/>
            </a:p>
          </p:txBody>
        </p:sp>
        <p:sp>
          <p:nvSpPr>
            <p:cNvPr id="75954" name="Rectangle 43"/>
            <p:cNvSpPr>
              <a:spLocks noChangeArrowheads="1"/>
            </p:cNvSpPr>
            <p:nvPr/>
          </p:nvSpPr>
          <p:spPr bwMode="auto">
            <a:xfrm>
              <a:off x="3240" y="242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0 1 1 0</a:t>
              </a:r>
              <a:endParaRPr lang="en-CA" altLang="zh-CN" sz="2400">
                <a:solidFill>
                  <a:srgbClr val="000000"/>
                </a:solidFill>
                <a:latin typeface="Times New Roman" pitchFamily="18" charset="0"/>
                <a:ea typeface="SimSun" pitchFamily="2" charset="-122"/>
              </a:endParaRPr>
            </a:p>
          </p:txBody>
        </p:sp>
        <p:sp>
          <p:nvSpPr>
            <p:cNvPr id="75955" name="Rectangle 44"/>
            <p:cNvSpPr>
              <a:spLocks noChangeArrowheads="1"/>
            </p:cNvSpPr>
            <p:nvPr/>
          </p:nvSpPr>
          <p:spPr bwMode="auto">
            <a:xfrm>
              <a:off x="3240" y="252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1 1 0 1</a:t>
              </a:r>
              <a:endParaRPr lang="en-CA" altLang="zh-CN" sz="2400">
                <a:solidFill>
                  <a:srgbClr val="000000"/>
                </a:solidFill>
                <a:latin typeface="Times New Roman" pitchFamily="18" charset="0"/>
                <a:ea typeface="SimSun" pitchFamily="2" charset="-122"/>
              </a:endParaRPr>
            </a:p>
          </p:txBody>
        </p:sp>
        <p:sp>
          <p:nvSpPr>
            <p:cNvPr id="75956" name="Rectangle 45"/>
            <p:cNvSpPr>
              <a:spLocks noChangeArrowheads="1"/>
            </p:cNvSpPr>
            <p:nvPr/>
          </p:nvSpPr>
          <p:spPr bwMode="auto">
            <a:xfrm>
              <a:off x="3240" y="266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0 0 1 1</a:t>
              </a:r>
              <a:endParaRPr lang="en-CA" altLang="zh-CN" sz="2400">
                <a:solidFill>
                  <a:srgbClr val="000000"/>
                </a:solidFill>
                <a:latin typeface="Times New Roman" pitchFamily="18" charset="0"/>
                <a:ea typeface="SimSun" pitchFamily="2" charset="-122"/>
              </a:endParaRPr>
            </a:p>
          </p:txBody>
        </p:sp>
        <p:sp>
          <p:nvSpPr>
            <p:cNvPr id="75957" name="Line 46"/>
            <p:cNvSpPr>
              <a:spLocks noChangeShapeType="1"/>
            </p:cNvSpPr>
            <p:nvPr/>
          </p:nvSpPr>
          <p:spPr bwMode="auto">
            <a:xfrm flipH="1">
              <a:off x="3056" y="2635"/>
              <a:ext cx="501" cy="1"/>
            </a:xfrm>
            <a:prstGeom prst="line">
              <a:avLst/>
            </a:prstGeom>
            <a:noFill/>
            <a:ln w="15875">
              <a:solidFill>
                <a:srgbClr val="000000"/>
              </a:solidFill>
              <a:round/>
              <a:headEnd/>
              <a:tailEnd/>
            </a:ln>
          </p:spPr>
          <p:txBody>
            <a:bodyPr/>
            <a:lstStyle/>
            <a:p>
              <a:endParaRPr lang="en-US"/>
            </a:p>
          </p:txBody>
        </p:sp>
        <p:sp>
          <p:nvSpPr>
            <p:cNvPr id="75958" name="Rectangle 47"/>
            <p:cNvSpPr>
              <a:spLocks noChangeArrowheads="1"/>
            </p:cNvSpPr>
            <p:nvPr/>
          </p:nvSpPr>
          <p:spPr bwMode="auto">
            <a:xfrm>
              <a:off x="3240" y="281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959" name="Rectangle 48"/>
            <p:cNvSpPr>
              <a:spLocks noChangeArrowheads="1"/>
            </p:cNvSpPr>
            <p:nvPr/>
          </p:nvSpPr>
          <p:spPr bwMode="auto">
            <a:xfrm>
              <a:off x="3240" y="290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0 1 0 1</a:t>
              </a:r>
              <a:endParaRPr lang="en-CA" altLang="zh-CN" sz="2400">
                <a:solidFill>
                  <a:srgbClr val="000000"/>
                </a:solidFill>
                <a:latin typeface="Times New Roman" pitchFamily="18" charset="0"/>
                <a:ea typeface="SimSun" pitchFamily="2" charset="-122"/>
              </a:endParaRPr>
            </a:p>
          </p:txBody>
        </p:sp>
        <p:sp>
          <p:nvSpPr>
            <p:cNvPr id="75960" name="Rectangle 49"/>
            <p:cNvSpPr>
              <a:spLocks noChangeArrowheads="1"/>
            </p:cNvSpPr>
            <p:nvPr/>
          </p:nvSpPr>
          <p:spPr bwMode="auto">
            <a:xfrm>
              <a:off x="3240" y="30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1 1 1 0</a:t>
              </a:r>
              <a:endParaRPr lang="en-CA" altLang="zh-CN" sz="2400">
                <a:solidFill>
                  <a:srgbClr val="000000"/>
                </a:solidFill>
                <a:latin typeface="Times New Roman" pitchFamily="18" charset="0"/>
                <a:ea typeface="SimSun" pitchFamily="2" charset="-122"/>
              </a:endParaRPr>
            </a:p>
          </p:txBody>
        </p:sp>
        <p:sp>
          <p:nvSpPr>
            <p:cNvPr id="75961" name="Line 50"/>
            <p:cNvSpPr>
              <a:spLocks noChangeShapeType="1"/>
            </p:cNvSpPr>
            <p:nvPr/>
          </p:nvSpPr>
          <p:spPr bwMode="auto">
            <a:xfrm flipH="1">
              <a:off x="3056" y="3028"/>
              <a:ext cx="501" cy="1"/>
            </a:xfrm>
            <a:prstGeom prst="line">
              <a:avLst/>
            </a:prstGeom>
            <a:noFill/>
            <a:ln w="15875">
              <a:solidFill>
                <a:srgbClr val="000000"/>
              </a:solidFill>
              <a:round/>
              <a:headEnd/>
              <a:tailEnd/>
            </a:ln>
          </p:spPr>
          <p:txBody>
            <a:bodyPr/>
            <a:lstStyle/>
            <a:p>
              <a:endParaRPr lang="en-US"/>
            </a:p>
          </p:txBody>
        </p:sp>
        <p:sp>
          <p:nvSpPr>
            <p:cNvPr id="75962" name="Rectangle 51"/>
            <p:cNvSpPr>
              <a:spLocks noChangeArrowheads="1"/>
            </p:cNvSpPr>
            <p:nvPr/>
          </p:nvSpPr>
          <p:spPr bwMode="auto">
            <a:xfrm>
              <a:off x="3240" y="321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963" name="Rectangle 52"/>
            <p:cNvSpPr>
              <a:spLocks noChangeArrowheads="1"/>
            </p:cNvSpPr>
            <p:nvPr/>
          </p:nvSpPr>
          <p:spPr bwMode="auto">
            <a:xfrm>
              <a:off x="3240" y="330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1 1 1 1</a:t>
              </a:r>
              <a:endParaRPr lang="en-CA" altLang="zh-CN" sz="2400">
                <a:solidFill>
                  <a:srgbClr val="000000"/>
                </a:solidFill>
                <a:latin typeface="Times New Roman" pitchFamily="18" charset="0"/>
                <a:ea typeface="SimSun" pitchFamily="2" charset="-122"/>
              </a:endParaRPr>
            </a:p>
          </p:txBody>
        </p:sp>
        <p:sp>
          <p:nvSpPr>
            <p:cNvPr id="75964" name="Rectangle 53"/>
            <p:cNvSpPr>
              <a:spLocks noChangeArrowheads="1"/>
            </p:cNvSpPr>
            <p:nvPr/>
          </p:nvSpPr>
          <p:spPr bwMode="auto">
            <a:xfrm>
              <a:off x="3240" y="34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1 0 0 0</a:t>
              </a:r>
              <a:endParaRPr lang="en-CA" altLang="zh-CN" sz="2400">
                <a:solidFill>
                  <a:srgbClr val="000000"/>
                </a:solidFill>
                <a:latin typeface="Times New Roman" pitchFamily="18" charset="0"/>
                <a:ea typeface="SimSun" pitchFamily="2" charset="-122"/>
              </a:endParaRPr>
            </a:p>
          </p:txBody>
        </p:sp>
        <p:sp>
          <p:nvSpPr>
            <p:cNvPr id="75965" name="Line 54"/>
            <p:cNvSpPr>
              <a:spLocks noChangeShapeType="1"/>
            </p:cNvSpPr>
            <p:nvPr/>
          </p:nvSpPr>
          <p:spPr bwMode="auto">
            <a:xfrm flipH="1">
              <a:off x="3056" y="3421"/>
              <a:ext cx="501" cy="1"/>
            </a:xfrm>
            <a:prstGeom prst="line">
              <a:avLst/>
            </a:prstGeom>
            <a:noFill/>
            <a:ln w="15875">
              <a:solidFill>
                <a:srgbClr val="000000"/>
              </a:solidFill>
              <a:round/>
              <a:headEnd/>
              <a:tailEnd/>
            </a:ln>
          </p:spPr>
          <p:txBody>
            <a:bodyPr/>
            <a:lstStyle/>
            <a:p>
              <a:endParaRPr lang="en-US"/>
            </a:p>
          </p:txBody>
        </p:sp>
        <p:sp>
          <p:nvSpPr>
            <p:cNvPr id="75966" name="Rectangle 55"/>
            <p:cNvSpPr>
              <a:spLocks noChangeArrowheads="1"/>
            </p:cNvSpPr>
            <p:nvPr/>
          </p:nvSpPr>
          <p:spPr bwMode="auto">
            <a:xfrm>
              <a:off x="3240" y="359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0 0 1 0</a:t>
              </a:r>
              <a:endParaRPr lang="en-CA" altLang="zh-CN" sz="2400">
                <a:solidFill>
                  <a:srgbClr val="000000"/>
                </a:solidFill>
                <a:latin typeface="Times New Roman" pitchFamily="18" charset="0"/>
                <a:ea typeface="SimSun" pitchFamily="2" charset="-122"/>
              </a:endParaRPr>
            </a:p>
          </p:txBody>
        </p:sp>
        <p:sp>
          <p:nvSpPr>
            <p:cNvPr id="75967" name="Rectangle 56"/>
            <p:cNvSpPr>
              <a:spLocks noChangeArrowheads="1"/>
            </p:cNvSpPr>
            <p:nvPr/>
          </p:nvSpPr>
          <p:spPr bwMode="auto">
            <a:xfrm>
              <a:off x="3240" y="369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0 0 1 1</a:t>
              </a:r>
              <a:endParaRPr lang="en-CA" altLang="zh-CN" sz="2400">
                <a:solidFill>
                  <a:srgbClr val="000000"/>
                </a:solidFill>
                <a:latin typeface="Times New Roman" pitchFamily="18" charset="0"/>
                <a:ea typeface="SimSun" pitchFamily="2" charset="-122"/>
              </a:endParaRPr>
            </a:p>
          </p:txBody>
        </p:sp>
        <p:sp>
          <p:nvSpPr>
            <p:cNvPr id="75968" name="Rectangle 57"/>
            <p:cNvSpPr>
              <a:spLocks noChangeArrowheads="1"/>
            </p:cNvSpPr>
            <p:nvPr/>
          </p:nvSpPr>
          <p:spPr bwMode="auto">
            <a:xfrm>
              <a:off x="3240" y="383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0 1 0 1</a:t>
              </a:r>
              <a:endParaRPr lang="en-CA" altLang="zh-CN" sz="2400">
                <a:solidFill>
                  <a:srgbClr val="000000"/>
                </a:solidFill>
                <a:latin typeface="Times New Roman" pitchFamily="18" charset="0"/>
                <a:ea typeface="SimSun" pitchFamily="2" charset="-122"/>
              </a:endParaRPr>
            </a:p>
          </p:txBody>
        </p:sp>
        <p:sp>
          <p:nvSpPr>
            <p:cNvPr id="75969" name="Line 58"/>
            <p:cNvSpPr>
              <a:spLocks noChangeShapeType="1"/>
            </p:cNvSpPr>
            <p:nvPr/>
          </p:nvSpPr>
          <p:spPr bwMode="auto">
            <a:xfrm flipH="1">
              <a:off x="3056" y="3806"/>
              <a:ext cx="501" cy="1"/>
            </a:xfrm>
            <a:prstGeom prst="line">
              <a:avLst/>
            </a:prstGeom>
            <a:noFill/>
            <a:ln w="15875">
              <a:solidFill>
                <a:srgbClr val="000000"/>
              </a:solidFill>
              <a:round/>
              <a:headEnd/>
              <a:tailEnd/>
            </a:ln>
          </p:spPr>
          <p:txBody>
            <a:bodyPr/>
            <a:lstStyle/>
            <a:p>
              <a:endParaRPr lang="en-US"/>
            </a:p>
          </p:txBody>
        </p:sp>
        <p:sp>
          <p:nvSpPr>
            <p:cNvPr id="75970" name="Line 169"/>
            <p:cNvSpPr>
              <a:spLocks noChangeShapeType="1"/>
            </p:cNvSpPr>
            <p:nvPr/>
          </p:nvSpPr>
          <p:spPr bwMode="auto">
            <a:xfrm flipH="1">
              <a:off x="3711" y="1858"/>
              <a:ext cx="287" cy="0"/>
            </a:xfrm>
            <a:prstGeom prst="line">
              <a:avLst/>
            </a:prstGeom>
            <a:noFill/>
            <a:ln w="15875">
              <a:solidFill>
                <a:srgbClr val="000000"/>
              </a:solidFill>
              <a:round/>
              <a:headEnd/>
              <a:tailEnd/>
            </a:ln>
          </p:spPr>
          <p:txBody>
            <a:bodyPr/>
            <a:lstStyle/>
            <a:p>
              <a:endParaRPr lang="en-US"/>
            </a:p>
          </p:txBody>
        </p:sp>
        <p:sp>
          <p:nvSpPr>
            <p:cNvPr id="75971" name="Rectangle 170"/>
            <p:cNvSpPr>
              <a:spLocks noChangeArrowheads="1"/>
            </p:cNvSpPr>
            <p:nvPr/>
          </p:nvSpPr>
          <p:spPr bwMode="auto">
            <a:xfrm>
              <a:off x="3875" y="188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75972" name="Rectangle 171"/>
            <p:cNvSpPr>
              <a:spLocks noChangeArrowheads="1"/>
            </p:cNvSpPr>
            <p:nvPr/>
          </p:nvSpPr>
          <p:spPr bwMode="auto">
            <a:xfrm>
              <a:off x="3813" y="188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73" name="Rectangle 172"/>
            <p:cNvSpPr>
              <a:spLocks noChangeArrowheads="1"/>
            </p:cNvSpPr>
            <p:nvPr/>
          </p:nvSpPr>
          <p:spPr bwMode="auto">
            <a:xfrm>
              <a:off x="3773" y="188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74" name="Rectangle 173"/>
            <p:cNvSpPr>
              <a:spLocks noChangeArrowheads="1"/>
            </p:cNvSpPr>
            <p:nvPr/>
          </p:nvSpPr>
          <p:spPr bwMode="auto">
            <a:xfrm>
              <a:off x="3926" y="188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75" name="Line 174"/>
            <p:cNvSpPr>
              <a:spLocks noChangeShapeType="1"/>
            </p:cNvSpPr>
            <p:nvPr/>
          </p:nvSpPr>
          <p:spPr bwMode="auto">
            <a:xfrm flipH="1">
              <a:off x="3711" y="2251"/>
              <a:ext cx="287" cy="1"/>
            </a:xfrm>
            <a:prstGeom prst="line">
              <a:avLst/>
            </a:prstGeom>
            <a:noFill/>
            <a:ln w="15875">
              <a:solidFill>
                <a:srgbClr val="000000"/>
              </a:solidFill>
              <a:round/>
              <a:headEnd/>
              <a:tailEnd/>
            </a:ln>
          </p:spPr>
          <p:txBody>
            <a:bodyPr/>
            <a:lstStyle/>
            <a:p>
              <a:endParaRPr lang="en-US"/>
            </a:p>
          </p:txBody>
        </p:sp>
        <p:sp>
          <p:nvSpPr>
            <p:cNvPr id="75976" name="Rectangle 175"/>
            <p:cNvSpPr>
              <a:spLocks noChangeArrowheads="1"/>
            </p:cNvSpPr>
            <p:nvPr/>
          </p:nvSpPr>
          <p:spPr bwMode="auto">
            <a:xfrm>
              <a:off x="3875" y="228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977" name="Rectangle 176"/>
            <p:cNvSpPr>
              <a:spLocks noChangeArrowheads="1"/>
            </p:cNvSpPr>
            <p:nvPr/>
          </p:nvSpPr>
          <p:spPr bwMode="auto">
            <a:xfrm>
              <a:off x="3824"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78" name="Rectangle 177"/>
            <p:cNvSpPr>
              <a:spLocks noChangeArrowheads="1"/>
            </p:cNvSpPr>
            <p:nvPr/>
          </p:nvSpPr>
          <p:spPr bwMode="auto">
            <a:xfrm>
              <a:off x="3783"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79" name="Rectangle 178"/>
            <p:cNvSpPr>
              <a:spLocks noChangeArrowheads="1"/>
            </p:cNvSpPr>
            <p:nvPr/>
          </p:nvSpPr>
          <p:spPr bwMode="auto">
            <a:xfrm>
              <a:off x="3926" y="228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80" name="Rectangle 179"/>
            <p:cNvSpPr>
              <a:spLocks noChangeArrowheads="1"/>
            </p:cNvSpPr>
            <p:nvPr/>
          </p:nvSpPr>
          <p:spPr bwMode="auto">
            <a:xfrm>
              <a:off x="3875" y="266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981" name="Rectangle 180"/>
            <p:cNvSpPr>
              <a:spLocks noChangeArrowheads="1"/>
            </p:cNvSpPr>
            <p:nvPr/>
          </p:nvSpPr>
          <p:spPr bwMode="auto">
            <a:xfrm>
              <a:off x="3813" y="266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82" name="Rectangle 181"/>
            <p:cNvSpPr>
              <a:spLocks noChangeArrowheads="1"/>
            </p:cNvSpPr>
            <p:nvPr/>
          </p:nvSpPr>
          <p:spPr bwMode="auto">
            <a:xfrm>
              <a:off x="3773" y="266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83" name="Rectangle 182"/>
            <p:cNvSpPr>
              <a:spLocks noChangeArrowheads="1"/>
            </p:cNvSpPr>
            <p:nvPr/>
          </p:nvSpPr>
          <p:spPr bwMode="auto">
            <a:xfrm>
              <a:off x="3926" y="266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84" name="Line 183"/>
            <p:cNvSpPr>
              <a:spLocks noChangeShapeType="1"/>
            </p:cNvSpPr>
            <p:nvPr/>
          </p:nvSpPr>
          <p:spPr bwMode="auto">
            <a:xfrm flipH="1">
              <a:off x="3711" y="2635"/>
              <a:ext cx="287" cy="1"/>
            </a:xfrm>
            <a:prstGeom prst="line">
              <a:avLst/>
            </a:prstGeom>
            <a:noFill/>
            <a:ln w="15875">
              <a:solidFill>
                <a:srgbClr val="000000"/>
              </a:solidFill>
              <a:round/>
              <a:headEnd/>
              <a:tailEnd/>
            </a:ln>
          </p:spPr>
          <p:txBody>
            <a:bodyPr/>
            <a:lstStyle/>
            <a:p>
              <a:endParaRPr lang="en-US"/>
            </a:p>
          </p:txBody>
        </p:sp>
        <p:sp>
          <p:nvSpPr>
            <p:cNvPr id="75985" name="Line 184"/>
            <p:cNvSpPr>
              <a:spLocks noChangeShapeType="1"/>
            </p:cNvSpPr>
            <p:nvPr/>
          </p:nvSpPr>
          <p:spPr bwMode="auto">
            <a:xfrm flipH="1">
              <a:off x="3711" y="3028"/>
              <a:ext cx="287" cy="1"/>
            </a:xfrm>
            <a:prstGeom prst="line">
              <a:avLst/>
            </a:prstGeom>
            <a:noFill/>
            <a:ln w="15875">
              <a:solidFill>
                <a:srgbClr val="000000"/>
              </a:solidFill>
              <a:round/>
              <a:headEnd/>
              <a:tailEnd/>
            </a:ln>
          </p:spPr>
          <p:txBody>
            <a:bodyPr/>
            <a:lstStyle/>
            <a:p>
              <a:endParaRPr lang="en-US"/>
            </a:p>
          </p:txBody>
        </p:sp>
        <p:sp>
          <p:nvSpPr>
            <p:cNvPr id="75986" name="Line 185"/>
            <p:cNvSpPr>
              <a:spLocks noChangeShapeType="1"/>
            </p:cNvSpPr>
            <p:nvPr/>
          </p:nvSpPr>
          <p:spPr bwMode="auto">
            <a:xfrm flipH="1">
              <a:off x="3711" y="3421"/>
              <a:ext cx="287" cy="1"/>
            </a:xfrm>
            <a:prstGeom prst="line">
              <a:avLst/>
            </a:prstGeom>
            <a:noFill/>
            <a:ln w="15875">
              <a:solidFill>
                <a:srgbClr val="000000"/>
              </a:solidFill>
              <a:round/>
              <a:headEnd/>
              <a:tailEnd/>
            </a:ln>
          </p:spPr>
          <p:txBody>
            <a:bodyPr/>
            <a:lstStyle/>
            <a:p>
              <a:endParaRPr lang="en-US"/>
            </a:p>
          </p:txBody>
        </p:sp>
        <p:sp>
          <p:nvSpPr>
            <p:cNvPr id="75987" name="Rectangle 186"/>
            <p:cNvSpPr>
              <a:spLocks noChangeArrowheads="1"/>
            </p:cNvSpPr>
            <p:nvPr/>
          </p:nvSpPr>
          <p:spPr bwMode="auto">
            <a:xfrm>
              <a:off x="3875" y="3060"/>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988" name="Rectangle 187"/>
            <p:cNvSpPr>
              <a:spLocks noChangeArrowheads="1"/>
            </p:cNvSpPr>
            <p:nvPr/>
          </p:nvSpPr>
          <p:spPr bwMode="auto">
            <a:xfrm>
              <a:off x="3824"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89" name="Rectangle 188"/>
            <p:cNvSpPr>
              <a:spLocks noChangeArrowheads="1"/>
            </p:cNvSpPr>
            <p:nvPr/>
          </p:nvSpPr>
          <p:spPr bwMode="auto">
            <a:xfrm>
              <a:off x="3783"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0" name="Rectangle 189"/>
            <p:cNvSpPr>
              <a:spLocks noChangeArrowheads="1"/>
            </p:cNvSpPr>
            <p:nvPr/>
          </p:nvSpPr>
          <p:spPr bwMode="auto">
            <a:xfrm>
              <a:off x="3926" y="306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1" name="Rectangle 190"/>
            <p:cNvSpPr>
              <a:spLocks noChangeArrowheads="1"/>
            </p:cNvSpPr>
            <p:nvPr/>
          </p:nvSpPr>
          <p:spPr bwMode="auto">
            <a:xfrm>
              <a:off x="3875" y="346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8</a:t>
              </a:r>
              <a:endParaRPr lang="en-CA" altLang="zh-CN" sz="2400">
                <a:solidFill>
                  <a:srgbClr val="000000"/>
                </a:solidFill>
                <a:latin typeface="Times New Roman" pitchFamily="18" charset="0"/>
                <a:ea typeface="SimSun" pitchFamily="2" charset="-122"/>
              </a:endParaRPr>
            </a:p>
          </p:txBody>
        </p:sp>
        <p:sp>
          <p:nvSpPr>
            <p:cNvPr id="75992" name="Rectangle 191"/>
            <p:cNvSpPr>
              <a:spLocks noChangeArrowheads="1"/>
            </p:cNvSpPr>
            <p:nvPr/>
          </p:nvSpPr>
          <p:spPr bwMode="auto">
            <a:xfrm>
              <a:off x="3824"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3" name="Rectangle 192"/>
            <p:cNvSpPr>
              <a:spLocks noChangeArrowheads="1"/>
            </p:cNvSpPr>
            <p:nvPr/>
          </p:nvSpPr>
          <p:spPr bwMode="auto">
            <a:xfrm>
              <a:off x="3783"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4" name="Rectangle 193"/>
            <p:cNvSpPr>
              <a:spLocks noChangeArrowheads="1"/>
            </p:cNvSpPr>
            <p:nvPr/>
          </p:nvSpPr>
          <p:spPr bwMode="auto">
            <a:xfrm>
              <a:off x="3926" y="346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5" name="Rectangle 194"/>
            <p:cNvSpPr>
              <a:spLocks noChangeArrowheads="1"/>
            </p:cNvSpPr>
            <p:nvPr/>
          </p:nvSpPr>
          <p:spPr bwMode="auto">
            <a:xfrm>
              <a:off x="3885" y="3838"/>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75996" name="Rectangle 195"/>
            <p:cNvSpPr>
              <a:spLocks noChangeArrowheads="1"/>
            </p:cNvSpPr>
            <p:nvPr/>
          </p:nvSpPr>
          <p:spPr bwMode="auto">
            <a:xfrm>
              <a:off x="3813" y="383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7" name="Rectangle 196"/>
            <p:cNvSpPr>
              <a:spLocks noChangeArrowheads="1"/>
            </p:cNvSpPr>
            <p:nvPr/>
          </p:nvSpPr>
          <p:spPr bwMode="auto">
            <a:xfrm>
              <a:off x="3773" y="383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8" name="Rectangle 197"/>
            <p:cNvSpPr>
              <a:spLocks noChangeArrowheads="1"/>
            </p:cNvSpPr>
            <p:nvPr/>
          </p:nvSpPr>
          <p:spPr bwMode="auto">
            <a:xfrm>
              <a:off x="3926" y="3830"/>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99" name="Line 198"/>
            <p:cNvSpPr>
              <a:spLocks noChangeShapeType="1"/>
            </p:cNvSpPr>
            <p:nvPr/>
          </p:nvSpPr>
          <p:spPr bwMode="auto">
            <a:xfrm flipH="1">
              <a:off x="3711" y="3806"/>
              <a:ext cx="287" cy="1"/>
            </a:xfrm>
            <a:prstGeom prst="line">
              <a:avLst/>
            </a:prstGeom>
            <a:noFill/>
            <a:ln w="15875">
              <a:solidFill>
                <a:srgbClr val="000000"/>
              </a:solidFill>
              <a:round/>
              <a:headEnd/>
              <a:tailEnd/>
            </a:ln>
          </p:spPr>
          <p:txBody>
            <a:bodyPr/>
            <a:lstStyle/>
            <a:p>
              <a:endParaRPr lang="en-US"/>
            </a:p>
          </p:txBody>
        </p:sp>
        <p:sp>
          <p:nvSpPr>
            <p:cNvPr id="76000" name="Freeform 199"/>
            <p:cNvSpPr>
              <a:spLocks/>
            </p:cNvSpPr>
            <p:nvPr/>
          </p:nvSpPr>
          <p:spPr bwMode="auto">
            <a:xfrm>
              <a:off x="2544" y="1730"/>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4"/>
                  </a:lnTo>
                  <a:lnTo>
                    <a:pt x="0" y="4"/>
                  </a:lnTo>
                </a:path>
              </a:pathLst>
            </a:custGeom>
            <a:noFill/>
            <a:ln w="15875">
              <a:solidFill>
                <a:srgbClr val="00FFFF"/>
              </a:solidFill>
              <a:round/>
              <a:headEnd/>
              <a:tailEnd/>
            </a:ln>
          </p:spPr>
          <p:txBody>
            <a:bodyPr/>
            <a:lstStyle/>
            <a:p>
              <a:endParaRPr lang="en-US"/>
            </a:p>
          </p:txBody>
        </p:sp>
        <p:sp>
          <p:nvSpPr>
            <p:cNvPr id="76001" name="Freeform 200"/>
            <p:cNvSpPr>
              <a:spLocks/>
            </p:cNvSpPr>
            <p:nvPr/>
          </p:nvSpPr>
          <p:spPr bwMode="auto">
            <a:xfrm>
              <a:off x="2544" y="2130"/>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US"/>
            </a:p>
          </p:txBody>
        </p:sp>
        <p:sp>
          <p:nvSpPr>
            <p:cNvPr id="76002" name="Freeform 201"/>
            <p:cNvSpPr>
              <a:spLocks/>
            </p:cNvSpPr>
            <p:nvPr/>
          </p:nvSpPr>
          <p:spPr bwMode="auto">
            <a:xfrm>
              <a:off x="2544" y="2515"/>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US"/>
            </a:p>
          </p:txBody>
        </p:sp>
        <p:sp>
          <p:nvSpPr>
            <p:cNvPr id="76003" name="Freeform 202"/>
            <p:cNvSpPr>
              <a:spLocks/>
            </p:cNvSpPr>
            <p:nvPr/>
          </p:nvSpPr>
          <p:spPr bwMode="auto">
            <a:xfrm>
              <a:off x="2544" y="2900"/>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4"/>
                  </a:lnTo>
                  <a:lnTo>
                    <a:pt x="0" y="4"/>
                  </a:lnTo>
                </a:path>
              </a:pathLst>
            </a:custGeom>
            <a:noFill/>
            <a:ln w="15875">
              <a:solidFill>
                <a:srgbClr val="00FFFF"/>
              </a:solidFill>
              <a:round/>
              <a:headEnd/>
              <a:tailEnd/>
            </a:ln>
          </p:spPr>
          <p:txBody>
            <a:bodyPr/>
            <a:lstStyle/>
            <a:p>
              <a:endParaRPr lang="en-US"/>
            </a:p>
          </p:txBody>
        </p:sp>
        <p:sp>
          <p:nvSpPr>
            <p:cNvPr id="76004" name="Freeform 203"/>
            <p:cNvSpPr>
              <a:spLocks/>
            </p:cNvSpPr>
            <p:nvPr/>
          </p:nvSpPr>
          <p:spPr bwMode="auto">
            <a:xfrm>
              <a:off x="2544" y="3301"/>
              <a:ext cx="215" cy="112"/>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1"/>
                  </a:moveTo>
                  <a:lnTo>
                    <a:pt x="14" y="11"/>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US"/>
            </a:p>
          </p:txBody>
        </p:sp>
        <p:sp>
          <p:nvSpPr>
            <p:cNvPr id="76005" name="Freeform 204"/>
            <p:cNvSpPr>
              <a:spLocks/>
            </p:cNvSpPr>
            <p:nvPr/>
          </p:nvSpPr>
          <p:spPr bwMode="auto">
            <a:xfrm>
              <a:off x="2544" y="3685"/>
              <a:ext cx="215" cy="113"/>
            </a:xfrm>
            <a:custGeom>
              <a:avLst/>
              <a:gdLst>
                <a:gd name="T0" fmla="*/ 0 w 21"/>
                <a:gd name="T1" fmla="*/ 2147483647 h 14"/>
                <a:gd name="T2" fmla="*/ 2147483647 w 21"/>
                <a:gd name="T3" fmla="*/ 2147483647 h 14"/>
                <a:gd name="T4" fmla="*/ 2147483647 w 21"/>
                <a:gd name="T5" fmla="*/ 2147483647 h 14"/>
                <a:gd name="T6" fmla="*/ 2147483647 w 21"/>
                <a:gd name="T7" fmla="*/ 2147483647 h 14"/>
                <a:gd name="T8" fmla="*/ 2147483647 w 21"/>
                <a:gd name="T9" fmla="*/ 0 h 14"/>
                <a:gd name="T10" fmla="*/ 2147483647 w 21"/>
                <a:gd name="T11" fmla="*/ 2147483647 h 14"/>
                <a:gd name="T12" fmla="*/ 0 w 21"/>
                <a:gd name="T13" fmla="*/ 2147483647 h 14"/>
                <a:gd name="T14" fmla="*/ 0 60000 65536"/>
                <a:gd name="T15" fmla="*/ 0 60000 65536"/>
                <a:gd name="T16" fmla="*/ 0 60000 65536"/>
                <a:gd name="T17" fmla="*/ 0 60000 65536"/>
                <a:gd name="T18" fmla="*/ 0 60000 65536"/>
                <a:gd name="T19" fmla="*/ 0 60000 65536"/>
                <a:gd name="T20" fmla="*/ 0 60000 65536"/>
                <a:gd name="T21" fmla="*/ 0 w 21"/>
                <a:gd name="T22" fmla="*/ 0 h 14"/>
                <a:gd name="T23" fmla="*/ 21 w 21"/>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4">
                  <a:moveTo>
                    <a:pt x="0" y="10"/>
                  </a:moveTo>
                  <a:lnTo>
                    <a:pt x="14" y="10"/>
                  </a:lnTo>
                  <a:lnTo>
                    <a:pt x="14" y="14"/>
                  </a:lnTo>
                  <a:lnTo>
                    <a:pt x="21" y="7"/>
                  </a:lnTo>
                  <a:lnTo>
                    <a:pt x="14" y="0"/>
                  </a:lnTo>
                  <a:lnTo>
                    <a:pt x="14" y="3"/>
                  </a:lnTo>
                  <a:lnTo>
                    <a:pt x="0" y="3"/>
                  </a:lnTo>
                </a:path>
              </a:pathLst>
            </a:custGeom>
            <a:noFill/>
            <a:ln w="15875">
              <a:solidFill>
                <a:srgbClr val="00FFFF"/>
              </a:solidFill>
              <a:round/>
              <a:headEnd/>
              <a:tailEnd/>
            </a:ln>
          </p:spPr>
          <p:txBody>
            <a:bodyPr/>
            <a:lstStyle/>
            <a:p>
              <a:endParaRPr lang="en-US"/>
            </a:p>
          </p:txBody>
        </p:sp>
        <p:sp>
          <p:nvSpPr>
            <p:cNvPr id="76006" name="Rectangle 205"/>
            <p:cNvSpPr>
              <a:spLocks noChangeArrowheads="1"/>
            </p:cNvSpPr>
            <p:nvPr/>
          </p:nvSpPr>
          <p:spPr bwMode="auto">
            <a:xfrm>
              <a:off x="3138" y="369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6007" name="Rectangle 206"/>
            <p:cNvSpPr>
              <a:spLocks noChangeArrowheads="1"/>
            </p:cNvSpPr>
            <p:nvPr/>
          </p:nvSpPr>
          <p:spPr bwMode="auto">
            <a:xfrm>
              <a:off x="3138" y="330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6008" name="Rectangle 207"/>
            <p:cNvSpPr>
              <a:spLocks noChangeArrowheads="1"/>
            </p:cNvSpPr>
            <p:nvPr/>
          </p:nvSpPr>
          <p:spPr bwMode="auto">
            <a:xfrm>
              <a:off x="3138" y="291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6009" name="Rectangle 208"/>
            <p:cNvSpPr>
              <a:spLocks noChangeArrowheads="1"/>
            </p:cNvSpPr>
            <p:nvPr/>
          </p:nvSpPr>
          <p:spPr bwMode="auto">
            <a:xfrm>
              <a:off x="3138" y="2524"/>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6010" name="Rectangle 209"/>
            <p:cNvSpPr>
              <a:spLocks noChangeArrowheads="1"/>
            </p:cNvSpPr>
            <p:nvPr/>
          </p:nvSpPr>
          <p:spPr bwMode="auto">
            <a:xfrm>
              <a:off x="3138" y="2139"/>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6011" name="Rectangle 210"/>
            <p:cNvSpPr>
              <a:spLocks noChangeArrowheads="1"/>
            </p:cNvSpPr>
            <p:nvPr/>
          </p:nvSpPr>
          <p:spPr bwMode="auto">
            <a:xfrm>
              <a:off x="3138" y="1738"/>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grpSp>
      <p:grpSp>
        <p:nvGrpSpPr>
          <p:cNvPr id="75780" name="Group 273"/>
          <p:cNvGrpSpPr>
            <a:grpSpLocks/>
          </p:cNvGrpSpPr>
          <p:nvPr/>
        </p:nvGrpSpPr>
        <p:grpSpPr bwMode="auto">
          <a:xfrm>
            <a:off x="4364038" y="1371600"/>
            <a:ext cx="1982787" cy="1187450"/>
            <a:chOff x="2749" y="864"/>
            <a:chExt cx="1249" cy="748"/>
          </a:xfrm>
        </p:grpSpPr>
        <p:sp>
          <p:nvSpPr>
            <p:cNvPr id="75908" name="Rectangle 27"/>
            <p:cNvSpPr>
              <a:spLocks noChangeArrowheads="1"/>
            </p:cNvSpPr>
            <p:nvPr/>
          </p:nvSpPr>
          <p:spPr bwMode="auto">
            <a:xfrm>
              <a:off x="3240" y="111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1 1 1 0</a:t>
              </a:r>
              <a:endParaRPr lang="en-CA" altLang="zh-CN" sz="2400">
                <a:solidFill>
                  <a:srgbClr val="000000"/>
                </a:solidFill>
                <a:latin typeface="Times New Roman" pitchFamily="18" charset="0"/>
                <a:ea typeface="SimSun" pitchFamily="2" charset="-122"/>
              </a:endParaRPr>
            </a:p>
          </p:txBody>
        </p:sp>
        <p:sp>
          <p:nvSpPr>
            <p:cNvPr id="75909" name="Rectangle 28"/>
            <p:cNvSpPr>
              <a:spLocks noChangeArrowheads="1"/>
            </p:cNvSpPr>
            <p:nvPr/>
          </p:nvSpPr>
          <p:spPr bwMode="auto">
            <a:xfrm>
              <a:off x="3240" y="87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0 1 0 0</a:t>
              </a:r>
              <a:endParaRPr lang="en-CA" altLang="zh-CN" sz="2400">
                <a:solidFill>
                  <a:srgbClr val="000000"/>
                </a:solidFill>
                <a:latin typeface="Times New Roman" pitchFamily="18" charset="0"/>
                <a:ea typeface="SimSun" pitchFamily="2" charset="-122"/>
              </a:endParaRPr>
            </a:p>
          </p:txBody>
        </p:sp>
        <p:sp>
          <p:nvSpPr>
            <p:cNvPr id="75910" name="Rectangle 29"/>
            <p:cNvSpPr>
              <a:spLocks noChangeArrowheads="1"/>
            </p:cNvSpPr>
            <p:nvPr/>
          </p:nvSpPr>
          <p:spPr bwMode="auto">
            <a:xfrm>
              <a:off x="3240" y="9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1 0 1 0</a:t>
              </a:r>
              <a:endParaRPr lang="en-CA" altLang="zh-CN" sz="2400">
                <a:solidFill>
                  <a:srgbClr val="000000"/>
                </a:solidFill>
                <a:latin typeface="Times New Roman" pitchFamily="18" charset="0"/>
                <a:ea typeface="SimSun" pitchFamily="2" charset="-122"/>
              </a:endParaRPr>
            </a:p>
          </p:txBody>
        </p:sp>
        <p:sp>
          <p:nvSpPr>
            <p:cNvPr id="75911" name="Line 30"/>
            <p:cNvSpPr>
              <a:spLocks noChangeShapeType="1"/>
            </p:cNvSpPr>
            <p:nvPr/>
          </p:nvSpPr>
          <p:spPr bwMode="auto">
            <a:xfrm flipH="1">
              <a:off x="3056" y="1072"/>
              <a:ext cx="501" cy="1"/>
            </a:xfrm>
            <a:prstGeom prst="line">
              <a:avLst/>
            </a:prstGeom>
            <a:noFill/>
            <a:ln w="15875">
              <a:solidFill>
                <a:srgbClr val="000000"/>
              </a:solidFill>
              <a:round/>
              <a:headEnd/>
              <a:tailEnd/>
            </a:ln>
          </p:spPr>
          <p:txBody>
            <a:bodyPr/>
            <a:lstStyle/>
            <a:p>
              <a:endParaRPr lang="en-US"/>
            </a:p>
          </p:txBody>
        </p:sp>
        <p:sp>
          <p:nvSpPr>
            <p:cNvPr id="75912" name="Rectangle 31"/>
            <p:cNvSpPr>
              <a:spLocks noChangeArrowheads="1"/>
            </p:cNvSpPr>
            <p:nvPr/>
          </p:nvSpPr>
          <p:spPr bwMode="auto">
            <a:xfrm>
              <a:off x="3240" y="125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0 1 1 1</a:t>
              </a:r>
              <a:endParaRPr lang="en-CA" altLang="zh-CN" sz="2400">
                <a:solidFill>
                  <a:srgbClr val="000000"/>
                </a:solidFill>
                <a:latin typeface="Times New Roman" pitchFamily="18" charset="0"/>
                <a:ea typeface="SimSun" pitchFamily="2" charset="-122"/>
              </a:endParaRPr>
            </a:p>
          </p:txBody>
        </p:sp>
        <p:sp>
          <p:nvSpPr>
            <p:cNvPr id="75913" name="Rectangle 32"/>
            <p:cNvSpPr>
              <a:spLocks noChangeArrowheads="1"/>
            </p:cNvSpPr>
            <p:nvPr/>
          </p:nvSpPr>
          <p:spPr bwMode="auto">
            <a:xfrm>
              <a:off x="3240" y="13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1 1 0 1</a:t>
              </a:r>
              <a:endParaRPr lang="en-CA" altLang="zh-CN" sz="2400">
                <a:solidFill>
                  <a:srgbClr val="000000"/>
                </a:solidFill>
                <a:latin typeface="Times New Roman" pitchFamily="18" charset="0"/>
                <a:ea typeface="SimSun" pitchFamily="2" charset="-122"/>
              </a:endParaRPr>
            </a:p>
          </p:txBody>
        </p:sp>
        <p:sp>
          <p:nvSpPr>
            <p:cNvPr id="75914" name="Rectangle 33"/>
            <p:cNvSpPr>
              <a:spLocks noChangeArrowheads="1"/>
            </p:cNvSpPr>
            <p:nvPr/>
          </p:nvSpPr>
          <p:spPr bwMode="auto">
            <a:xfrm>
              <a:off x="3240" y="149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0 1 0 0</a:t>
              </a:r>
              <a:endParaRPr lang="en-CA" altLang="zh-CN" sz="2400">
                <a:solidFill>
                  <a:srgbClr val="000000"/>
                </a:solidFill>
                <a:latin typeface="Times New Roman" pitchFamily="18" charset="0"/>
                <a:ea typeface="SimSun" pitchFamily="2" charset="-122"/>
              </a:endParaRPr>
            </a:p>
          </p:txBody>
        </p:sp>
        <p:sp>
          <p:nvSpPr>
            <p:cNvPr id="75915" name="Line 34"/>
            <p:cNvSpPr>
              <a:spLocks noChangeShapeType="1"/>
            </p:cNvSpPr>
            <p:nvPr/>
          </p:nvSpPr>
          <p:spPr bwMode="auto">
            <a:xfrm flipH="1">
              <a:off x="3056" y="1465"/>
              <a:ext cx="501" cy="1"/>
            </a:xfrm>
            <a:prstGeom prst="line">
              <a:avLst/>
            </a:prstGeom>
            <a:noFill/>
            <a:ln w="15875">
              <a:solidFill>
                <a:srgbClr val="000000"/>
              </a:solidFill>
              <a:round/>
              <a:headEnd/>
              <a:tailEnd/>
            </a:ln>
          </p:spPr>
          <p:txBody>
            <a:bodyPr/>
            <a:lstStyle/>
            <a:p>
              <a:endParaRPr lang="en-US"/>
            </a:p>
          </p:txBody>
        </p:sp>
        <p:sp>
          <p:nvSpPr>
            <p:cNvPr id="75916" name="Rectangle 143"/>
            <p:cNvSpPr>
              <a:spLocks noChangeArrowheads="1"/>
            </p:cNvSpPr>
            <p:nvPr/>
          </p:nvSpPr>
          <p:spPr bwMode="auto">
            <a:xfrm>
              <a:off x="3895" y="968"/>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6</a:t>
              </a:r>
              <a:endParaRPr lang="en-CA" altLang="zh-CN" sz="2400">
                <a:solidFill>
                  <a:srgbClr val="000000"/>
                </a:solidFill>
                <a:latin typeface="Times New Roman" pitchFamily="18" charset="0"/>
                <a:ea typeface="SimSun" pitchFamily="2" charset="-122"/>
              </a:endParaRPr>
            </a:p>
          </p:txBody>
        </p:sp>
        <p:sp>
          <p:nvSpPr>
            <p:cNvPr id="75917" name="Rectangle 144"/>
            <p:cNvSpPr>
              <a:spLocks noChangeArrowheads="1"/>
            </p:cNvSpPr>
            <p:nvPr/>
          </p:nvSpPr>
          <p:spPr bwMode="auto">
            <a:xfrm>
              <a:off x="3834"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18" name="Rectangle 145"/>
            <p:cNvSpPr>
              <a:spLocks noChangeArrowheads="1"/>
            </p:cNvSpPr>
            <p:nvPr/>
          </p:nvSpPr>
          <p:spPr bwMode="auto">
            <a:xfrm>
              <a:off x="3803"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19" name="Rectangle 146"/>
            <p:cNvSpPr>
              <a:spLocks noChangeArrowheads="1"/>
            </p:cNvSpPr>
            <p:nvPr/>
          </p:nvSpPr>
          <p:spPr bwMode="auto">
            <a:xfrm>
              <a:off x="3947" y="968"/>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0" name="Rectangle 147"/>
            <p:cNvSpPr>
              <a:spLocks noChangeArrowheads="1"/>
            </p:cNvSpPr>
            <p:nvPr/>
          </p:nvSpPr>
          <p:spPr bwMode="auto">
            <a:xfrm>
              <a:off x="3895" y="110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921" name="Rectangle 148"/>
            <p:cNvSpPr>
              <a:spLocks noChangeArrowheads="1"/>
            </p:cNvSpPr>
            <p:nvPr/>
          </p:nvSpPr>
          <p:spPr bwMode="auto">
            <a:xfrm>
              <a:off x="3834"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2" name="Rectangle 149"/>
            <p:cNvSpPr>
              <a:spLocks noChangeArrowheads="1"/>
            </p:cNvSpPr>
            <p:nvPr/>
          </p:nvSpPr>
          <p:spPr bwMode="auto">
            <a:xfrm>
              <a:off x="3803"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3" name="Rectangle 150"/>
            <p:cNvSpPr>
              <a:spLocks noChangeArrowheads="1"/>
            </p:cNvSpPr>
            <p:nvPr/>
          </p:nvSpPr>
          <p:spPr bwMode="auto">
            <a:xfrm>
              <a:off x="3947" y="110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4" name="Line 151"/>
            <p:cNvSpPr>
              <a:spLocks noChangeShapeType="1"/>
            </p:cNvSpPr>
            <p:nvPr/>
          </p:nvSpPr>
          <p:spPr bwMode="auto">
            <a:xfrm flipH="1">
              <a:off x="3711" y="1072"/>
              <a:ext cx="287" cy="1"/>
            </a:xfrm>
            <a:prstGeom prst="line">
              <a:avLst/>
            </a:prstGeom>
            <a:noFill/>
            <a:ln w="15875">
              <a:solidFill>
                <a:srgbClr val="000000"/>
              </a:solidFill>
              <a:round/>
              <a:headEnd/>
              <a:tailEnd/>
            </a:ln>
          </p:spPr>
          <p:txBody>
            <a:bodyPr/>
            <a:lstStyle/>
            <a:p>
              <a:endParaRPr lang="en-US"/>
            </a:p>
          </p:txBody>
        </p:sp>
        <p:sp>
          <p:nvSpPr>
            <p:cNvPr id="75925" name="Rectangle 152"/>
            <p:cNvSpPr>
              <a:spLocks noChangeArrowheads="1"/>
            </p:cNvSpPr>
            <p:nvPr/>
          </p:nvSpPr>
          <p:spPr bwMode="auto">
            <a:xfrm>
              <a:off x="3875" y="864"/>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75926" name="Rectangle 153"/>
            <p:cNvSpPr>
              <a:spLocks noChangeArrowheads="1"/>
            </p:cNvSpPr>
            <p:nvPr/>
          </p:nvSpPr>
          <p:spPr bwMode="auto">
            <a:xfrm>
              <a:off x="3813" y="864"/>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7" name="Rectangle 154"/>
            <p:cNvSpPr>
              <a:spLocks noChangeArrowheads="1"/>
            </p:cNvSpPr>
            <p:nvPr/>
          </p:nvSpPr>
          <p:spPr bwMode="auto">
            <a:xfrm>
              <a:off x="3773" y="86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8" name="Rectangle 155"/>
            <p:cNvSpPr>
              <a:spLocks noChangeArrowheads="1"/>
            </p:cNvSpPr>
            <p:nvPr/>
          </p:nvSpPr>
          <p:spPr bwMode="auto">
            <a:xfrm>
              <a:off x="3926" y="86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29" name="Rectangle 156"/>
            <p:cNvSpPr>
              <a:spLocks noChangeArrowheads="1"/>
            </p:cNvSpPr>
            <p:nvPr/>
          </p:nvSpPr>
          <p:spPr bwMode="auto">
            <a:xfrm>
              <a:off x="3875" y="135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930" name="Rectangle 157"/>
            <p:cNvSpPr>
              <a:spLocks noChangeArrowheads="1"/>
            </p:cNvSpPr>
            <p:nvPr/>
          </p:nvSpPr>
          <p:spPr bwMode="auto">
            <a:xfrm>
              <a:off x="3824"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1" name="Rectangle 158"/>
            <p:cNvSpPr>
              <a:spLocks noChangeArrowheads="1"/>
            </p:cNvSpPr>
            <p:nvPr/>
          </p:nvSpPr>
          <p:spPr bwMode="auto">
            <a:xfrm>
              <a:off x="378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2" name="Rectangle 159"/>
            <p:cNvSpPr>
              <a:spLocks noChangeArrowheads="1"/>
            </p:cNvSpPr>
            <p:nvPr/>
          </p:nvSpPr>
          <p:spPr bwMode="auto">
            <a:xfrm>
              <a:off x="3926"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3" name="Line 160"/>
            <p:cNvSpPr>
              <a:spLocks noChangeShapeType="1"/>
            </p:cNvSpPr>
            <p:nvPr/>
          </p:nvSpPr>
          <p:spPr bwMode="auto">
            <a:xfrm flipH="1">
              <a:off x="3711" y="1465"/>
              <a:ext cx="287" cy="1"/>
            </a:xfrm>
            <a:prstGeom prst="line">
              <a:avLst/>
            </a:prstGeom>
            <a:noFill/>
            <a:ln w="15875">
              <a:solidFill>
                <a:srgbClr val="000000"/>
              </a:solidFill>
              <a:round/>
              <a:headEnd/>
              <a:tailEnd/>
            </a:ln>
          </p:spPr>
          <p:txBody>
            <a:bodyPr/>
            <a:lstStyle/>
            <a:p>
              <a:endParaRPr lang="en-US"/>
            </a:p>
          </p:txBody>
        </p:sp>
        <p:sp>
          <p:nvSpPr>
            <p:cNvPr id="75934" name="Rectangle 161"/>
            <p:cNvSpPr>
              <a:spLocks noChangeArrowheads="1"/>
            </p:cNvSpPr>
            <p:nvPr/>
          </p:nvSpPr>
          <p:spPr bwMode="auto">
            <a:xfrm>
              <a:off x="3875" y="149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75935" name="Rectangle 162"/>
            <p:cNvSpPr>
              <a:spLocks noChangeArrowheads="1"/>
            </p:cNvSpPr>
            <p:nvPr/>
          </p:nvSpPr>
          <p:spPr bwMode="auto">
            <a:xfrm>
              <a:off x="3813" y="1497"/>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6" name="Rectangle 163"/>
            <p:cNvSpPr>
              <a:spLocks noChangeArrowheads="1"/>
            </p:cNvSpPr>
            <p:nvPr/>
          </p:nvSpPr>
          <p:spPr bwMode="auto">
            <a:xfrm>
              <a:off x="377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7" name="Rectangle 164"/>
            <p:cNvSpPr>
              <a:spLocks noChangeArrowheads="1"/>
            </p:cNvSpPr>
            <p:nvPr/>
          </p:nvSpPr>
          <p:spPr bwMode="auto">
            <a:xfrm>
              <a:off x="3926"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38" name="Rectangle 165"/>
            <p:cNvSpPr>
              <a:spLocks noChangeArrowheads="1"/>
            </p:cNvSpPr>
            <p:nvPr/>
          </p:nvSpPr>
          <p:spPr bwMode="auto">
            <a:xfrm>
              <a:off x="3875" y="1249"/>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75939" name="Rectangle 166"/>
            <p:cNvSpPr>
              <a:spLocks noChangeArrowheads="1"/>
            </p:cNvSpPr>
            <p:nvPr/>
          </p:nvSpPr>
          <p:spPr bwMode="auto">
            <a:xfrm>
              <a:off x="3813" y="1249"/>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40" name="Rectangle 167"/>
            <p:cNvSpPr>
              <a:spLocks noChangeArrowheads="1"/>
            </p:cNvSpPr>
            <p:nvPr/>
          </p:nvSpPr>
          <p:spPr bwMode="auto">
            <a:xfrm>
              <a:off x="3773" y="124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41" name="Rectangle 168"/>
            <p:cNvSpPr>
              <a:spLocks noChangeArrowheads="1"/>
            </p:cNvSpPr>
            <p:nvPr/>
          </p:nvSpPr>
          <p:spPr bwMode="auto">
            <a:xfrm>
              <a:off x="3926" y="124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42" name="Rectangle 211"/>
            <p:cNvSpPr>
              <a:spLocks noChangeArrowheads="1"/>
            </p:cNvSpPr>
            <p:nvPr/>
          </p:nvSpPr>
          <p:spPr bwMode="auto">
            <a:xfrm>
              <a:off x="3138" y="1353"/>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43" name="Rectangle 212"/>
            <p:cNvSpPr>
              <a:spLocks noChangeArrowheads="1"/>
            </p:cNvSpPr>
            <p:nvPr/>
          </p:nvSpPr>
          <p:spPr bwMode="auto">
            <a:xfrm>
              <a:off x="3138"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44" name="Rectangle 223"/>
            <p:cNvSpPr>
              <a:spLocks noChangeArrowheads="1"/>
            </p:cNvSpPr>
            <p:nvPr/>
          </p:nvSpPr>
          <p:spPr bwMode="auto">
            <a:xfrm>
              <a:off x="2749" y="872"/>
              <a:ext cx="117" cy="115"/>
            </a:xfrm>
            <a:prstGeom prst="rect">
              <a:avLst/>
            </a:prstGeom>
            <a:noFill/>
            <a:ln w="9525">
              <a:noFill/>
              <a:miter lim="800000"/>
              <a:headEnd/>
              <a:tailEnd/>
            </a:ln>
          </p:spPr>
          <p:txBody>
            <a:bodyPr lIns="0" tIns="0" rIns="0" bIns="0">
              <a:spAutoFit/>
            </a:bodyPr>
            <a:lstStyle/>
            <a:p>
              <a:r>
                <a:rPr lang="en-CA" altLang="zh-CN" sz="1200">
                  <a:solidFill>
                    <a:srgbClr val="000000"/>
                  </a:solidFill>
                  <a:latin typeface="Nimbus Roman No9 L"/>
                  <a:ea typeface="SimSun" pitchFamily="2" charset="-122"/>
                </a:rPr>
                <a:t>(b)</a:t>
              </a:r>
              <a:endParaRPr lang="en-CA" altLang="zh-CN" sz="2400">
                <a:solidFill>
                  <a:srgbClr val="000000"/>
                </a:solidFill>
                <a:latin typeface="Times New Roman" pitchFamily="18" charset="0"/>
                <a:ea typeface="SimSun" pitchFamily="2" charset="-122"/>
              </a:endParaRPr>
            </a:p>
          </p:txBody>
        </p:sp>
        <p:sp>
          <p:nvSpPr>
            <p:cNvPr id="75945" name="Rectangle 224"/>
            <p:cNvSpPr>
              <a:spLocks noChangeArrowheads="1"/>
            </p:cNvSpPr>
            <p:nvPr/>
          </p:nvSpPr>
          <p:spPr bwMode="auto">
            <a:xfrm>
              <a:off x="2749" y="1257"/>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(d)</a:t>
              </a:r>
              <a:endParaRPr lang="en-CA" altLang="zh-CN" sz="2400">
                <a:solidFill>
                  <a:srgbClr val="000000"/>
                </a:solidFill>
                <a:latin typeface="Times New Roman" pitchFamily="18" charset="0"/>
                <a:ea typeface="SimSun" pitchFamily="2" charset="-122"/>
              </a:endParaRPr>
            </a:p>
          </p:txBody>
        </p:sp>
      </p:grpSp>
      <p:grpSp>
        <p:nvGrpSpPr>
          <p:cNvPr id="75781" name="Group 272"/>
          <p:cNvGrpSpPr>
            <a:grpSpLocks/>
          </p:cNvGrpSpPr>
          <p:nvPr/>
        </p:nvGrpSpPr>
        <p:grpSpPr bwMode="auto">
          <a:xfrm>
            <a:off x="1600200" y="1384300"/>
            <a:ext cx="1982788" cy="4675188"/>
            <a:chOff x="1008" y="872"/>
            <a:chExt cx="1249" cy="2945"/>
          </a:xfrm>
        </p:grpSpPr>
        <p:sp>
          <p:nvSpPr>
            <p:cNvPr id="75786" name="Rectangle 5"/>
            <p:cNvSpPr>
              <a:spLocks noChangeArrowheads="1"/>
            </p:cNvSpPr>
            <p:nvPr/>
          </p:nvSpPr>
          <p:spPr bwMode="auto">
            <a:xfrm>
              <a:off x="1499" y="125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1 0 1 1</a:t>
              </a:r>
              <a:endParaRPr lang="en-CA" altLang="zh-CN" sz="2400">
                <a:solidFill>
                  <a:srgbClr val="000000"/>
                </a:solidFill>
                <a:latin typeface="Times New Roman" pitchFamily="18" charset="0"/>
                <a:ea typeface="SimSun" pitchFamily="2" charset="-122"/>
              </a:endParaRPr>
            </a:p>
          </p:txBody>
        </p:sp>
        <p:sp>
          <p:nvSpPr>
            <p:cNvPr id="75787" name="Rectangle 6"/>
            <p:cNvSpPr>
              <a:spLocks noChangeArrowheads="1"/>
            </p:cNvSpPr>
            <p:nvPr/>
          </p:nvSpPr>
          <p:spPr bwMode="auto">
            <a:xfrm>
              <a:off x="1499" y="135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1 1 1 0</a:t>
              </a:r>
              <a:endParaRPr lang="en-CA" altLang="zh-CN" sz="2400">
                <a:solidFill>
                  <a:srgbClr val="000000"/>
                </a:solidFill>
                <a:latin typeface="Times New Roman" pitchFamily="18" charset="0"/>
                <a:ea typeface="SimSun" pitchFamily="2" charset="-122"/>
              </a:endParaRPr>
            </a:p>
          </p:txBody>
        </p:sp>
        <p:sp>
          <p:nvSpPr>
            <p:cNvPr id="75788" name="Rectangle 7"/>
            <p:cNvSpPr>
              <a:spLocks noChangeArrowheads="1"/>
            </p:cNvSpPr>
            <p:nvPr/>
          </p:nvSpPr>
          <p:spPr bwMode="auto">
            <a:xfrm>
              <a:off x="1499" y="149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789" name="Rectangle 8"/>
            <p:cNvSpPr>
              <a:spLocks noChangeArrowheads="1"/>
            </p:cNvSpPr>
            <p:nvPr/>
          </p:nvSpPr>
          <p:spPr bwMode="auto">
            <a:xfrm>
              <a:off x="1499" y="164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1 1 0 1</a:t>
              </a:r>
              <a:endParaRPr lang="en-CA" altLang="zh-CN" sz="2400">
                <a:solidFill>
                  <a:srgbClr val="000000"/>
                </a:solidFill>
                <a:latin typeface="Times New Roman" pitchFamily="18" charset="0"/>
                <a:ea typeface="SimSun" pitchFamily="2" charset="-122"/>
              </a:endParaRPr>
            </a:p>
          </p:txBody>
        </p:sp>
        <p:sp>
          <p:nvSpPr>
            <p:cNvPr id="75790" name="Rectangle 9"/>
            <p:cNvSpPr>
              <a:spLocks noChangeArrowheads="1"/>
            </p:cNvSpPr>
            <p:nvPr/>
          </p:nvSpPr>
          <p:spPr bwMode="auto">
            <a:xfrm>
              <a:off x="1499" y="1739"/>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791" name="Rectangle 10"/>
            <p:cNvSpPr>
              <a:spLocks noChangeArrowheads="1"/>
            </p:cNvSpPr>
            <p:nvPr/>
          </p:nvSpPr>
          <p:spPr bwMode="auto">
            <a:xfrm>
              <a:off x="1499" y="2035"/>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0 0 1 0</a:t>
              </a:r>
              <a:endParaRPr lang="en-CA" altLang="zh-CN" sz="2400">
                <a:solidFill>
                  <a:srgbClr val="000000"/>
                </a:solidFill>
                <a:latin typeface="Times New Roman" pitchFamily="18" charset="0"/>
                <a:ea typeface="SimSun" pitchFamily="2" charset="-122"/>
              </a:endParaRPr>
            </a:p>
          </p:txBody>
        </p:sp>
        <p:sp>
          <p:nvSpPr>
            <p:cNvPr id="75792" name="Rectangle 11"/>
            <p:cNvSpPr>
              <a:spLocks noChangeArrowheads="1"/>
            </p:cNvSpPr>
            <p:nvPr/>
          </p:nvSpPr>
          <p:spPr bwMode="auto">
            <a:xfrm>
              <a:off x="1499" y="213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0 1 0 0</a:t>
              </a:r>
              <a:endParaRPr lang="en-CA" altLang="zh-CN" sz="2400">
                <a:solidFill>
                  <a:srgbClr val="000000"/>
                </a:solidFill>
                <a:latin typeface="Times New Roman" pitchFamily="18" charset="0"/>
                <a:ea typeface="SimSun" pitchFamily="2" charset="-122"/>
              </a:endParaRPr>
            </a:p>
          </p:txBody>
        </p:sp>
        <p:sp>
          <p:nvSpPr>
            <p:cNvPr id="75793" name="Rectangle 12"/>
            <p:cNvSpPr>
              <a:spLocks noChangeArrowheads="1"/>
            </p:cNvSpPr>
            <p:nvPr/>
          </p:nvSpPr>
          <p:spPr bwMode="auto">
            <a:xfrm>
              <a:off x="1499" y="242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0 1 1 0</a:t>
              </a:r>
              <a:endParaRPr lang="en-CA" altLang="zh-CN" sz="2400">
                <a:solidFill>
                  <a:srgbClr val="000000"/>
                </a:solidFill>
                <a:latin typeface="Times New Roman" pitchFamily="18" charset="0"/>
                <a:ea typeface="SimSun" pitchFamily="2" charset="-122"/>
              </a:endParaRPr>
            </a:p>
          </p:txBody>
        </p:sp>
        <p:sp>
          <p:nvSpPr>
            <p:cNvPr id="75794" name="Rectangle 13"/>
            <p:cNvSpPr>
              <a:spLocks noChangeArrowheads="1"/>
            </p:cNvSpPr>
            <p:nvPr/>
          </p:nvSpPr>
          <p:spPr bwMode="auto">
            <a:xfrm>
              <a:off x="1499" y="2523"/>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0 0 1 1</a:t>
              </a:r>
              <a:endParaRPr lang="en-CA" altLang="zh-CN" sz="2400">
                <a:solidFill>
                  <a:srgbClr val="000000"/>
                </a:solidFill>
                <a:latin typeface="Times New Roman" pitchFamily="18" charset="0"/>
                <a:ea typeface="SimSun" pitchFamily="2" charset="-122"/>
              </a:endParaRPr>
            </a:p>
          </p:txBody>
        </p:sp>
        <p:sp>
          <p:nvSpPr>
            <p:cNvPr id="75795" name="Rectangle 14"/>
            <p:cNvSpPr>
              <a:spLocks noChangeArrowheads="1"/>
            </p:cNvSpPr>
            <p:nvPr/>
          </p:nvSpPr>
          <p:spPr bwMode="auto">
            <a:xfrm>
              <a:off x="1499" y="282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796" name="Rectangle 15"/>
            <p:cNvSpPr>
              <a:spLocks noChangeArrowheads="1"/>
            </p:cNvSpPr>
            <p:nvPr/>
          </p:nvSpPr>
          <p:spPr bwMode="auto">
            <a:xfrm>
              <a:off x="1499" y="2917"/>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1 0 1 1</a:t>
              </a:r>
              <a:endParaRPr lang="en-CA" altLang="zh-CN" sz="2400">
                <a:solidFill>
                  <a:srgbClr val="000000"/>
                </a:solidFill>
                <a:latin typeface="Times New Roman" pitchFamily="18" charset="0"/>
                <a:ea typeface="SimSun" pitchFamily="2" charset="-122"/>
              </a:endParaRPr>
            </a:p>
          </p:txBody>
        </p:sp>
        <p:sp>
          <p:nvSpPr>
            <p:cNvPr id="75797" name="Rectangle 16"/>
            <p:cNvSpPr>
              <a:spLocks noChangeArrowheads="1"/>
            </p:cNvSpPr>
            <p:nvPr/>
          </p:nvSpPr>
          <p:spPr bwMode="auto">
            <a:xfrm>
              <a:off x="1499" y="320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1 0 0 1</a:t>
              </a:r>
              <a:endParaRPr lang="en-CA" altLang="zh-CN" sz="2400">
                <a:solidFill>
                  <a:srgbClr val="000000"/>
                </a:solidFill>
                <a:latin typeface="Times New Roman" pitchFamily="18" charset="0"/>
                <a:ea typeface="SimSun" pitchFamily="2" charset="-122"/>
              </a:endParaRPr>
            </a:p>
          </p:txBody>
        </p:sp>
        <p:sp>
          <p:nvSpPr>
            <p:cNvPr id="75798" name="Rectangle 17"/>
            <p:cNvSpPr>
              <a:spLocks noChangeArrowheads="1"/>
            </p:cNvSpPr>
            <p:nvPr/>
          </p:nvSpPr>
          <p:spPr bwMode="auto">
            <a:xfrm>
              <a:off x="1499" y="3301"/>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0 0 0 1</a:t>
              </a:r>
              <a:endParaRPr lang="en-CA" altLang="zh-CN" sz="2400">
                <a:solidFill>
                  <a:srgbClr val="000000"/>
                </a:solidFill>
                <a:latin typeface="Times New Roman" pitchFamily="18" charset="0"/>
                <a:ea typeface="SimSun" pitchFamily="2" charset="-122"/>
              </a:endParaRPr>
            </a:p>
          </p:txBody>
        </p:sp>
        <p:sp>
          <p:nvSpPr>
            <p:cNvPr id="75799" name="Rectangle 18"/>
            <p:cNvSpPr>
              <a:spLocks noChangeArrowheads="1"/>
            </p:cNvSpPr>
            <p:nvPr/>
          </p:nvSpPr>
          <p:spPr bwMode="auto">
            <a:xfrm>
              <a:off x="1499" y="3598"/>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0 0 1 0</a:t>
              </a:r>
              <a:endParaRPr lang="en-CA" altLang="zh-CN" sz="2400">
                <a:solidFill>
                  <a:srgbClr val="000000"/>
                </a:solidFill>
                <a:latin typeface="Times New Roman" pitchFamily="18" charset="0"/>
                <a:ea typeface="SimSun" pitchFamily="2" charset="-122"/>
              </a:endParaRPr>
            </a:p>
          </p:txBody>
        </p:sp>
        <p:sp>
          <p:nvSpPr>
            <p:cNvPr id="75800" name="Rectangle 19"/>
            <p:cNvSpPr>
              <a:spLocks noChangeArrowheads="1"/>
            </p:cNvSpPr>
            <p:nvPr/>
          </p:nvSpPr>
          <p:spPr bwMode="auto">
            <a:xfrm>
              <a:off x="1499" y="3694"/>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1 1 0 1</a:t>
              </a:r>
              <a:endParaRPr lang="en-CA" altLang="zh-CN" sz="2400">
                <a:solidFill>
                  <a:srgbClr val="000000"/>
                </a:solidFill>
                <a:latin typeface="Times New Roman" pitchFamily="18" charset="0"/>
                <a:ea typeface="SimSun" pitchFamily="2" charset="-122"/>
              </a:endParaRPr>
            </a:p>
          </p:txBody>
        </p:sp>
        <p:sp>
          <p:nvSpPr>
            <p:cNvPr id="75801" name="Line 20"/>
            <p:cNvSpPr>
              <a:spLocks noChangeShapeType="1"/>
            </p:cNvSpPr>
            <p:nvPr/>
          </p:nvSpPr>
          <p:spPr bwMode="auto">
            <a:xfrm flipH="1">
              <a:off x="1305" y="1465"/>
              <a:ext cx="512" cy="1"/>
            </a:xfrm>
            <a:prstGeom prst="line">
              <a:avLst/>
            </a:prstGeom>
            <a:noFill/>
            <a:ln w="15875">
              <a:solidFill>
                <a:srgbClr val="000000"/>
              </a:solidFill>
              <a:round/>
              <a:headEnd/>
              <a:tailEnd/>
            </a:ln>
          </p:spPr>
          <p:txBody>
            <a:bodyPr/>
            <a:lstStyle/>
            <a:p>
              <a:endParaRPr lang="en-US"/>
            </a:p>
          </p:txBody>
        </p:sp>
        <p:sp>
          <p:nvSpPr>
            <p:cNvPr id="75802" name="Line 21"/>
            <p:cNvSpPr>
              <a:spLocks noChangeShapeType="1"/>
            </p:cNvSpPr>
            <p:nvPr/>
          </p:nvSpPr>
          <p:spPr bwMode="auto">
            <a:xfrm flipH="1">
              <a:off x="1305" y="1858"/>
              <a:ext cx="512" cy="0"/>
            </a:xfrm>
            <a:prstGeom prst="line">
              <a:avLst/>
            </a:prstGeom>
            <a:noFill/>
            <a:ln w="15875">
              <a:solidFill>
                <a:srgbClr val="000000"/>
              </a:solidFill>
              <a:round/>
              <a:headEnd/>
              <a:tailEnd/>
            </a:ln>
          </p:spPr>
          <p:txBody>
            <a:bodyPr/>
            <a:lstStyle/>
            <a:p>
              <a:endParaRPr lang="en-US"/>
            </a:p>
          </p:txBody>
        </p:sp>
        <p:sp>
          <p:nvSpPr>
            <p:cNvPr id="75803" name="Line 22"/>
            <p:cNvSpPr>
              <a:spLocks noChangeShapeType="1"/>
            </p:cNvSpPr>
            <p:nvPr/>
          </p:nvSpPr>
          <p:spPr bwMode="auto">
            <a:xfrm flipH="1">
              <a:off x="1305" y="2251"/>
              <a:ext cx="512" cy="1"/>
            </a:xfrm>
            <a:prstGeom prst="line">
              <a:avLst/>
            </a:prstGeom>
            <a:noFill/>
            <a:ln w="15875">
              <a:solidFill>
                <a:srgbClr val="000000"/>
              </a:solidFill>
              <a:round/>
              <a:headEnd/>
              <a:tailEnd/>
            </a:ln>
          </p:spPr>
          <p:txBody>
            <a:bodyPr/>
            <a:lstStyle/>
            <a:p>
              <a:endParaRPr lang="en-US"/>
            </a:p>
          </p:txBody>
        </p:sp>
        <p:sp>
          <p:nvSpPr>
            <p:cNvPr id="75804" name="Line 23"/>
            <p:cNvSpPr>
              <a:spLocks noChangeShapeType="1"/>
            </p:cNvSpPr>
            <p:nvPr/>
          </p:nvSpPr>
          <p:spPr bwMode="auto">
            <a:xfrm flipH="1">
              <a:off x="1305" y="2635"/>
              <a:ext cx="512" cy="1"/>
            </a:xfrm>
            <a:prstGeom prst="line">
              <a:avLst/>
            </a:prstGeom>
            <a:noFill/>
            <a:ln w="15875">
              <a:solidFill>
                <a:srgbClr val="000000"/>
              </a:solidFill>
              <a:round/>
              <a:headEnd/>
              <a:tailEnd/>
            </a:ln>
          </p:spPr>
          <p:txBody>
            <a:bodyPr/>
            <a:lstStyle/>
            <a:p>
              <a:endParaRPr lang="en-US"/>
            </a:p>
          </p:txBody>
        </p:sp>
        <p:sp>
          <p:nvSpPr>
            <p:cNvPr id="75805" name="Line 24"/>
            <p:cNvSpPr>
              <a:spLocks noChangeShapeType="1"/>
            </p:cNvSpPr>
            <p:nvPr/>
          </p:nvSpPr>
          <p:spPr bwMode="auto">
            <a:xfrm flipH="1">
              <a:off x="1305" y="3028"/>
              <a:ext cx="512" cy="1"/>
            </a:xfrm>
            <a:prstGeom prst="line">
              <a:avLst/>
            </a:prstGeom>
            <a:noFill/>
            <a:ln w="15875">
              <a:solidFill>
                <a:srgbClr val="000000"/>
              </a:solidFill>
              <a:round/>
              <a:headEnd/>
              <a:tailEnd/>
            </a:ln>
          </p:spPr>
          <p:txBody>
            <a:bodyPr/>
            <a:lstStyle/>
            <a:p>
              <a:endParaRPr lang="en-US"/>
            </a:p>
          </p:txBody>
        </p:sp>
        <p:sp>
          <p:nvSpPr>
            <p:cNvPr id="75806" name="Line 25"/>
            <p:cNvSpPr>
              <a:spLocks noChangeShapeType="1"/>
            </p:cNvSpPr>
            <p:nvPr/>
          </p:nvSpPr>
          <p:spPr bwMode="auto">
            <a:xfrm flipH="1">
              <a:off x="1305" y="3421"/>
              <a:ext cx="512" cy="1"/>
            </a:xfrm>
            <a:prstGeom prst="line">
              <a:avLst/>
            </a:prstGeom>
            <a:noFill/>
            <a:ln w="15875">
              <a:solidFill>
                <a:srgbClr val="000000"/>
              </a:solidFill>
              <a:round/>
              <a:headEnd/>
              <a:tailEnd/>
            </a:ln>
          </p:spPr>
          <p:txBody>
            <a:bodyPr/>
            <a:lstStyle/>
            <a:p>
              <a:endParaRPr lang="en-US"/>
            </a:p>
          </p:txBody>
        </p:sp>
        <p:sp>
          <p:nvSpPr>
            <p:cNvPr id="75807" name="Line 26"/>
            <p:cNvSpPr>
              <a:spLocks noChangeShapeType="1"/>
            </p:cNvSpPr>
            <p:nvPr/>
          </p:nvSpPr>
          <p:spPr bwMode="auto">
            <a:xfrm flipH="1">
              <a:off x="1305" y="3806"/>
              <a:ext cx="512" cy="1"/>
            </a:xfrm>
            <a:prstGeom prst="line">
              <a:avLst/>
            </a:prstGeom>
            <a:noFill/>
            <a:ln w="15875">
              <a:solidFill>
                <a:srgbClr val="000000"/>
              </a:solidFill>
              <a:round/>
              <a:headEnd/>
              <a:tailEnd/>
            </a:ln>
          </p:spPr>
          <p:txBody>
            <a:bodyPr/>
            <a:lstStyle/>
            <a:p>
              <a:endParaRPr lang="en-US"/>
            </a:p>
          </p:txBody>
        </p:sp>
        <p:sp>
          <p:nvSpPr>
            <p:cNvPr id="75808" name="Rectangle 59"/>
            <p:cNvSpPr>
              <a:spLocks noChangeArrowheads="1"/>
            </p:cNvSpPr>
            <p:nvPr/>
          </p:nvSpPr>
          <p:spPr bwMode="auto">
            <a:xfrm>
              <a:off x="1499" y="111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0 1 0 1</a:t>
              </a:r>
              <a:endParaRPr lang="en-CA" altLang="zh-CN" sz="2400">
                <a:solidFill>
                  <a:srgbClr val="000000"/>
                </a:solidFill>
                <a:latin typeface="Times New Roman" pitchFamily="18" charset="0"/>
                <a:ea typeface="SimSun" pitchFamily="2" charset="-122"/>
              </a:endParaRPr>
            </a:p>
          </p:txBody>
        </p:sp>
        <p:sp>
          <p:nvSpPr>
            <p:cNvPr id="75809" name="Rectangle 60"/>
            <p:cNvSpPr>
              <a:spLocks noChangeArrowheads="1"/>
            </p:cNvSpPr>
            <p:nvPr/>
          </p:nvSpPr>
          <p:spPr bwMode="auto">
            <a:xfrm>
              <a:off x="1499" y="872"/>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0 0 1 0</a:t>
              </a:r>
              <a:endParaRPr lang="en-CA" altLang="zh-CN" sz="2400">
                <a:solidFill>
                  <a:srgbClr val="000000"/>
                </a:solidFill>
                <a:latin typeface="Times New Roman" pitchFamily="18" charset="0"/>
                <a:ea typeface="SimSun" pitchFamily="2" charset="-122"/>
              </a:endParaRPr>
            </a:p>
          </p:txBody>
        </p:sp>
        <p:sp>
          <p:nvSpPr>
            <p:cNvPr id="75810" name="Rectangle 61"/>
            <p:cNvSpPr>
              <a:spLocks noChangeArrowheads="1"/>
            </p:cNvSpPr>
            <p:nvPr/>
          </p:nvSpPr>
          <p:spPr bwMode="auto">
            <a:xfrm>
              <a:off x="1499" y="960"/>
              <a:ext cx="29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0 0 1 1</a:t>
              </a:r>
              <a:endParaRPr lang="en-CA" altLang="zh-CN" sz="2400">
                <a:solidFill>
                  <a:srgbClr val="000000"/>
                </a:solidFill>
                <a:latin typeface="Times New Roman" pitchFamily="18" charset="0"/>
                <a:ea typeface="SimSun" pitchFamily="2" charset="-122"/>
              </a:endParaRPr>
            </a:p>
          </p:txBody>
        </p:sp>
        <p:sp>
          <p:nvSpPr>
            <p:cNvPr id="75811" name="Line 62"/>
            <p:cNvSpPr>
              <a:spLocks noChangeShapeType="1"/>
            </p:cNvSpPr>
            <p:nvPr/>
          </p:nvSpPr>
          <p:spPr bwMode="auto">
            <a:xfrm flipH="1">
              <a:off x="1305" y="1072"/>
              <a:ext cx="512" cy="1"/>
            </a:xfrm>
            <a:prstGeom prst="line">
              <a:avLst/>
            </a:prstGeom>
            <a:noFill/>
            <a:ln w="15875">
              <a:solidFill>
                <a:srgbClr val="000000"/>
              </a:solidFill>
              <a:round/>
              <a:headEnd/>
              <a:tailEnd/>
            </a:ln>
          </p:spPr>
          <p:txBody>
            <a:bodyPr/>
            <a:lstStyle/>
            <a:p>
              <a:endParaRPr lang="en-US"/>
            </a:p>
          </p:txBody>
        </p:sp>
        <p:sp>
          <p:nvSpPr>
            <p:cNvPr id="75812" name="Line 63"/>
            <p:cNvSpPr>
              <a:spLocks noChangeShapeType="1"/>
            </p:cNvSpPr>
            <p:nvPr/>
          </p:nvSpPr>
          <p:spPr bwMode="auto">
            <a:xfrm flipH="1">
              <a:off x="1970" y="1072"/>
              <a:ext cx="287" cy="1"/>
            </a:xfrm>
            <a:prstGeom prst="line">
              <a:avLst/>
            </a:prstGeom>
            <a:noFill/>
            <a:ln w="15875">
              <a:solidFill>
                <a:srgbClr val="000000"/>
              </a:solidFill>
              <a:round/>
              <a:headEnd/>
              <a:tailEnd/>
            </a:ln>
          </p:spPr>
          <p:txBody>
            <a:bodyPr/>
            <a:lstStyle/>
            <a:p>
              <a:endParaRPr lang="en-US"/>
            </a:p>
          </p:txBody>
        </p:sp>
        <p:sp>
          <p:nvSpPr>
            <p:cNvPr id="75813" name="Rectangle 64"/>
            <p:cNvSpPr>
              <a:spLocks noChangeArrowheads="1"/>
            </p:cNvSpPr>
            <p:nvPr/>
          </p:nvSpPr>
          <p:spPr bwMode="auto">
            <a:xfrm>
              <a:off x="2155" y="125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75814" name="Rectangle 65"/>
            <p:cNvSpPr>
              <a:spLocks noChangeArrowheads="1"/>
            </p:cNvSpPr>
            <p:nvPr/>
          </p:nvSpPr>
          <p:spPr bwMode="auto">
            <a:xfrm>
              <a:off x="2093"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15" name="Rectangle 66"/>
            <p:cNvSpPr>
              <a:spLocks noChangeArrowheads="1"/>
            </p:cNvSpPr>
            <p:nvPr/>
          </p:nvSpPr>
          <p:spPr bwMode="auto">
            <a:xfrm>
              <a:off x="2063"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16" name="Rectangle 67"/>
            <p:cNvSpPr>
              <a:spLocks noChangeArrowheads="1"/>
            </p:cNvSpPr>
            <p:nvPr/>
          </p:nvSpPr>
          <p:spPr bwMode="auto">
            <a:xfrm>
              <a:off x="2206" y="125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17" name="Rectangle 68"/>
            <p:cNvSpPr>
              <a:spLocks noChangeArrowheads="1"/>
            </p:cNvSpPr>
            <p:nvPr/>
          </p:nvSpPr>
          <p:spPr bwMode="auto">
            <a:xfrm>
              <a:off x="2134" y="87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818" name="Rectangle 69"/>
            <p:cNvSpPr>
              <a:spLocks noChangeArrowheads="1"/>
            </p:cNvSpPr>
            <p:nvPr/>
          </p:nvSpPr>
          <p:spPr bwMode="auto">
            <a:xfrm>
              <a:off x="2073" y="87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19" name="Rectangle 70"/>
            <p:cNvSpPr>
              <a:spLocks noChangeArrowheads="1"/>
            </p:cNvSpPr>
            <p:nvPr/>
          </p:nvSpPr>
          <p:spPr bwMode="auto">
            <a:xfrm>
              <a:off x="2032" y="87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0" name="Rectangle 71"/>
            <p:cNvSpPr>
              <a:spLocks noChangeArrowheads="1"/>
            </p:cNvSpPr>
            <p:nvPr/>
          </p:nvSpPr>
          <p:spPr bwMode="auto">
            <a:xfrm>
              <a:off x="2185" y="87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1" name="Rectangle 72"/>
            <p:cNvSpPr>
              <a:spLocks noChangeArrowheads="1"/>
            </p:cNvSpPr>
            <p:nvPr/>
          </p:nvSpPr>
          <p:spPr bwMode="auto">
            <a:xfrm>
              <a:off x="2134" y="960"/>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822" name="Rectangle 73"/>
            <p:cNvSpPr>
              <a:spLocks noChangeArrowheads="1"/>
            </p:cNvSpPr>
            <p:nvPr/>
          </p:nvSpPr>
          <p:spPr bwMode="auto">
            <a:xfrm>
              <a:off x="2073"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3" name="Rectangle 74"/>
            <p:cNvSpPr>
              <a:spLocks noChangeArrowheads="1"/>
            </p:cNvSpPr>
            <p:nvPr/>
          </p:nvSpPr>
          <p:spPr bwMode="auto">
            <a:xfrm>
              <a:off x="2032" y="95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4" name="Rectangle 75"/>
            <p:cNvSpPr>
              <a:spLocks noChangeArrowheads="1"/>
            </p:cNvSpPr>
            <p:nvPr/>
          </p:nvSpPr>
          <p:spPr bwMode="auto">
            <a:xfrm>
              <a:off x="2185" y="95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5" name="Rectangle 76"/>
            <p:cNvSpPr>
              <a:spLocks noChangeArrowheads="1"/>
            </p:cNvSpPr>
            <p:nvPr/>
          </p:nvSpPr>
          <p:spPr bwMode="auto">
            <a:xfrm>
              <a:off x="2134" y="111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75826" name="Rectangle 77"/>
            <p:cNvSpPr>
              <a:spLocks noChangeArrowheads="1"/>
            </p:cNvSpPr>
            <p:nvPr/>
          </p:nvSpPr>
          <p:spPr bwMode="auto">
            <a:xfrm>
              <a:off x="2073" y="111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7" name="Rectangle 78"/>
            <p:cNvSpPr>
              <a:spLocks noChangeArrowheads="1"/>
            </p:cNvSpPr>
            <p:nvPr/>
          </p:nvSpPr>
          <p:spPr bwMode="auto">
            <a:xfrm>
              <a:off x="2032" y="111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8" name="Rectangle 79"/>
            <p:cNvSpPr>
              <a:spLocks noChangeArrowheads="1"/>
            </p:cNvSpPr>
            <p:nvPr/>
          </p:nvSpPr>
          <p:spPr bwMode="auto">
            <a:xfrm>
              <a:off x="2185" y="111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29" name="Line 80"/>
            <p:cNvSpPr>
              <a:spLocks noChangeShapeType="1"/>
            </p:cNvSpPr>
            <p:nvPr/>
          </p:nvSpPr>
          <p:spPr bwMode="auto">
            <a:xfrm flipH="1">
              <a:off x="1970" y="2251"/>
              <a:ext cx="287" cy="1"/>
            </a:xfrm>
            <a:prstGeom prst="line">
              <a:avLst/>
            </a:prstGeom>
            <a:noFill/>
            <a:ln w="15875">
              <a:solidFill>
                <a:srgbClr val="000000"/>
              </a:solidFill>
              <a:round/>
              <a:headEnd/>
              <a:tailEnd/>
            </a:ln>
          </p:spPr>
          <p:txBody>
            <a:bodyPr/>
            <a:lstStyle/>
            <a:p>
              <a:endParaRPr lang="en-US"/>
            </a:p>
          </p:txBody>
        </p:sp>
        <p:sp>
          <p:nvSpPr>
            <p:cNvPr id="75830" name="Rectangle 81"/>
            <p:cNvSpPr>
              <a:spLocks noChangeArrowheads="1"/>
            </p:cNvSpPr>
            <p:nvPr/>
          </p:nvSpPr>
          <p:spPr bwMode="auto">
            <a:xfrm>
              <a:off x="2134" y="204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831" name="Rectangle 82"/>
            <p:cNvSpPr>
              <a:spLocks noChangeArrowheads="1"/>
            </p:cNvSpPr>
            <p:nvPr/>
          </p:nvSpPr>
          <p:spPr bwMode="auto">
            <a:xfrm>
              <a:off x="2073" y="2042"/>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2" name="Rectangle 83"/>
            <p:cNvSpPr>
              <a:spLocks noChangeArrowheads="1"/>
            </p:cNvSpPr>
            <p:nvPr/>
          </p:nvSpPr>
          <p:spPr bwMode="auto">
            <a:xfrm>
              <a:off x="2032" y="204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3" name="Rectangle 84"/>
            <p:cNvSpPr>
              <a:spLocks noChangeArrowheads="1"/>
            </p:cNvSpPr>
            <p:nvPr/>
          </p:nvSpPr>
          <p:spPr bwMode="auto">
            <a:xfrm>
              <a:off x="2185" y="204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4" name="Rectangle 85"/>
            <p:cNvSpPr>
              <a:spLocks noChangeArrowheads="1"/>
            </p:cNvSpPr>
            <p:nvPr/>
          </p:nvSpPr>
          <p:spPr bwMode="auto">
            <a:xfrm>
              <a:off x="2145" y="213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4</a:t>
              </a:r>
              <a:endParaRPr lang="en-CA" altLang="zh-CN" sz="2400">
                <a:solidFill>
                  <a:srgbClr val="000000"/>
                </a:solidFill>
                <a:latin typeface="Times New Roman" pitchFamily="18" charset="0"/>
                <a:ea typeface="SimSun" pitchFamily="2" charset="-122"/>
              </a:endParaRPr>
            </a:p>
          </p:txBody>
        </p:sp>
        <p:sp>
          <p:nvSpPr>
            <p:cNvPr id="75835" name="Rectangle 86"/>
            <p:cNvSpPr>
              <a:spLocks noChangeArrowheads="1"/>
            </p:cNvSpPr>
            <p:nvPr/>
          </p:nvSpPr>
          <p:spPr bwMode="auto">
            <a:xfrm>
              <a:off x="2073" y="2131"/>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6" name="Rectangle 87"/>
            <p:cNvSpPr>
              <a:spLocks noChangeArrowheads="1"/>
            </p:cNvSpPr>
            <p:nvPr/>
          </p:nvSpPr>
          <p:spPr bwMode="auto">
            <a:xfrm>
              <a:off x="2032" y="212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7" name="Rectangle 88"/>
            <p:cNvSpPr>
              <a:spLocks noChangeArrowheads="1"/>
            </p:cNvSpPr>
            <p:nvPr/>
          </p:nvSpPr>
          <p:spPr bwMode="auto">
            <a:xfrm>
              <a:off x="2185" y="212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38" name="Rectangle 89"/>
            <p:cNvSpPr>
              <a:spLocks noChangeArrowheads="1"/>
            </p:cNvSpPr>
            <p:nvPr/>
          </p:nvSpPr>
          <p:spPr bwMode="auto">
            <a:xfrm>
              <a:off x="2155" y="135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839" name="Rectangle 90"/>
            <p:cNvSpPr>
              <a:spLocks noChangeArrowheads="1"/>
            </p:cNvSpPr>
            <p:nvPr/>
          </p:nvSpPr>
          <p:spPr bwMode="auto">
            <a:xfrm>
              <a:off x="209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0" name="Rectangle 91"/>
            <p:cNvSpPr>
              <a:spLocks noChangeArrowheads="1"/>
            </p:cNvSpPr>
            <p:nvPr/>
          </p:nvSpPr>
          <p:spPr bwMode="auto">
            <a:xfrm>
              <a:off x="2063"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1" name="Rectangle 92"/>
            <p:cNvSpPr>
              <a:spLocks noChangeArrowheads="1"/>
            </p:cNvSpPr>
            <p:nvPr/>
          </p:nvSpPr>
          <p:spPr bwMode="auto">
            <a:xfrm>
              <a:off x="2196" y="135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2" name="Rectangle 93"/>
            <p:cNvSpPr>
              <a:spLocks noChangeArrowheads="1"/>
            </p:cNvSpPr>
            <p:nvPr/>
          </p:nvSpPr>
          <p:spPr bwMode="auto">
            <a:xfrm>
              <a:off x="2155" y="149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75843" name="Rectangle 94"/>
            <p:cNvSpPr>
              <a:spLocks noChangeArrowheads="1"/>
            </p:cNvSpPr>
            <p:nvPr/>
          </p:nvSpPr>
          <p:spPr bwMode="auto">
            <a:xfrm>
              <a:off x="209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4" name="Rectangle 95"/>
            <p:cNvSpPr>
              <a:spLocks noChangeArrowheads="1"/>
            </p:cNvSpPr>
            <p:nvPr/>
          </p:nvSpPr>
          <p:spPr bwMode="auto">
            <a:xfrm>
              <a:off x="2063"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5" name="Rectangle 96"/>
            <p:cNvSpPr>
              <a:spLocks noChangeArrowheads="1"/>
            </p:cNvSpPr>
            <p:nvPr/>
          </p:nvSpPr>
          <p:spPr bwMode="auto">
            <a:xfrm>
              <a:off x="2196" y="149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6" name="Line 97"/>
            <p:cNvSpPr>
              <a:spLocks noChangeShapeType="1"/>
            </p:cNvSpPr>
            <p:nvPr/>
          </p:nvSpPr>
          <p:spPr bwMode="auto">
            <a:xfrm flipH="1">
              <a:off x="1970" y="1465"/>
              <a:ext cx="287" cy="1"/>
            </a:xfrm>
            <a:prstGeom prst="line">
              <a:avLst/>
            </a:prstGeom>
            <a:noFill/>
            <a:ln w="15875">
              <a:solidFill>
                <a:srgbClr val="000000"/>
              </a:solidFill>
              <a:round/>
              <a:headEnd/>
              <a:tailEnd/>
            </a:ln>
          </p:spPr>
          <p:txBody>
            <a:bodyPr/>
            <a:lstStyle/>
            <a:p>
              <a:endParaRPr lang="en-US"/>
            </a:p>
          </p:txBody>
        </p:sp>
        <p:sp>
          <p:nvSpPr>
            <p:cNvPr id="75847" name="Rectangle 98"/>
            <p:cNvSpPr>
              <a:spLocks noChangeArrowheads="1"/>
            </p:cNvSpPr>
            <p:nvPr/>
          </p:nvSpPr>
          <p:spPr bwMode="auto">
            <a:xfrm>
              <a:off x="2155" y="1649"/>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848" name="Rectangle 99"/>
            <p:cNvSpPr>
              <a:spLocks noChangeArrowheads="1"/>
            </p:cNvSpPr>
            <p:nvPr/>
          </p:nvSpPr>
          <p:spPr bwMode="auto">
            <a:xfrm>
              <a:off x="2093"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49" name="Rectangle 100"/>
            <p:cNvSpPr>
              <a:spLocks noChangeArrowheads="1"/>
            </p:cNvSpPr>
            <p:nvPr/>
          </p:nvSpPr>
          <p:spPr bwMode="auto">
            <a:xfrm>
              <a:off x="2063"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0" name="Rectangle 101"/>
            <p:cNvSpPr>
              <a:spLocks noChangeArrowheads="1"/>
            </p:cNvSpPr>
            <p:nvPr/>
          </p:nvSpPr>
          <p:spPr bwMode="auto">
            <a:xfrm>
              <a:off x="2206" y="1649"/>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1" name="Rectangle 102"/>
            <p:cNvSpPr>
              <a:spLocks noChangeArrowheads="1"/>
            </p:cNvSpPr>
            <p:nvPr/>
          </p:nvSpPr>
          <p:spPr bwMode="auto">
            <a:xfrm>
              <a:off x="2145" y="1746"/>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75852" name="Rectangle 103"/>
            <p:cNvSpPr>
              <a:spLocks noChangeArrowheads="1"/>
            </p:cNvSpPr>
            <p:nvPr/>
          </p:nvSpPr>
          <p:spPr bwMode="auto">
            <a:xfrm>
              <a:off x="2093"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3" name="Rectangle 104"/>
            <p:cNvSpPr>
              <a:spLocks noChangeArrowheads="1"/>
            </p:cNvSpPr>
            <p:nvPr/>
          </p:nvSpPr>
          <p:spPr bwMode="auto">
            <a:xfrm>
              <a:off x="2063"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4" name="Rectangle 105"/>
            <p:cNvSpPr>
              <a:spLocks noChangeArrowheads="1"/>
            </p:cNvSpPr>
            <p:nvPr/>
          </p:nvSpPr>
          <p:spPr bwMode="auto">
            <a:xfrm>
              <a:off x="2196"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5" name="Line 106"/>
            <p:cNvSpPr>
              <a:spLocks noChangeShapeType="1"/>
            </p:cNvSpPr>
            <p:nvPr/>
          </p:nvSpPr>
          <p:spPr bwMode="auto">
            <a:xfrm flipH="1">
              <a:off x="1970" y="1858"/>
              <a:ext cx="287" cy="0"/>
            </a:xfrm>
            <a:prstGeom prst="line">
              <a:avLst/>
            </a:prstGeom>
            <a:noFill/>
            <a:ln w="15875">
              <a:solidFill>
                <a:srgbClr val="000000"/>
              </a:solidFill>
              <a:round/>
              <a:headEnd/>
              <a:tailEnd/>
            </a:ln>
          </p:spPr>
          <p:txBody>
            <a:bodyPr/>
            <a:lstStyle/>
            <a:p>
              <a:endParaRPr lang="en-US"/>
            </a:p>
          </p:txBody>
        </p:sp>
        <p:sp>
          <p:nvSpPr>
            <p:cNvPr id="75856" name="Line 107"/>
            <p:cNvSpPr>
              <a:spLocks noChangeShapeType="1"/>
            </p:cNvSpPr>
            <p:nvPr/>
          </p:nvSpPr>
          <p:spPr bwMode="auto">
            <a:xfrm flipH="1">
              <a:off x="1970" y="2635"/>
              <a:ext cx="287" cy="1"/>
            </a:xfrm>
            <a:prstGeom prst="line">
              <a:avLst/>
            </a:prstGeom>
            <a:noFill/>
            <a:ln w="15875">
              <a:solidFill>
                <a:srgbClr val="000000"/>
              </a:solidFill>
              <a:round/>
              <a:headEnd/>
              <a:tailEnd/>
            </a:ln>
          </p:spPr>
          <p:txBody>
            <a:bodyPr/>
            <a:lstStyle/>
            <a:p>
              <a:endParaRPr lang="en-US"/>
            </a:p>
          </p:txBody>
        </p:sp>
        <p:sp>
          <p:nvSpPr>
            <p:cNvPr id="75857" name="Rectangle 108"/>
            <p:cNvSpPr>
              <a:spLocks noChangeArrowheads="1"/>
            </p:cNvSpPr>
            <p:nvPr/>
          </p:nvSpPr>
          <p:spPr bwMode="auto">
            <a:xfrm>
              <a:off x="2134" y="2436"/>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6</a:t>
              </a:r>
              <a:endParaRPr lang="en-CA" altLang="zh-CN" sz="2400">
                <a:solidFill>
                  <a:srgbClr val="000000"/>
                </a:solidFill>
                <a:latin typeface="Times New Roman" pitchFamily="18" charset="0"/>
                <a:ea typeface="SimSun" pitchFamily="2" charset="-122"/>
              </a:endParaRPr>
            </a:p>
          </p:txBody>
        </p:sp>
        <p:sp>
          <p:nvSpPr>
            <p:cNvPr id="75858" name="Rectangle 109"/>
            <p:cNvSpPr>
              <a:spLocks noChangeArrowheads="1"/>
            </p:cNvSpPr>
            <p:nvPr/>
          </p:nvSpPr>
          <p:spPr bwMode="auto">
            <a:xfrm>
              <a:off x="2073" y="2436"/>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59" name="Rectangle 110"/>
            <p:cNvSpPr>
              <a:spLocks noChangeArrowheads="1"/>
            </p:cNvSpPr>
            <p:nvPr/>
          </p:nvSpPr>
          <p:spPr bwMode="auto">
            <a:xfrm>
              <a:off x="2032" y="243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0" name="Rectangle 111"/>
            <p:cNvSpPr>
              <a:spLocks noChangeArrowheads="1"/>
            </p:cNvSpPr>
            <p:nvPr/>
          </p:nvSpPr>
          <p:spPr bwMode="auto">
            <a:xfrm>
              <a:off x="2185" y="243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1" name="Rectangle 112"/>
            <p:cNvSpPr>
              <a:spLocks noChangeArrowheads="1"/>
            </p:cNvSpPr>
            <p:nvPr/>
          </p:nvSpPr>
          <p:spPr bwMode="auto">
            <a:xfrm>
              <a:off x="2134" y="2515"/>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862" name="Rectangle 113"/>
            <p:cNvSpPr>
              <a:spLocks noChangeArrowheads="1"/>
            </p:cNvSpPr>
            <p:nvPr/>
          </p:nvSpPr>
          <p:spPr bwMode="auto">
            <a:xfrm>
              <a:off x="2073" y="251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3" name="Rectangle 114"/>
            <p:cNvSpPr>
              <a:spLocks noChangeArrowheads="1"/>
            </p:cNvSpPr>
            <p:nvPr/>
          </p:nvSpPr>
          <p:spPr bwMode="auto">
            <a:xfrm>
              <a:off x="2032" y="251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4" name="Rectangle 115"/>
            <p:cNvSpPr>
              <a:spLocks noChangeArrowheads="1"/>
            </p:cNvSpPr>
            <p:nvPr/>
          </p:nvSpPr>
          <p:spPr bwMode="auto">
            <a:xfrm>
              <a:off x="2185" y="251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5" name="Rectangle 116"/>
            <p:cNvSpPr>
              <a:spLocks noChangeArrowheads="1"/>
            </p:cNvSpPr>
            <p:nvPr/>
          </p:nvSpPr>
          <p:spPr bwMode="auto">
            <a:xfrm>
              <a:off x="2134" y="330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1</a:t>
              </a:r>
              <a:endParaRPr lang="en-CA" altLang="zh-CN" sz="2400">
                <a:solidFill>
                  <a:srgbClr val="000000"/>
                </a:solidFill>
                <a:latin typeface="Times New Roman" pitchFamily="18" charset="0"/>
                <a:ea typeface="SimSun" pitchFamily="2" charset="-122"/>
              </a:endParaRPr>
            </a:p>
          </p:txBody>
        </p:sp>
        <p:sp>
          <p:nvSpPr>
            <p:cNvPr id="75866" name="Rectangle 117"/>
            <p:cNvSpPr>
              <a:spLocks noChangeArrowheads="1"/>
            </p:cNvSpPr>
            <p:nvPr/>
          </p:nvSpPr>
          <p:spPr bwMode="auto">
            <a:xfrm>
              <a:off x="2073" y="3301"/>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7" name="Rectangle 118"/>
            <p:cNvSpPr>
              <a:spLocks noChangeArrowheads="1"/>
            </p:cNvSpPr>
            <p:nvPr/>
          </p:nvSpPr>
          <p:spPr bwMode="auto">
            <a:xfrm>
              <a:off x="2032"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8" name="Rectangle 119"/>
            <p:cNvSpPr>
              <a:spLocks noChangeArrowheads="1"/>
            </p:cNvSpPr>
            <p:nvPr/>
          </p:nvSpPr>
          <p:spPr bwMode="auto">
            <a:xfrm>
              <a:off x="2185"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69" name="Rectangle 120"/>
            <p:cNvSpPr>
              <a:spLocks noChangeArrowheads="1"/>
            </p:cNvSpPr>
            <p:nvPr/>
          </p:nvSpPr>
          <p:spPr bwMode="auto">
            <a:xfrm>
              <a:off x="2134" y="2821"/>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75870" name="Rectangle 121"/>
            <p:cNvSpPr>
              <a:spLocks noChangeArrowheads="1"/>
            </p:cNvSpPr>
            <p:nvPr/>
          </p:nvSpPr>
          <p:spPr bwMode="auto">
            <a:xfrm>
              <a:off x="2083"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1" name="Rectangle 122"/>
            <p:cNvSpPr>
              <a:spLocks noChangeArrowheads="1"/>
            </p:cNvSpPr>
            <p:nvPr/>
          </p:nvSpPr>
          <p:spPr bwMode="auto">
            <a:xfrm>
              <a:off x="2042"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2" name="Rectangle 123"/>
            <p:cNvSpPr>
              <a:spLocks noChangeArrowheads="1"/>
            </p:cNvSpPr>
            <p:nvPr/>
          </p:nvSpPr>
          <p:spPr bwMode="auto">
            <a:xfrm>
              <a:off x="2185" y="282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3" name="Rectangle 124"/>
            <p:cNvSpPr>
              <a:spLocks noChangeArrowheads="1"/>
            </p:cNvSpPr>
            <p:nvPr/>
          </p:nvSpPr>
          <p:spPr bwMode="auto">
            <a:xfrm>
              <a:off x="2155" y="2917"/>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5</a:t>
              </a:r>
              <a:endParaRPr lang="en-CA" altLang="zh-CN" sz="2400">
                <a:solidFill>
                  <a:srgbClr val="000000"/>
                </a:solidFill>
                <a:latin typeface="Times New Roman" pitchFamily="18" charset="0"/>
                <a:ea typeface="SimSun" pitchFamily="2" charset="-122"/>
              </a:endParaRPr>
            </a:p>
          </p:txBody>
        </p:sp>
        <p:sp>
          <p:nvSpPr>
            <p:cNvPr id="75874" name="Rectangle 125"/>
            <p:cNvSpPr>
              <a:spLocks noChangeArrowheads="1"/>
            </p:cNvSpPr>
            <p:nvPr/>
          </p:nvSpPr>
          <p:spPr bwMode="auto">
            <a:xfrm>
              <a:off x="2093"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5" name="Rectangle 126"/>
            <p:cNvSpPr>
              <a:spLocks noChangeArrowheads="1"/>
            </p:cNvSpPr>
            <p:nvPr/>
          </p:nvSpPr>
          <p:spPr bwMode="auto">
            <a:xfrm>
              <a:off x="2063"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6" name="Rectangle 127"/>
            <p:cNvSpPr>
              <a:spLocks noChangeArrowheads="1"/>
            </p:cNvSpPr>
            <p:nvPr/>
          </p:nvSpPr>
          <p:spPr bwMode="auto">
            <a:xfrm>
              <a:off x="2196"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77" name="Line 128"/>
            <p:cNvSpPr>
              <a:spLocks noChangeShapeType="1"/>
            </p:cNvSpPr>
            <p:nvPr/>
          </p:nvSpPr>
          <p:spPr bwMode="auto">
            <a:xfrm flipH="1">
              <a:off x="1970" y="3028"/>
              <a:ext cx="287" cy="1"/>
            </a:xfrm>
            <a:prstGeom prst="line">
              <a:avLst/>
            </a:prstGeom>
            <a:noFill/>
            <a:ln w="15875">
              <a:solidFill>
                <a:srgbClr val="000000"/>
              </a:solidFill>
              <a:round/>
              <a:headEnd/>
              <a:tailEnd/>
            </a:ln>
          </p:spPr>
          <p:txBody>
            <a:bodyPr/>
            <a:lstStyle/>
            <a:p>
              <a:endParaRPr lang="en-US"/>
            </a:p>
          </p:txBody>
        </p:sp>
        <p:sp>
          <p:nvSpPr>
            <p:cNvPr id="75878" name="Rectangle 129"/>
            <p:cNvSpPr>
              <a:spLocks noChangeArrowheads="1"/>
            </p:cNvSpPr>
            <p:nvPr/>
          </p:nvSpPr>
          <p:spPr bwMode="auto">
            <a:xfrm>
              <a:off x="2155" y="3213"/>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7</a:t>
              </a:r>
              <a:endParaRPr lang="en-CA" altLang="zh-CN" sz="2400">
                <a:solidFill>
                  <a:srgbClr val="000000"/>
                </a:solidFill>
                <a:latin typeface="Times New Roman" pitchFamily="18" charset="0"/>
                <a:ea typeface="SimSun" pitchFamily="2" charset="-122"/>
              </a:endParaRPr>
            </a:p>
          </p:txBody>
        </p:sp>
        <p:sp>
          <p:nvSpPr>
            <p:cNvPr id="75879" name="Rectangle 130"/>
            <p:cNvSpPr>
              <a:spLocks noChangeArrowheads="1"/>
            </p:cNvSpPr>
            <p:nvPr/>
          </p:nvSpPr>
          <p:spPr bwMode="auto">
            <a:xfrm>
              <a:off x="2093"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0" name="Rectangle 131"/>
            <p:cNvSpPr>
              <a:spLocks noChangeArrowheads="1"/>
            </p:cNvSpPr>
            <p:nvPr/>
          </p:nvSpPr>
          <p:spPr bwMode="auto">
            <a:xfrm>
              <a:off x="2063"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1" name="Rectangle 132"/>
            <p:cNvSpPr>
              <a:spLocks noChangeArrowheads="1"/>
            </p:cNvSpPr>
            <p:nvPr/>
          </p:nvSpPr>
          <p:spPr bwMode="auto">
            <a:xfrm>
              <a:off x="2206" y="3213"/>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2" name="Line 133"/>
            <p:cNvSpPr>
              <a:spLocks noChangeShapeType="1"/>
            </p:cNvSpPr>
            <p:nvPr/>
          </p:nvSpPr>
          <p:spPr bwMode="auto">
            <a:xfrm flipH="1">
              <a:off x="1970" y="3421"/>
              <a:ext cx="287" cy="1"/>
            </a:xfrm>
            <a:prstGeom prst="line">
              <a:avLst/>
            </a:prstGeom>
            <a:noFill/>
            <a:ln w="15875">
              <a:solidFill>
                <a:srgbClr val="000000"/>
              </a:solidFill>
              <a:round/>
              <a:headEnd/>
              <a:tailEnd/>
            </a:ln>
          </p:spPr>
          <p:txBody>
            <a:bodyPr/>
            <a:lstStyle/>
            <a:p>
              <a:endParaRPr lang="en-US"/>
            </a:p>
          </p:txBody>
        </p:sp>
        <p:sp>
          <p:nvSpPr>
            <p:cNvPr id="75883" name="Line 134"/>
            <p:cNvSpPr>
              <a:spLocks noChangeShapeType="1"/>
            </p:cNvSpPr>
            <p:nvPr/>
          </p:nvSpPr>
          <p:spPr bwMode="auto">
            <a:xfrm flipH="1">
              <a:off x="1970" y="3806"/>
              <a:ext cx="287" cy="1"/>
            </a:xfrm>
            <a:prstGeom prst="line">
              <a:avLst/>
            </a:prstGeom>
            <a:noFill/>
            <a:ln w="15875">
              <a:solidFill>
                <a:srgbClr val="000000"/>
              </a:solidFill>
              <a:round/>
              <a:headEnd/>
              <a:tailEnd/>
            </a:ln>
          </p:spPr>
          <p:txBody>
            <a:bodyPr/>
            <a:lstStyle/>
            <a:p>
              <a:endParaRPr lang="en-US"/>
            </a:p>
          </p:txBody>
        </p:sp>
        <p:sp>
          <p:nvSpPr>
            <p:cNvPr id="75884" name="Rectangle 135"/>
            <p:cNvSpPr>
              <a:spLocks noChangeArrowheads="1"/>
            </p:cNvSpPr>
            <p:nvPr/>
          </p:nvSpPr>
          <p:spPr bwMode="auto">
            <a:xfrm>
              <a:off x="2134" y="3605"/>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2</a:t>
              </a:r>
              <a:endParaRPr lang="en-CA" altLang="zh-CN" sz="2400">
                <a:solidFill>
                  <a:srgbClr val="000000"/>
                </a:solidFill>
                <a:latin typeface="Times New Roman" pitchFamily="18" charset="0"/>
                <a:ea typeface="SimSun" pitchFamily="2" charset="-122"/>
              </a:endParaRPr>
            </a:p>
          </p:txBody>
        </p:sp>
        <p:sp>
          <p:nvSpPr>
            <p:cNvPr id="75885" name="Rectangle 136"/>
            <p:cNvSpPr>
              <a:spLocks noChangeArrowheads="1"/>
            </p:cNvSpPr>
            <p:nvPr/>
          </p:nvSpPr>
          <p:spPr bwMode="auto">
            <a:xfrm>
              <a:off x="2073" y="3605"/>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6" name="Rectangle 137"/>
            <p:cNvSpPr>
              <a:spLocks noChangeArrowheads="1"/>
            </p:cNvSpPr>
            <p:nvPr/>
          </p:nvSpPr>
          <p:spPr bwMode="auto">
            <a:xfrm>
              <a:off x="2032" y="360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7" name="Rectangle 138"/>
            <p:cNvSpPr>
              <a:spLocks noChangeArrowheads="1"/>
            </p:cNvSpPr>
            <p:nvPr/>
          </p:nvSpPr>
          <p:spPr bwMode="auto">
            <a:xfrm>
              <a:off x="2185" y="360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88" name="Rectangle 139"/>
            <p:cNvSpPr>
              <a:spLocks noChangeArrowheads="1"/>
            </p:cNvSpPr>
            <p:nvPr/>
          </p:nvSpPr>
          <p:spPr bwMode="auto">
            <a:xfrm>
              <a:off x="2134" y="3702"/>
              <a:ext cx="53"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3</a:t>
              </a:r>
              <a:endParaRPr lang="en-CA" altLang="zh-CN" sz="2400">
                <a:solidFill>
                  <a:srgbClr val="000000"/>
                </a:solidFill>
                <a:latin typeface="Times New Roman" pitchFamily="18" charset="0"/>
                <a:ea typeface="SimSun" pitchFamily="2" charset="-122"/>
              </a:endParaRPr>
            </a:p>
          </p:txBody>
        </p:sp>
        <p:sp>
          <p:nvSpPr>
            <p:cNvPr id="75889" name="Rectangle 140"/>
            <p:cNvSpPr>
              <a:spLocks noChangeArrowheads="1"/>
            </p:cNvSpPr>
            <p:nvPr/>
          </p:nvSpPr>
          <p:spPr bwMode="auto">
            <a:xfrm>
              <a:off x="2083"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0" name="Rectangle 141"/>
            <p:cNvSpPr>
              <a:spLocks noChangeArrowheads="1"/>
            </p:cNvSpPr>
            <p:nvPr/>
          </p:nvSpPr>
          <p:spPr bwMode="auto">
            <a:xfrm>
              <a:off x="2042"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1" name="Rectangle 142"/>
            <p:cNvSpPr>
              <a:spLocks noChangeArrowheads="1"/>
            </p:cNvSpPr>
            <p:nvPr/>
          </p:nvSpPr>
          <p:spPr bwMode="auto">
            <a:xfrm>
              <a:off x="2185" y="3702"/>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Symbol" pitchFamily="18" charset="2"/>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2" name="Rectangle 213"/>
            <p:cNvSpPr>
              <a:spLocks noChangeArrowheads="1"/>
            </p:cNvSpPr>
            <p:nvPr/>
          </p:nvSpPr>
          <p:spPr bwMode="auto">
            <a:xfrm>
              <a:off x="1397" y="1353"/>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3" name="Rectangle 214"/>
            <p:cNvSpPr>
              <a:spLocks noChangeArrowheads="1"/>
            </p:cNvSpPr>
            <p:nvPr/>
          </p:nvSpPr>
          <p:spPr bwMode="auto">
            <a:xfrm>
              <a:off x="1397" y="960"/>
              <a:ext cx="56"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4" name="Rectangle 215"/>
            <p:cNvSpPr>
              <a:spLocks noChangeArrowheads="1"/>
            </p:cNvSpPr>
            <p:nvPr/>
          </p:nvSpPr>
          <p:spPr bwMode="auto">
            <a:xfrm>
              <a:off x="1397" y="1746"/>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5" name="Rectangle 216"/>
            <p:cNvSpPr>
              <a:spLocks noChangeArrowheads="1"/>
            </p:cNvSpPr>
            <p:nvPr/>
          </p:nvSpPr>
          <p:spPr bwMode="auto">
            <a:xfrm>
              <a:off x="1397" y="213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6" name="Rectangle 217"/>
            <p:cNvSpPr>
              <a:spLocks noChangeArrowheads="1"/>
            </p:cNvSpPr>
            <p:nvPr/>
          </p:nvSpPr>
          <p:spPr bwMode="auto">
            <a:xfrm>
              <a:off x="1397" y="2524"/>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7" name="Rectangle 218"/>
            <p:cNvSpPr>
              <a:spLocks noChangeArrowheads="1"/>
            </p:cNvSpPr>
            <p:nvPr/>
          </p:nvSpPr>
          <p:spPr bwMode="auto">
            <a:xfrm>
              <a:off x="1397" y="2917"/>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8" name="Rectangle 219"/>
            <p:cNvSpPr>
              <a:spLocks noChangeArrowheads="1"/>
            </p:cNvSpPr>
            <p:nvPr/>
          </p:nvSpPr>
          <p:spPr bwMode="auto">
            <a:xfrm>
              <a:off x="1397" y="3301"/>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899" name="Rectangle 220"/>
            <p:cNvSpPr>
              <a:spLocks noChangeArrowheads="1"/>
            </p:cNvSpPr>
            <p:nvPr/>
          </p:nvSpPr>
          <p:spPr bwMode="auto">
            <a:xfrm>
              <a:off x="1397" y="3695"/>
              <a:ext cx="3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t>
              </a:r>
              <a:endParaRPr lang="en-CA" altLang="zh-CN" sz="2400">
                <a:solidFill>
                  <a:srgbClr val="000000"/>
                </a:solidFill>
                <a:latin typeface="Times New Roman" pitchFamily="18" charset="0"/>
                <a:ea typeface="SimSun" pitchFamily="2" charset="-122"/>
              </a:endParaRPr>
            </a:p>
          </p:txBody>
        </p:sp>
        <p:sp>
          <p:nvSpPr>
            <p:cNvPr id="75900" name="Rectangle 221"/>
            <p:cNvSpPr>
              <a:spLocks noChangeArrowheads="1"/>
            </p:cNvSpPr>
            <p:nvPr/>
          </p:nvSpPr>
          <p:spPr bwMode="auto">
            <a:xfrm>
              <a:off x="1008" y="872"/>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(a)</a:t>
              </a:r>
              <a:endParaRPr lang="en-CA" altLang="zh-CN" sz="2400">
                <a:solidFill>
                  <a:srgbClr val="000000"/>
                </a:solidFill>
                <a:latin typeface="Times New Roman" pitchFamily="18" charset="0"/>
                <a:ea typeface="SimSun" pitchFamily="2" charset="-122"/>
              </a:endParaRPr>
            </a:p>
          </p:txBody>
        </p:sp>
        <p:sp>
          <p:nvSpPr>
            <p:cNvPr id="75901" name="Rectangle 222"/>
            <p:cNvSpPr>
              <a:spLocks noChangeArrowheads="1"/>
            </p:cNvSpPr>
            <p:nvPr/>
          </p:nvSpPr>
          <p:spPr bwMode="auto">
            <a:xfrm>
              <a:off x="1008" y="1257"/>
              <a:ext cx="112"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(c)</a:t>
              </a:r>
              <a:endParaRPr lang="en-CA" altLang="zh-CN" sz="2400">
                <a:solidFill>
                  <a:srgbClr val="000000"/>
                </a:solidFill>
                <a:latin typeface="Times New Roman" pitchFamily="18" charset="0"/>
                <a:ea typeface="SimSun" pitchFamily="2" charset="-122"/>
              </a:endParaRPr>
            </a:p>
          </p:txBody>
        </p:sp>
        <p:sp>
          <p:nvSpPr>
            <p:cNvPr id="75902" name="Rectangle 225"/>
            <p:cNvSpPr>
              <a:spLocks noChangeArrowheads="1"/>
            </p:cNvSpPr>
            <p:nvPr/>
          </p:nvSpPr>
          <p:spPr bwMode="auto">
            <a:xfrm>
              <a:off x="1008" y="1642"/>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(e)</a:t>
              </a:r>
              <a:endParaRPr lang="en-CA" altLang="zh-CN" sz="2400">
                <a:solidFill>
                  <a:srgbClr val="000000"/>
                </a:solidFill>
                <a:latin typeface="Times New Roman" pitchFamily="18" charset="0"/>
                <a:ea typeface="SimSun" pitchFamily="2" charset="-122"/>
              </a:endParaRPr>
            </a:p>
          </p:txBody>
        </p:sp>
        <p:sp>
          <p:nvSpPr>
            <p:cNvPr id="75903" name="Rectangle 226"/>
            <p:cNvSpPr>
              <a:spLocks noChangeArrowheads="1"/>
            </p:cNvSpPr>
            <p:nvPr/>
          </p:nvSpPr>
          <p:spPr bwMode="auto">
            <a:xfrm>
              <a:off x="1018" y="2035"/>
              <a:ext cx="91"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(f)</a:t>
              </a:r>
              <a:endParaRPr lang="en-CA" altLang="zh-CN" sz="2400">
                <a:solidFill>
                  <a:srgbClr val="000000"/>
                </a:solidFill>
                <a:latin typeface="Times New Roman" pitchFamily="18" charset="0"/>
                <a:ea typeface="SimSun" pitchFamily="2" charset="-122"/>
              </a:endParaRPr>
            </a:p>
          </p:txBody>
        </p:sp>
        <p:sp>
          <p:nvSpPr>
            <p:cNvPr id="75904" name="Rectangle 227"/>
            <p:cNvSpPr>
              <a:spLocks noChangeArrowheads="1"/>
            </p:cNvSpPr>
            <p:nvPr/>
          </p:nvSpPr>
          <p:spPr bwMode="auto">
            <a:xfrm>
              <a:off x="1008" y="2428"/>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(g)</a:t>
              </a:r>
              <a:endParaRPr lang="en-CA" altLang="zh-CN" sz="2400">
                <a:solidFill>
                  <a:srgbClr val="000000"/>
                </a:solidFill>
                <a:latin typeface="Times New Roman" pitchFamily="18" charset="0"/>
                <a:ea typeface="SimSun" pitchFamily="2" charset="-122"/>
              </a:endParaRPr>
            </a:p>
          </p:txBody>
        </p:sp>
        <p:sp>
          <p:nvSpPr>
            <p:cNvPr id="75905" name="Rectangle 228"/>
            <p:cNvSpPr>
              <a:spLocks noChangeArrowheads="1"/>
            </p:cNvSpPr>
            <p:nvPr/>
          </p:nvSpPr>
          <p:spPr bwMode="auto">
            <a:xfrm>
              <a:off x="1008" y="2820"/>
              <a:ext cx="117"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(h)</a:t>
              </a:r>
              <a:endParaRPr lang="en-CA" altLang="zh-CN" sz="2400">
                <a:solidFill>
                  <a:srgbClr val="000000"/>
                </a:solidFill>
                <a:latin typeface="Times New Roman" pitchFamily="18" charset="0"/>
                <a:ea typeface="SimSun" pitchFamily="2" charset="-122"/>
              </a:endParaRPr>
            </a:p>
          </p:txBody>
        </p:sp>
        <p:sp>
          <p:nvSpPr>
            <p:cNvPr id="75906" name="Rectangle 229"/>
            <p:cNvSpPr>
              <a:spLocks noChangeArrowheads="1"/>
            </p:cNvSpPr>
            <p:nvPr/>
          </p:nvSpPr>
          <p:spPr bwMode="auto">
            <a:xfrm>
              <a:off x="1018" y="3205"/>
              <a:ext cx="85"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(i)</a:t>
              </a:r>
              <a:endParaRPr lang="en-CA" altLang="zh-CN" sz="2400">
                <a:solidFill>
                  <a:srgbClr val="000000"/>
                </a:solidFill>
                <a:latin typeface="Times New Roman" pitchFamily="18" charset="0"/>
                <a:ea typeface="SimSun" pitchFamily="2" charset="-122"/>
              </a:endParaRPr>
            </a:p>
          </p:txBody>
        </p:sp>
        <p:sp>
          <p:nvSpPr>
            <p:cNvPr id="75907" name="Rectangle 230"/>
            <p:cNvSpPr>
              <a:spLocks noChangeArrowheads="1"/>
            </p:cNvSpPr>
            <p:nvPr/>
          </p:nvSpPr>
          <p:spPr bwMode="auto">
            <a:xfrm>
              <a:off x="1018" y="3597"/>
              <a:ext cx="85" cy="115"/>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a:ea typeface="SimSun" pitchFamily="2" charset="-122"/>
                </a:rPr>
                <a:t>(j)</a:t>
              </a:r>
              <a:endParaRPr lang="en-CA" altLang="zh-CN" sz="2400">
                <a:solidFill>
                  <a:srgbClr val="000000"/>
                </a:solidFill>
                <a:latin typeface="Times New Roman" pitchFamily="18" charset="0"/>
                <a:ea typeface="SimSun" pitchFamily="2" charset="-122"/>
              </a:endParaRPr>
            </a:p>
          </p:txBody>
        </p:sp>
      </p:grpSp>
      <p:sp>
        <p:nvSpPr>
          <p:cNvPr id="75782" name="Rectangle 231"/>
          <p:cNvSpPr>
            <a:spLocks noChangeArrowheads="1"/>
          </p:cNvSpPr>
          <p:nvPr/>
        </p:nvSpPr>
        <p:spPr bwMode="auto">
          <a:xfrm>
            <a:off x="2305050" y="6464300"/>
            <a:ext cx="4191000"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a:ea typeface="SimSun" pitchFamily="2" charset="-122"/>
              </a:rPr>
              <a:t>Figure 2.4.</a:t>
            </a:r>
            <a:r>
              <a:rPr lang="en-US" altLang="zh-CN" sz="1300">
                <a:solidFill>
                  <a:srgbClr val="000000"/>
                </a:solidFill>
                <a:latin typeface="Nimbus Roman No9 L"/>
                <a:ea typeface="SimSun" pitchFamily="2" charset="-122"/>
              </a:rPr>
              <a:t> </a:t>
            </a:r>
            <a:r>
              <a:rPr lang="en-CA" altLang="zh-CN" sz="1300">
                <a:solidFill>
                  <a:srgbClr val="000000"/>
                </a:solidFill>
                <a:latin typeface="Nimbus Roman No9 L"/>
                <a:ea typeface="SimSun" pitchFamily="2" charset="-122"/>
              </a:rPr>
              <a:t>2's-complement Add and Subtract operations.</a:t>
            </a:r>
            <a:endParaRPr lang="en-CA" altLang="zh-CN" sz="2400">
              <a:solidFill>
                <a:srgbClr val="000000"/>
              </a:solidFill>
              <a:latin typeface="Times New Roman" pitchFamily="18" charset="0"/>
              <a:ea typeface="SimSun" pitchFamily="2" charset="-122"/>
            </a:endParaRPr>
          </a:p>
        </p:txBody>
      </p:sp>
      <p:sp>
        <p:nvSpPr>
          <p:cNvPr id="75783" name="Text Box 275"/>
          <p:cNvSpPr txBox="1">
            <a:spLocks noChangeArrowheads="1"/>
          </p:cNvSpPr>
          <p:nvPr/>
        </p:nvSpPr>
        <p:spPr bwMode="auto">
          <a:xfrm>
            <a:off x="228600" y="1524000"/>
            <a:ext cx="1295400" cy="366713"/>
          </a:xfrm>
          <a:prstGeom prst="rect">
            <a:avLst/>
          </a:prstGeom>
          <a:noFill/>
          <a:ln w="9525">
            <a:noFill/>
            <a:miter lim="800000"/>
            <a:headEnd/>
            <a:tailEnd/>
          </a:ln>
        </p:spPr>
        <p:txBody>
          <a:bodyPr>
            <a:spAutoFit/>
          </a:bodyPr>
          <a:lstStyle/>
          <a:p>
            <a:pPr>
              <a:spcBef>
                <a:spcPct val="50000"/>
              </a:spcBef>
            </a:pPr>
            <a:r>
              <a:rPr lang="en-US">
                <a:solidFill>
                  <a:srgbClr val="000000"/>
                </a:solidFill>
              </a:rPr>
              <a:t>Page 31</a:t>
            </a:r>
          </a:p>
        </p:txBody>
      </p:sp>
      <p:sp>
        <p:nvSpPr>
          <p:cNvPr id="75784" name="Slide Number Placeholder 4"/>
          <p:cNvSpPr>
            <a:spLocks noGrp="1"/>
          </p:cNvSpPr>
          <p:nvPr>
            <p:ph type="sldNum" sz="quarter" idx="12"/>
          </p:nvPr>
        </p:nvSpPr>
        <p:spPr>
          <a:noFill/>
          <a:ln>
            <a:miter lim="800000"/>
            <a:headEnd/>
            <a:tailEnd/>
          </a:ln>
        </p:spPr>
        <p:txBody>
          <a:bodyPr/>
          <a:lstStyle/>
          <a:p>
            <a:fld id="{ED60032C-2C30-465F-80E7-AEB96FF30108}" type="slidenum">
              <a:rPr lang="ar-SA" altLang="en-US" smtClean="0">
                <a:solidFill>
                  <a:srgbClr val="000000"/>
                </a:solidFill>
              </a:rPr>
              <a:pPr/>
              <a:t>9</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11806</TotalTime>
  <Words>4828</Words>
  <Application>Microsoft Office PowerPoint</Application>
  <PresentationFormat>On-screen Show (4:3)</PresentationFormat>
  <Paragraphs>1338</Paragraphs>
  <Slides>69</Slides>
  <Notes>39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Network</vt:lpstr>
      <vt:lpstr>Chapter 2  Machine Instructions and Programs</vt:lpstr>
      <vt:lpstr>Objectives</vt:lpstr>
      <vt:lpstr>Number, Arithmetic Operations, and Characters</vt:lpstr>
      <vt:lpstr>Signed Integer Representations</vt:lpstr>
      <vt:lpstr>Sign and Magnitude Representation</vt:lpstr>
      <vt:lpstr>One’s Complement Representation</vt:lpstr>
      <vt:lpstr>Two’s Complement Representation</vt:lpstr>
      <vt:lpstr>Binary, Signed-Integer Representations (Self Study)</vt:lpstr>
      <vt:lpstr>2’s-Complement Add and Subtract Operations(Self Study)</vt:lpstr>
      <vt:lpstr>Overflow Condition - Add two positive numbers to get a negative number or two negative numbers to get a positive number</vt:lpstr>
      <vt:lpstr>Overflow Condition – Carry in to MSB ≠ Carry out from MSB </vt:lpstr>
      <vt:lpstr>Memory Locations, Addresses, and Operations</vt:lpstr>
      <vt:lpstr>Memory Location, Addresses, and Operation</vt:lpstr>
      <vt:lpstr>Memory Location, Addresses, and Operation</vt:lpstr>
      <vt:lpstr>Memory Location, Addresses, and Operation</vt:lpstr>
      <vt:lpstr>Memory Location, Addresses, and Operation</vt:lpstr>
      <vt:lpstr>Big-Endian and Little-Endian Assignment of Memory Addresses</vt:lpstr>
      <vt:lpstr>Memory Location, Addresses, and Operation</vt:lpstr>
      <vt:lpstr>Memory Operation</vt:lpstr>
      <vt:lpstr>Instruction and Instruction Sequencing</vt:lpstr>
      <vt:lpstr>“Must-Perform” Operations for a computer:</vt:lpstr>
      <vt:lpstr>PowerPoint Presentation</vt:lpstr>
      <vt:lpstr>PowerPoint Presentation</vt:lpstr>
      <vt:lpstr>Register Transfer Notation</vt:lpstr>
      <vt:lpstr>Assembly Language Notation</vt:lpstr>
      <vt:lpstr>CPU Organization: Internal Storage Architecture: </vt:lpstr>
      <vt:lpstr>PowerPoint Presentation</vt:lpstr>
      <vt:lpstr>PowerPoint Presentation</vt:lpstr>
      <vt:lpstr>Instruction Formats</vt:lpstr>
      <vt:lpstr>Instruction Formats</vt:lpstr>
      <vt:lpstr>Instruction Formats</vt:lpstr>
      <vt:lpstr>Instruction Formats***</vt:lpstr>
      <vt:lpstr>Instruction Formats</vt:lpstr>
      <vt:lpstr>Instruction Formats</vt:lpstr>
      <vt:lpstr>Using Registers</vt:lpstr>
      <vt:lpstr>Instruction Execution</vt:lpstr>
      <vt:lpstr>Straight-line sequencing</vt:lpstr>
      <vt:lpstr>Instruction Execution and Straight-Line Sequencing</vt:lpstr>
      <vt:lpstr>Fetch/Execute cycle</vt:lpstr>
      <vt:lpstr>Branching</vt:lpstr>
      <vt:lpstr>Conditional Branching</vt:lpstr>
      <vt:lpstr>Branching</vt:lpstr>
      <vt:lpstr>Branching</vt:lpstr>
      <vt:lpstr>PowerPoint Presentation</vt:lpstr>
      <vt:lpstr>PowerPoint Presentation</vt:lpstr>
      <vt:lpstr>Condition Codes / Status flags</vt:lpstr>
      <vt:lpstr>Example: How Condition Codes or Status Flags Set/Reset</vt:lpstr>
      <vt:lpstr>Addressing Modes</vt:lpstr>
      <vt:lpstr>Generic Addressing Modes</vt:lpstr>
      <vt:lpstr>Addressing modes</vt:lpstr>
      <vt:lpstr>Addressing modes (contd..)</vt:lpstr>
      <vt:lpstr>Indirection and Pointers</vt:lpstr>
      <vt:lpstr>Addressing modes (contd..)</vt:lpstr>
      <vt:lpstr>Using Indirect Addressing in a Program</vt:lpstr>
      <vt:lpstr>Using Indirect Addressing in a Program</vt:lpstr>
      <vt:lpstr>Indexing and Arrays</vt:lpstr>
      <vt:lpstr>Indexing and Arrays</vt:lpstr>
      <vt:lpstr>Addressing modes (contd..)</vt:lpstr>
      <vt:lpstr>Indexed Addressing</vt:lpstr>
      <vt:lpstr>Indexed Addressing</vt:lpstr>
      <vt:lpstr>An Example for Indexed Addressing</vt:lpstr>
      <vt:lpstr>Variations of Indexed Addressing Mode</vt:lpstr>
      <vt:lpstr>Relative mode </vt:lpstr>
      <vt:lpstr>Addressing Modes (contd..)</vt:lpstr>
      <vt:lpstr>Addressing Modes (contd..)</vt:lpstr>
      <vt:lpstr>Addressing modes (contd..)</vt:lpstr>
      <vt:lpstr>An Example of Autoincrement Addressing</vt:lpstr>
      <vt:lpstr>PowerPoint Presentation</vt:lpstr>
      <vt:lpstr>PowerPoint Presentation</vt:lpstr>
    </vt:vector>
  </TitlesOfParts>
  <Company>University of Arkansas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Basic Structure of Computers</dc:title>
  <dc:creator>CSCE Department</dc:creator>
  <cp:lastModifiedBy>ASUS</cp:lastModifiedBy>
  <cp:revision>1249</cp:revision>
  <cp:lastPrinted>2013-11-01T10:39:43Z</cp:lastPrinted>
  <dcterms:created xsi:type="dcterms:W3CDTF">2005-06-14T20:24:17Z</dcterms:created>
  <dcterms:modified xsi:type="dcterms:W3CDTF">2019-01-13T04:52:42Z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