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4A52-2877-438B-BB85-F0DDC36985BB}" type="datetimeFigureOut">
              <a:rPr kumimoji="1" lang="ja-JP" altLang="en-US" smtClean="0"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4D98-A554-4201-9BB4-91DA8930D33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2866330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Dyscontrolled</a:t>
            </a:r>
            <a:r>
              <a:rPr lang="en-US" altLang="ja-JP" sz="3200" dirty="0"/>
              <a:t> adaptive potential hypothesis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of </a:t>
            </a:r>
            <a:r>
              <a:rPr lang="en-US" altLang="ja-JP" sz="3200" dirty="0"/>
              <a:t>psychiatric </a:t>
            </a:r>
            <a:r>
              <a:rPr lang="en-US" altLang="ja-JP" sz="3200" dirty="0" smtClean="0"/>
              <a:t>disorders and</a:t>
            </a:r>
            <a:br>
              <a:rPr lang="en-US" altLang="ja-JP" sz="3200" dirty="0" smtClean="0"/>
            </a:br>
            <a:r>
              <a:rPr lang="en-US" altLang="ja-JP" sz="3200" dirty="0" smtClean="0"/>
              <a:t>significance </a:t>
            </a:r>
            <a:r>
              <a:rPr lang="en-US" altLang="ja-JP" sz="3200" dirty="0"/>
              <a:t>of simulating schizophrenia </a:t>
            </a:r>
            <a:r>
              <a:rPr lang="en-US" altLang="ja-JP" sz="3200" i="1" dirty="0"/>
              <a:t>in </a:t>
            </a:r>
            <a:r>
              <a:rPr lang="en-US" altLang="ja-JP" sz="3200" i="1" dirty="0" err="1" smtClean="0"/>
              <a:t>silico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in </a:t>
            </a:r>
            <a:r>
              <a:rPr lang="en-US" altLang="ja-JP" sz="3200" dirty="0"/>
              <a:t>the era of machine </a:t>
            </a:r>
            <a:r>
              <a:rPr lang="en-US" altLang="ja-JP" sz="3200" dirty="0" smtClean="0"/>
              <a:t>learning.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824" y="501317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June 4</a:t>
            </a:r>
            <a:r>
              <a:rPr lang="en-US" altLang="ja-JP" sz="2400" baseline="30000" dirty="0" smtClean="0"/>
              <a:t>th</a:t>
            </a:r>
            <a:r>
              <a:rPr lang="en-US" altLang="ja-JP" sz="2400" dirty="0" smtClean="0"/>
              <a:t>, 2017</a:t>
            </a:r>
          </a:p>
          <a:p>
            <a:pPr algn="ctr"/>
            <a:r>
              <a:rPr kumimoji="1" lang="en-US" altLang="ja-JP" sz="2400" dirty="0" smtClean="0"/>
              <a:t>Susumu Morita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Requirements for </a:t>
            </a:r>
            <a:r>
              <a:rPr lang="en-US" altLang="ja-JP" dirty="0" err="1"/>
              <a:t>SiS</a:t>
            </a:r>
            <a:r>
              <a:rPr lang="en-US" altLang="ja-JP" dirty="0"/>
              <a:t> implementation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Bi-directionality with top-down </a:t>
            </a:r>
            <a:r>
              <a:rPr lang="en-US" altLang="ja-JP" sz="2800" dirty="0" smtClean="0"/>
              <a:t>connection.</a:t>
            </a:r>
          </a:p>
          <a:p>
            <a:pPr lvl="1"/>
            <a:r>
              <a:rPr lang="en-US" altLang="ja-JP" sz="2400" dirty="0"/>
              <a:t>Enables chaotic property and predictive ability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800" dirty="0" smtClean="0"/>
              <a:t>Energy-efficiency, parsimony.</a:t>
            </a:r>
          </a:p>
          <a:p>
            <a:pPr lvl="1"/>
            <a:r>
              <a:rPr lang="en-US" altLang="ja-JP" sz="2400" dirty="0"/>
              <a:t>Machines still fall behind humans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800" dirty="0" smtClean="0"/>
              <a:t>Other network </a:t>
            </a:r>
            <a:r>
              <a:rPr lang="en-US" altLang="ja-JP" sz="2800" dirty="0"/>
              <a:t>architectures</a:t>
            </a:r>
            <a:r>
              <a:rPr lang="en-US" altLang="ja-JP" sz="2800" dirty="0" smtClean="0"/>
              <a:t>.</a:t>
            </a:r>
          </a:p>
          <a:p>
            <a:pPr lvl="1"/>
            <a:r>
              <a:rPr lang="en-US" altLang="ja-JP" sz="2400" dirty="0" smtClean="0"/>
              <a:t>Hierarchical </a:t>
            </a:r>
            <a:r>
              <a:rPr lang="en-US" altLang="ja-JP" sz="2400" dirty="0"/>
              <a:t>architecture, actor-critic </a:t>
            </a:r>
            <a:r>
              <a:rPr lang="en-US" altLang="ja-JP" sz="2400" dirty="0" smtClean="0"/>
              <a:t>architecture, etc…</a:t>
            </a:r>
          </a:p>
          <a:p>
            <a:r>
              <a:rPr lang="en-US" altLang="ja-JP" sz="2800" dirty="0"/>
              <a:t>Other insights from computational </a:t>
            </a:r>
            <a:r>
              <a:rPr lang="en-US" altLang="ja-JP" sz="2800" dirty="0" smtClean="0"/>
              <a:t>neuroscience.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Machine learning implementation to be modified for </a:t>
            </a:r>
            <a:r>
              <a:rPr lang="en-US" altLang="ja-JP" dirty="0" err="1"/>
              <a:t>SiS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Automatic speech recognition (ASR) &amp; natural language </a:t>
            </a:r>
            <a:r>
              <a:rPr lang="en-US" altLang="ja-JP" dirty="0" smtClean="0"/>
              <a:t>processing</a:t>
            </a:r>
          </a:p>
          <a:p>
            <a:pPr lvl="1"/>
            <a:r>
              <a:rPr lang="en-US" altLang="ja-JP" dirty="0" smtClean="0"/>
              <a:t>To be embedded with  </a:t>
            </a:r>
            <a:r>
              <a:rPr lang="en-US" altLang="ja-JP" dirty="0"/>
              <a:t>top-down predictive connection, </a:t>
            </a:r>
            <a:r>
              <a:rPr lang="en-US" altLang="ja-JP" dirty="0" smtClean="0"/>
              <a:t>as </a:t>
            </a:r>
            <a:r>
              <a:rPr lang="en-US" altLang="ja-JP" dirty="0"/>
              <a:t>no such currently available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Reinforcement Learning (RL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Deep Q Network (Alpha Go), Asynchronous Advantage Actor-Critic, etc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 smtClean="0"/>
              <a:t>To be embedded with </a:t>
            </a:r>
            <a:r>
              <a:rPr lang="en-US" altLang="ja-JP" dirty="0"/>
              <a:t>predictive ability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Anomaly detection </a:t>
            </a:r>
            <a:endParaRPr lang="en-US" altLang="ja-JP" dirty="0" smtClean="0"/>
          </a:p>
          <a:p>
            <a:pPr lvl="1"/>
            <a:r>
              <a:rPr lang="en-US" altLang="ja-JP" dirty="0"/>
              <a:t>Hierarchical Temporal Memory, etc</a:t>
            </a:r>
            <a:r>
              <a:rPr lang="en-US" altLang="ja-JP" dirty="0" smtClean="0"/>
              <a:t>...</a:t>
            </a:r>
          </a:p>
          <a:p>
            <a:r>
              <a:rPr lang="en-US" altLang="ja-JP" dirty="0"/>
              <a:t>Short-term </a:t>
            </a:r>
            <a:r>
              <a:rPr lang="en-US" altLang="ja-JP" dirty="0" smtClean="0"/>
              <a:t>prediction</a:t>
            </a:r>
          </a:p>
          <a:p>
            <a:pPr lvl="1"/>
            <a:r>
              <a:rPr lang="en-US" altLang="ja-JP" dirty="0" err="1"/>
              <a:t>PredNet</a:t>
            </a:r>
            <a:r>
              <a:rPr lang="en-US" altLang="ja-JP" dirty="0"/>
              <a:t>, Ladder Network, etc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/>
              <a:t>To be merged with ASR or RL implementations.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ome </a:t>
            </a:r>
            <a:r>
              <a:rPr lang="en-US" altLang="ja-JP" dirty="0"/>
              <a:t>psychiatric disorders </a:t>
            </a:r>
            <a:r>
              <a:rPr lang="en-US" altLang="ja-JP" dirty="0" smtClean="0"/>
              <a:t>may be </a:t>
            </a:r>
            <a:r>
              <a:rPr lang="en-US" altLang="ja-JP" dirty="0"/>
              <a:t>related with potentially adaptive brain mechanisms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One research idea is </a:t>
            </a:r>
            <a:r>
              <a:rPr lang="en-US" altLang="ja-JP" dirty="0"/>
              <a:t>embedding predictive ability into existing speech recognition or reinforcement learning architecture to simulate </a:t>
            </a:r>
            <a:r>
              <a:rPr lang="en-US" altLang="ja-JP" dirty="0" smtClean="0"/>
              <a:t>symptoms and quantitative characteristics </a:t>
            </a:r>
            <a:r>
              <a:rPr lang="en-US" altLang="ja-JP" dirty="0"/>
              <a:t>of schizophrenia </a:t>
            </a:r>
            <a:r>
              <a:rPr lang="en-US" altLang="ja-JP" i="1" dirty="0"/>
              <a:t>in </a:t>
            </a:r>
            <a:r>
              <a:rPr lang="en-US" altLang="ja-JP" i="1" dirty="0" err="1"/>
              <a:t>silico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The above simulation could not only elucidate schizophrenia </a:t>
            </a:r>
            <a:r>
              <a:rPr lang="en-US" altLang="ja-JP" dirty="0" err="1"/>
              <a:t>pathophysiology</a:t>
            </a:r>
            <a:r>
              <a:rPr lang="en-US" altLang="ja-JP" dirty="0"/>
              <a:t> but also drive breakthroughs in machine learning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Fields of psychiatry and machine learning both benefit by translational research in this way.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"</a:t>
            </a:r>
            <a:r>
              <a:rPr lang="en-US" altLang="ja-JP" dirty="0" err="1"/>
              <a:t>Dyscontrolled</a:t>
            </a:r>
            <a:r>
              <a:rPr lang="en-US" altLang="ja-JP" dirty="0"/>
              <a:t> adaptive potential hypothesis" of psychiatric disorders.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"Pathology of some psychiatric disorders is explained by excess of potentially adaptive brain mechanisms that somehow become </a:t>
            </a:r>
            <a:r>
              <a:rPr lang="en-US" altLang="ja-JP" sz="2800" dirty="0" err="1"/>
              <a:t>dyscontrolled</a:t>
            </a:r>
            <a:r>
              <a:rPr lang="en-US" altLang="ja-JP" sz="2800" dirty="0"/>
              <a:t>." </a:t>
            </a:r>
            <a:endParaRPr lang="en-US" altLang="ja-JP" sz="2800" dirty="0" smtClean="0"/>
          </a:p>
          <a:p>
            <a:r>
              <a:rPr lang="en-US" altLang="ja-JP" sz="2800" dirty="0"/>
              <a:t>Adaptive abilities and related symptoms of </a:t>
            </a:r>
            <a:r>
              <a:rPr lang="en-US" altLang="ja-JP" sz="2800" dirty="0" smtClean="0"/>
              <a:t>schizophrenia:</a:t>
            </a:r>
          </a:p>
          <a:p>
            <a:pPr lvl="1"/>
            <a:r>
              <a:rPr lang="en-US" altLang="ja-JP" sz="2400" dirty="0"/>
              <a:t>Theory of mind - derangement of </a:t>
            </a:r>
            <a:r>
              <a:rPr lang="en-US" altLang="ja-JP" sz="2400" dirty="0" smtClean="0"/>
              <a:t>ego</a:t>
            </a:r>
          </a:p>
          <a:p>
            <a:pPr lvl="1"/>
            <a:r>
              <a:rPr lang="en-US" altLang="ja-JP" sz="2400" dirty="0"/>
              <a:t>Imagination - development of </a:t>
            </a:r>
            <a:r>
              <a:rPr lang="en-US" altLang="ja-JP" sz="2400" dirty="0" smtClean="0"/>
              <a:t>delusion</a:t>
            </a:r>
          </a:p>
          <a:p>
            <a:pPr lvl="1"/>
            <a:r>
              <a:rPr lang="en-US" altLang="ja-JP" sz="2400" dirty="0"/>
              <a:t>Causality estimation - delusion of reference, </a:t>
            </a:r>
            <a:r>
              <a:rPr lang="en-US" altLang="ja-JP" sz="2400" dirty="0" err="1" smtClean="0"/>
              <a:t>apophenia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Alertness - paranoia, delusional mood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"</a:t>
            </a:r>
            <a:r>
              <a:rPr lang="en-US" altLang="ja-JP" dirty="0" err="1" smtClean="0"/>
              <a:t>Dyscontrolled</a:t>
            </a:r>
            <a:r>
              <a:rPr lang="en-US" altLang="ja-JP" dirty="0" smtClean="0"/>
              <a:t> adaptive potential hypothesis" of psychiatric disorders.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/>
              <a:t>Explains resistance of psychiatric disorders to natural selection. 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Humans have gained some brain mechanisms over evolution at the cost of also gaining disorders.  </a:t>
            </a:r>
            <a:endParaRPr lang="en-US" altLang="ja-JP" sz="2400" dirty="0" smtClean="0"/>
          </a:p>
          <a:p>
            <a:r>
              <a:rPr lang="en-US" altLang="ja-JP" sz="2800" dirty="0"/>
              <a:t>A real "strength model" approach that could help patients recover once symptoms are </a:t>
            </a:r>
            <a:r>
              <a:rPr lang="en-US" altLang="ja-JP" sz="2800" dirty="0" smtClean="0"/>
              <a:t>alleviated.</a:t>
            </a:r>
            <a:endParaRPr kumimoji="1" lang="ja-JP" altLang="en-US" sz="2800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6111418" y="1772816"/>
            <a:ext cx="0" cy="232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67128" y="414908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</a:t>
            </a:r>
            <a:r>
              <a:rPr kumimoji="1" lang="en-US" altLang="ja-JP" sz="1600" dirty="0" smtClean="0"/>
              <a:t>otentially adaptive mechanism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5355191" y="2788810"/>
            <a:ext cx="107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adaptivity</a:t>
            </a:r>
            <a:endParaRPr kumimoji="1" lang="ja-JP" altLang="en-US" sz="16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111418" y="2025492"/>
            <a:ext cx="2070537" cy="2068068"/>
          </a:xfrm>
          <a:prstGeom prst="line">
            <a:avLst/>
          </a:prstGeom>
          <a:ln w="25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 flipH="1" flipV="1">
            <a:off x="7271790" y="2933188"/>
            <a:ext cx="0" cy="232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867128" y="4005064"/>
            <a:ext cx="20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O</a:t>
            </a:r>
            <a:endParaRPr kumimoji="1" lang="ja-JP" altLang="en-US" sz="1600" dirty="0"/>
          </a:p>
        </p:txBody>
      </p:sp>
      <p:sp>
        <p:nvSpPr>
          <p:cNvPr id="10" name="フリーフォーム 9"/>
          <p:cNvSpPr/>
          <p:nvPr/>
        </p:nvSpPr>
        <p:spPr>
          <a:xfrm>
            <a:off x="6111179" y="2864304"/>
            <a:ext cx="2076694" cy="1223884"/>
          </a:xfrm>
          <a:custGeom>
            <a:avLst/>
            <a:gdLst>
              <a:gd name="connsiteX0" fmla="*/ 0 w 3879850"/>
              <a:gd name="connsiteY0" fmla="*/ 2159000 h 2159000"/>
              <a:gd name="connsiteX1" fmla="*/ 685800 w 3879850"/>
              <a:gd name="connsiteY1" fmla="*/ 1581150 h 2159000"/>
              <a:gd name="connsiteX2" fmla="*/ 1435100 w 3879850"/>
              <a:gd name="connsiteY2" fmla="*/ 965200 h 2159000"/>
              <a:gd name="connsiteX3" fmla="*/ 2019300 w 3879850"/>
              <a:gd name="connsiteY3" fmla="*/ 495300 h 2159000"/>
              <a:gd name="connsiteX4" fmla="*/ 2520950 w 3879850"/>
              <a:gd name="connsiteY4" fmla="*/ 101600 h 2159000"/>
              <a:gd name="connsiteX5" fmla="*/ 2698750 w 3879850"/>
              <a:gd name="connsiteY5" fmla="*/ 19050 h 2159000"/>
              <a:gd name="connsiteX6" fmla="*/ 2870200 w 3879850"/>
              <a:gd name="connsiteY6" fmla="*/ 6350 h 2159000"/>
              <a:gd name="connsiteX7" fmla="*/ 3181350 w 3879850"/>
              <a:gd name="connsiteY7" fmla="*/ 57150 h 2159000"/>
              <a:gd name="connsiteX8" fmla="*/ 3429000 w 3879850"/>
              <a:gd name="connsiteY8" fmla="*/ 190500 h 2159000"/>
              <a:gd name="connsiteX9" fmla="*/ 3600450 w 3879850"/>
              <a:gd name="connsiteY9" fmla="*/ 355600 h 2159000"/>
              <a:gd name="connsiteX10" fmla="*/ 3784600 w 3879850"/>
              <a:gd name="connsiteY10" fmla="*/ 596900 h 2159000"/>
              <a:gd name="connsiteX11" fmla="*/ 3879850 w 3879850"/>
              <a:gd name="connsiteY11" fmla="*/ 76835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9850" h="2159000">
                <a:moveTo>
                  <a:pt x="0" y="2159000"/>
                </a:moveTo>
                <a:lnTo>
                  <a:pt x="685800" y="1581150"/>
                </a:lnTo>
                <a:lnTo>
                  <a:pt x="1435100" y="965200"/>
                </a:lnTo>
                <a:lnTo>
                  <a:pt x="2019300" y="495300"/>
                </a:lnTo>
                <a:cubicBezTo>
                  <a:pt x="2200275" y="351367"/>
                  <a:pt x="2407708" y="180975"/>
                  <a:pt x="2520950" y="101600"/>
                </a:cubicBezTo>
                <a:cubicBezTo>
                  <a:pt x="2634192" y="22225"/>
                  <a:pt x="2640542" y="34925"/>
                  <a:pt x="2698750" y="19050"/>
                </a:cubicBezTo>
                <a:cubicBezTo>
                  <a:pt x="2756958" y="3175"/>
                  <a:pt x="2789767" y="0"/>
                  <a:pt x="2870200" y="6350"/>
                </a:cubicBezTo>
                <a:cubicBezTo>
                  <a:pt x="2950633" y="12700"/>
                  <a:pt x="3088217" y="26458"/>
                  <a:pt x="3181350" y="57150"/>
                </a:cubicBezTo>
                <a:cubicBezTo>
                  <a:pt x="3274483" y="87842"/>
                  <a:pt x="3359150" y="140758"/>
                  <a:pt x="3429000" y="190500"/>
                </a:cubicBezTo>
                <a:cubicBezTo>
                  <a:pt x="3498850" y="240242"/>
                  <a:pt x="3541183" y="287867"/>
                  <a:pt x="3600450" y="355600"/>
                </a:cubicBezTo>
                <a:cubicBezTo>
                  <a:pt x="3659717" y="423333"/>
                  <a:pt x="3738033" y="528108"/>
                  <a:pt x="3784600" y="596900"/>
                </a:cubicBezTo>
                <a:cubicBezTo>
                  <a:pt x="3831167" y="665692"/>
                  <a:pt x="3855508" y="717021"/>
                  <a:pt x="3879850" y="768350"/>
                </a:cubicBezTo>
              </a:path>
            </a:pathLst>
          </a:custGeom>
          <a:ln w="25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フリーフォーム 10"/>
          <p:cNvSpPr/>
          <p:nvPr/>
        </p:nvSpPr>
        <p:spPr>
          <a:xfrm>
            <a:off x="6156790" y="3072997"/>
            <a:ext cx="1129804" cy="959989"/>
          </a:xfrm>
          <a:custGeom>
            <a:avLst/>
            <a:gdLst>
              <a:gd name="connsiteX0" fmla="*/ 0 w 1974057"/>
              <a:gd name="connsiteY0" fmla="*/ 1712119 h 1712119"/>
              <a:gd name="connsiteX1" fmla="*/ 626269 w 1974057"/>
              <a:gd name="connsiteY1" fmla="*/ 1090613 h 1712119"/>
              <a:gd name="connsiteX2" fmla="*/ 1416844 w 1974057"/>
              <a:gd name="connsiteY2" fmla="*/ 304800 h 1712119"/>
              <a:gd name="connsiteX3" fmla="*/ 1714500 w 1974057"/>
              <a:gd name="connsiteY3" fmla="*/ 0 h 1712119"/>
              <a:gd name="connsiteX4" fmla="*/ 1974057 w 1974057"/>
              <a:gd name="connsiteY4" fmla="*/ 0 h 1712119"/>
              <a:gd name="connsiteX5" fmla="*/ 1409700 w 1974057"/>
              <a:gd name="connsiteY5" fmla="*/ 478631 h 1712119"/>
              <a:gd name="connsiteX6" fmla="*/ 1062038 w 1974057"/>
              <a:gd name="connsiteY6" fmla="*/ 783431 h 1712119"/>
              <a:gd name="connsiteX7" fmla="*/ 600075 w 1974057"/>
              <a:gd name="connsiteY7" fmla="*/ 1188244 h 1712119"/>
              <a:gd name="connsiteX8" fmla="*/ 223838 w 1974057"/>
              <a:gd name="connsiteY8" fmla="*/ 1507331 h 171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057" h="1712119">
                <a:moveTo>
                  <a:pt x="0" y="1712119"/>
                </a:moveTo>
                <a:lnTo>
                  <a:pt x="626269" y="1090613"/>
                </a:lnTo>
                <a:lnTo>
                  <a:pt x="1416844" y="304800"/>
                </a:lnTo>
                <a:lnTo>
                  <a:pt x="1714500" y="0"/>
                </a:lnTo>
                <a:lnTo>
                  <a:pt x="1974057" y="0"/>
                </a:lnTo>
                <a:lnTo>
                  <a:pt x="1409700" y="478631"/>
                </a:lnTo>
                <a:lnTo>
                  <a:pt x="1062038" y="783431"/>
                </a:lnTo>
                <a:lnTo>
                  <a:pt x="600075" y="1188244"/>
                </a:lnTo>
                <a:lnTo>
                  <a:pt x="223838" y="1507331"/>
                </a:lnTo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フリーフォーム 11"/>
          <p:cNvSpPr/>
          <p:nvPr/>
        </p:nvSpPr>
        <p:spPr>
          <a:xfrm>
            <a:off x="8035575" y="3072352"/>
            <a:ext cx="148638" cy="224850"/>
          </a:xfrm>
          <a:custGeom>
            <a:avLst/>
            <a:gdLst>
              <a:gd name="connsiteX0" fmla="*/ 0 w 264319"/>
              <a:gd name="connsiteY0" fmla="*/ 0 h 397669"/>
              <a:gd name="connsiteX1" fmla="*/ 259556 w 264319"/>
              <a:gd name="connsiteY1" fmla="*/ 2381 h 397669"/>
              <a:gd name="connsiteX2" fmla="*/ 264319 w 264319"/>
              <a:gd name="connsiteY2" fmla="*/ 397669 h 397669"/>
              <a:gd name="connsiteX3" fmla="*/ 214313 w 264319"/>
              <a:gd name="connsiteY3" fmla="*/ 316706 h 397669"/>
              <a:gd name="connsiteX4" fmla="*/ 142875 w 264319"/>
              <a:gd name="connsiteY4" fmla="*/ 197644 h 397669"/>
              <a:gd name="connsiteX5" fmla="*/ 92869 w 264319"/>
              <a:gd name="connsiteY5" fmla="*/ 126206 h 397669"/>
              <a:gd name="connsiteX6" fmla="*/ 0 w 264319"/>
              <a:gd name="connsiteY6" fmla="*/ 0 h 39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9" h="397669">
                <a:moveTo>
                  <a:pt x="0" y="0"/>
                </a:moveTo>
                <a:lnTo>
                  <a:pt x="259556" y="2381"/>
                </a:lnTo>
                <a:cubicBezTo>
                  <a:pt x="261144" y="134144"/>
                  <a:pt x="262731" y="265906"/>
                  <a:pt x="264319" y="397669"/>
                </a:cubicBezTo>
                <a:lnTo>
                  <a:pt x="214313" y="316706"/>
                </a:lnTo>
                <a:lnTo>
                  <a:pt x="142875" y="197644"/>
                </a:lnTo>
                <a:lnTo>
                  <a:pt x="92869" y="12620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フリーフォーム 12"/>
          <p:cNvSpPr/>
          <p:nvPr/>
        </p:nvSpPr>
        <p:spPr>
          <a:xfrm>
            <a:off x="7129288" y="2017105"/>
            <a:ext cx="1053424" cy="1055584"/>
          </a:xfrm>
          <a:custGeom>
            <a:avLst/>
            <a:gdLst>
              <a:gd name="connsiteX0" fmla="*/ 0 w 1874044"/>
              <a:gd name="connsiteY0" fmla="*/ 1866900 h 1866900"/>
              <a:gd name="connsiteX1" fmla="*/ 1874044 w 1874044"/>
              <a:gd name="connsiteY1" fmla="*/ 0 h 1866900"/>
              <a:gd name="connsiteX2" fmla="*/ 1874044 w 1874044"/>
              <a:gd name="connsiteY2" fmla="*/ 1866900 h 1866900"/>
              <a:gd name="connsiteX3" fmla="*/ 1602581 w 1874044"/>
              <a:gd name="connsiteY3" fmla="*/ 1866900 h 1866900"/>
              <a:gd name="connsiteX4" fmla="*/ 1504950 w 1874044"/>
              <a:gd name="connsiteY4" fmla="*/ 1759744 h 1866900"/>
              <a:gd name="connsiteX5" fmla="*/ 1397794 w 1874044"/>
              <a:gd name="connsiteY5" fmla="*/ 1671638 h 1866900"/>
              <a:gd name="connsiteX6" fmla="*/ 1323975 w 1874044"/>
              <a:gd name="connsiteY6" fmla="*/ 1624013 h 1866900"/>
              <a:gd name="connsiteX7" fmla="*/ 1214438 w 1874044"/>
              <a:gd name="connsiteY7" fmla="*/ 1571625 h 1866900"/>
              <a:gd name="connsiteX8" fmla="*/ 1131094 w 1874044"/>
              <a:gd name="connsiteY8" fmla="*/ 1547813 h 1866900"/>
              <a:gd name="connsiteX9" fmla="*/ 1040606 w 1874044"/>
              <a:gd name="connsiteY9" fmla="*/ 1528763 h 1866900"/>
              <a:gd name="connsiteX10" fmla="*/ 940594 w 1874044"/>
              <a:gd name="connsiteY10" fmla="*/ 1519238 h 1866900"/>
              <a:gd name="connsiteX11" fmla="*/ 857250 w 1874044"/>
              <a:gd name="connsiteY11" fmla="*/ 1512094 h 1866900"/>
              <a:gd name="connsiteX12" fmla="*/ 800100 w 1874044"/>
              <a:gd name="connsiteY12" fmla="*/ 1516856 h 1866900"/>
              <a:gd name="connsiteX13" fmla="*/ 695325 w 1874044"/>
              <a:gd name="connsiteY13" fmla="*/ 1540669 h 1866900"/>
              <a:gd name="connsiteX14" fmla="*/ 628650 w 1874044"/>
              <a:gd name="connsiteY14" fmla="*/ 1574006 h 1866900"/>
              <a:gd name="connsiteX15" fmla="*/ 540544 w 1874044"/>
              <a:gd name="connsiteY15" fmla="*/ 1638300 h 1866900"/>
              <a:gd name="connsiteX16" fmla="*/ 466725 w 1874044"/>
              <a:gd name="connsiteY16" fmla="*/ 1697831 h 1866900"/>
              <a:gd name="connsiteX17" fmla="*/ 300038 w 1874044"/>
              <a:gd name="connsiteY17" fmla="*/ 1838325 h 1866900"/>
              <a:gd name="connsiteX18" fmla="*/ 264319 w 1874044"/>
              <a:gd name="connsiteY18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74044" h="1866900">
                <a:moveTo>
                  <a:pt x="0" y="1866900"/>
                </a:moveTo>
                <a:lnTo>
                  <a:pt x="1874044" y="0"/>
                </a:lnTo>
                <a:lnTo>
                  <a:pt x="1874044" y="1866900"/>
                </a:lnTo>
                <a:lnTo>
                  <a:pt x="1602581" y="1866900"/>
                </a:lnTo>
                <a:lnTo>
                  <a:pt x="1504950" y="1759744"/>
                </a:lnTo>
                <a:lnTo>
                  <a:pt x="1397794" y="1671638"/>
                </a:lnTo>
                <a:lnTo>
                  <a:pt x="1323975" y="1624013"/>
                </a:lnTo>
                <a:lnTo>
                  <a:pt x="1214438" y="1571625"/>
                </a:lnTo>
                <a:lnTo>
                  <a:pt x="1131094" y="1547813"/>
                </a:lnTo>
                <a:lnTo>
                  <a:pt x="1040606" y="1528763"/>
                </a:lnTo>
                <a:lnTo>
                  <a:pt x="940594" y="1519238"/>
                </a:lnTo>
                <a:lnTo>
                  <a:pt x="857250" y="1512094"/>
                </a:lnTo>
                <a:lnTo>
                  <a:pt x="800100" y="1516856"/>
                </a:lnTo>
                <a:lnTo>
                  <a:pt x="695325" y="1540669"/>
                </a:lnTo>
                <a:lnTo>
                  <a:pt x="628650" y="1574006"/>
                </a:lnTo>
                <a:lnTo>
                  <a:pt x="540544" y="1638300"/>
                </a:lnTo>
                <a:lnTo>
                  <a:pt x="466725" y="1697831"/>
                </a:lnTo>
                <a:lnTo>
                  <a:pt x="300038" y="1838325"/>
                </a:lnTo>
                <a:lnTo>
                  <a:pt x="264319" y="1866900"/>
                </a:lnTo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フリーフォーム 13"/>
          <p:cNvSpPr/>
          <p:nvPr/>
        </p:nvSpPr>
        <p:spPr>
          <a:xfrm>
            <a:off x="6111179" y="2651123"/>
            <a:ext cx="2070776" cy="1442451"/>
          </a:xfrm>
          <a:custGeom>
            <a:avLst/>
            <a:gdLst>
              <a:gd name="connsiteX0" fmla="*/ 0 w 3662363"/>
              <a:gd name="connsiteY0" fmla="*/ 2551112 h 2551112"/>
              <a:gd name="connsiteX1" fmla="*/ 1090613 w 3662363"/>
              <a:gd name="connsiteY1" fmla="*/ 1527175 h 2551112"/>
              <a:gd name="connsiteX2" fmla="*/ 1924050 w 3662363"/>
              <a:gd name="connsiteY2" fmla="*/ 755650 h 2551112"/>
              <a:gd name="connsiteX3" fmla="*/ 2271713 w 3662363"/>
              <a:gd name="connsiteY3" fmla="*/ 436562 h 2551112"/>
              <a:gd name="connsiteX4" fmla="*/ 2471738 w 3662363"/>
              <a:gd name="connsiteY4" fmla="*/ 274637 h 2551112"/>
              <a:gd name="connsiteX5" fmla="*/ 2667000 w 3662363"/>
              <a:gd name="connsiteY5" fmla="*/ 165100 h 2551112"/>
              <a:gd name="connsiteX6" fmla="*/ 2867025 w 3662363"/>
              <a:gd name="connsiteY6" fmla="*/ 79375 h 2551112"/>
              <a:gd name="connsiteX7" fmla="*/ 3043238 w 3662363"/>
              <a:gd name="connsiteY7" fmla="*/ 22225 h 2551112"/>
              <a:gd name="connsiteX8" fmla="*/ 3252788 w 3662363"/>
              <a:gd name="connsiteY8" fmla="*/ 3175 h 2551112"/>
              <a:gd name="connsiteX9" fmla="*/ 3438525 w 3662363"/>
              <a:gd name="connsiteY9" fmla="*/ 3175 h 2551112"/>
              <a:gd name="connsiteX10" fmla="*/ 3562350 w 3662363"/>
              <a:gd name="connsiteY10" fmla="*/ 17462 h 2551112"/>
              <a:gd name="connsiteX11" fmla="*/ 3662363 w 3662363"/>
              <a:gd name="connsiteY11" fmla="*/ 41275 h 25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2363" h="2551112">
                <a:moveTo>
                  <a:pt x="0" y="2551112"/>
                </a:moveTo>
                <a:lnTo>
                  <a:pt x="1090613" y="1527175"/>
                </a:lnTo>
                <a:lnTo>
                  <a:pt x="1924050" y="755650"/>
                </a:lnTo>
                <a:cubicBezTo>
                  <a:pt x="2120900" y="573881"/>
                  <a:pt x="2180432" y="516731"/>
                  <a:pt x="2271713" y="436562"/>
                </a:cubicBezTo>
                <a:cubicBezTo>
                  <a:pt x="2362994" y="356393"/>
                  <a:pt x="2405857" y="319881"/>
                  <a:pt x="2471738" y="274637"/>
                </a:cubicBezTo>
                <a:cubicBezTo>
                  <a:pt x="2537619" y="229393"/>
                  <a:pt x="2601119" y="197644"/>
                  <a:pt x="2667000" y="165100"/>
                </a:cubicBezTo>
                <a:cubicBezTo>
                  <a:pt x="2732881" y="132556"/>
                  <a:pt x="2804319" y="103187"/>
                  <a:pt x="2867025" y="79375"/>
                </a:cubicBezTo>
                <a:cubicBezTo>
                  <a:pt x="2929731" y="55563"/>
                  <a:pt x="2978944" y="34925"/>
                  <a:pt x="3043238" y="22225"/>
                </a:cubicBezTo>
                <a:cubicBezTo>
                  <a:pt x="3107532" y="9525"/>
                  <a:pt x="3186907" y="6350"/>
                  <a:pt x="3252788" y="3175"/>
                </a:cubicBezTo>
                <a:cubicBezTo>
                  <a:pt x="3318669" y="0"/>
                  <a:pt x="3386931" y="794"/>
                  <a:pt x="3438525" y="3175"/>
                </a:cubicBezTo>
                <a:cubicBezTo>
                  <a:pt x="3490119" y="5556"/>
                  <a:pt x="3525044" y="11112"/>
                  <a:pt x="3562350" y="17462"/>
                </a:cubicBezTo>
                <a:cubicBezTo>
                  <a:pt x="3599656" y="23812"/>
                  <a:pt x="3631009" y="32543"/>
                  <a:pt x="3662363" y="4127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269303" y="2057820"/>
            <a:ext cx="0" cy="118072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 rot="16200000">
            <a:off x="7699022" y="2173170"/>
            <a:ext cx="167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</a:t>
            </a:r>
            <a:r>
              <a:rPr kumimoji="1" lang="en-US" altLang="ja-JP" sz="1600" dirty="0" smtClean="0"/>
              <a:t>nstability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of mechanism</a:t>
            </a:r>
            <a:endParaRPr kumimoji="1"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299718" y="3609213"/>
            <a:ext cx="325719" cy="12214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正方形/長方形 17"/>
          <p:cNvSpPr/>
          <p:nvPr/>
        </p:nvSpPr>
        <p:spPr>
          <a:xfrm>
            <a:off x="7299718" y="3825237"/>
            <a:ext cx="325719" cy="1221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67328" y="37170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disease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67328" y="3501008"/>
            <a:ext cx="1024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healthy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3072" y="4509120"/>
            <a:ext cx="37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Fig1. </a:t>
            </a:r>
            <a:r>
              <a:rPr lang="en-US" altLang="ja-JP" sz="2000" dirty="0" err="1" smtClean="0"/>
              <a:t>dyscontrolled</a:t>
            </a:r>
            <a:r>
              <a:rPr lang="en-US" altLang="ja-JP" sz="2000" dirty="0" smtClean="0"/>
              <a:t> adaptive potential hypothesis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Machine learning 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Machine learning is rapidly surpassing human performance in several limited tasks. </a:t>
            </a:r>
            <a:endParaRPr lang="en-US" altLang="ja-JP" dirty="0" smtClean="0"/>
          </a:p>
          <a:p>
            <a:pPr lvl="1"/>
            <a:r>
              <a:rPr lang="en-US" altLang="ja-JP" dirty="0"/>
              <a:t>Image </a:t>
            </a:r>
            <a:r>
              <a:rPr lang="en-US" altLang="ja-JP" dirty="0" smtClean="0"/>
              <a:t>recognition/classification</a:t>
            </a:r>
          </a:p>
          <a:p>
            <a:pPr lvl="1"/>
            <a:r>
              <a:rPr lang="en-US" altLang="ja-JP" dirty="0"/>
              <a:t>Automatic speech recognition (ASR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Reinforcement learning (game play, driving, etc</a:t>
            </a:r>
            <a:r>
              <a:rPr lang="en-US" altLang="ja-JP" dirty="0" smtClean="0"/>
              <a:t>...)</a:t>
            </a:r>
          </a:p>
          <a:p>
            <a:r>
              <a:rPr lang="en-US" altLang="ja-JP" dirty="0"/>
              <a:t>However, artificial general intelligence (AGI) has yet to be achieved.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Neuroscience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Past  machine learning breakthroughs by incorporating findings in neuroscience</a:t>
            </a:r>
            <a:r>
              <a:rPr lang="en-US" altLang="ja-JP" sz="2800" dirty="0" smtClean="0"/>
              <a:t>.</a:t>
            </a:r>
          </a:p>
          <a:p>
            <a:pPr lvl="1"/>
            <a:r>
              <a:rPr lang="en-US" altLang="ja-JP" sz="2400" dirty="0"/>
              <a:t>Neural network, back-propagation, parallel </a:t>
            </a:r>
            <a:r>
              <a:rPr lang="en-US" altLang="ja-JP" sz="2400" dirty="0" err="1"/>
              <a:t>computiong</a:t>
            </a:r>
            <a:r>
              <a:rPr lang="en-US" altLang="ja-JP" sz="2400" dirty="0"/>
              <a:t>, etc</a:t>
            </a:r>
            <a:r>
              <a:rPr lang="en-US" altLang="ja-JP" sz="2400" dirty="0" smtClean="0"/>
              <a:t>...</a:t>
            </a:r>
          </a:p>
          <a:p>
            <a:r>
              <a:rPr lang="en-US" altLang="ja-JP" sz="2800" dirty="0" smtClean="0"/>
              <a:t>Ongoing attempts </a:t>
            </a:r>
            <a:r>
              <a:rPr lang="en-US" altLang="ja-JP" sz="2800" dirty="0"/>
              <a:t>to achieve AGI by closer imitation of human brain architecture</a:t>
            </a:r>
            <a:r>
              <a:rPr lang="en-US" altLang="ja-JP" sz="2800" dirty="0" smtClean="0"/>
              <a:t>.</a:t>
            </a:r>
          </a:p>
          <a:p>
            <a:pPr lvl="1"/>
            <a:r>
              <a:rPr lang="en-US" altLang="ja-JP" sz="2400" dirty="0"/>
              <a:t>Whole Brain Architecture Initiative, Hierarchical Temporal Memory, end-to-end Neural network ASR, etc...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Psychiatry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Dyscontrolled</a:t>
            </a:r>
            <a:r>
              <a:rPr lang="en-US" altLang="ja-JP" dirty="0"/>
              <a:t> adaptive potential hypothesis suggests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/>
              <a:t>AGI would acquire psychiatric disorder-like behavior</a:t>
            </a:r>
            <a:r>
              <a:rPr lang="en-US" altLang="ja-JP" dirty="0" smtClean="0"/>
              <a:t>.</a:t>
            </a:r>
          </a:p>
          <a:p>
            <a:pPr lvl="2"/>
            <a:r>
              <a:rPr lang="en-US" altLang="ja-JP" dirty="0" smtClean="0"/>
              <a:t>Requires </a:t>
            </a:r>
            <a:r>
              <a:rPr lang="en-US" altLang="ja-JP" dirty="0"/>
              <a:t>"diagnosis" and " treatment</a:t>
            </a:r>
            <a:r>
              <a:rPr lang="en-US" altLang="ja-JP" dirty="0" smtClean="0"/>
              <a:t>".</a:t>
            </a:r>
          </a:p>
          <a:p>
            <a:pPr lvl="2"/>
            <a:r>
              <a:rPr lang="en-US" altLang="ja-JP" dirty="0" smtClean="0"/>
              <a:t>The more difficult a machine is to control, the more capable and efficient it potentially is.</a:t>
            </a:r>
            <a:endParaRPr lang="en-US" altLang="ja-JP" dirty="0" smtClean="0"/>
          </a:p>
          <a:p>
            <a:pPr lvl="2"/>
            <a:r>
              <a:rPr lang="en-US" altLang="ja-JP" dirty="0" err="1"/>
              <a:t>Pathophysiology</a:t>
            </a:r>
            <a:r>
              <a:rPr lang="en-US" altLang="ja-JP" dirty="0"/>
              <a:t> of psychiatric disorders at network level is found by chance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Understanding psychiatric pathology and related adaptive mechanism could help </a:t>
            </a:r>
            <a:r>
              <a:rPr lang="en-US" altLang="ja-JP" dirty="0" smtClean="0"/>
              <a:t>improve machine learning.</a:t>
            </a:r>
            <a:endParaRPr kumimoji="1" lang="en-US" altLang="ja-JP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Psychiatry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Psychiatric research could drive machine learning, and </a:t>
            </a:r>
            <a:r>
              <a:rPr lang="en-US" altLang="ja-JP" sz="2800" i="1" dirty="0"/>
              <a:t>vice versa</a:t>
            </a:r>
            <a:r>
              <a:rPr lang="en-US" altLang="ja-JP" sz="2800" dirty="0" smtClean="0"/>
              <a:t>.</a:t>
            </a:r>
          </a:p>
          <a:p>
            <a:r>
              <a:rPr lang="en-US" altLang="ja-JP" sz="2800" dirty="0"/>
              <a:t>As machine learning tackles </a:t>
            </a:r>
            <a:r>
              <a:rPr lang="en-US" altLang="ja-JP" sz="2800" dirty="0" smtClean="0"/>
              <a:t>problems </a:t>
            </a:r>
            <a:r>
              <a:rPr lang="en-US" altLang="ja-JP" sz="2800" dirty="0"/>
              <a:t>with higher function, </a:t>
            </a:r>
            <a:r>
              <a:rPr lang="en-US" altLang="ja-JP" sz="2800" dirty="0" smtClean="0"/>
              <a:t>psychiatry</a:t>
            </a:r>
            <a:br>
              <a:rPr lang="en-US" altLang="ja-JP" sz="2800" dirty="0" smtClean="0"/>
            </a:br>
            <a:r>
              <a:rPr lang="en-US" altLang="ja-JP" sz="2800" dirty="0" smtClean="0"/>
              <a:t>has </a:t>
            </a:r>
            <a:r>
              <a:rPr lang="en-US" altLang="ja-JP" sz="2800" dirty="0"/>
              <a:t>more to </a:t>
            </a:r>
            <a:r>
              <a:rPr lang="en-US" altLang="ja-JP" sz="2800" dirty="0" smtClean="0"/>
              <a:t>do</a:t>
            </a:r>
            <a:br>
              <a:rPr lang="en-US" altLang="ja-JP" sz="2800" dirty="0" smtClean="0"/>
            </a:br>
            <a:r>
              <a:rPr lang="en-US" altLang="ja-JP" sz="2800" dirty="0" smtClean="0"/>
              <a:t>than </a:t>
            </a:r>
            <a:r>
              <a:rPr lang="en-US" altLang="ja-JP" sz="2800" dirty="0"/>
              <a:t>neuroscience.</a:t>
            </a:r>
            <a:endParaRPr kumimoji="1" lang="ja-JP" altLang="en-US" sz="2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707904" y="3217530"/>
            <a:ext cx="5165763" cy="3640470"/>
            <a:chOff x="1403648" y="1916832"/>
            <a:chExt cx="5165763" cy="3640470"/>
          </a:xfrm>
        </p:grpSpPr>
        <p:sp>
          <p:nvSpPr>
            <p:cNvPr id="5" name="円/楕円 4"/>
            <p:cNvSpPr/>
            <p:nvPr/>
          </p:nvSpPr>
          <p:spPr>
            <a:xfrm>
              <a:off x="4716016" y="1916832"/>
              <a:ext cx="1746194" cy="10718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035898" y="1916832"/>
              <a:ext cx="11961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Psychiatry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　</a:t>
              </a:r>
              <a:r>
                <a:rPr kumimoji="1" lang="en-US" altLang="ja-JP" sz="1400" dirty="0" smtClean="0"/>
                <a:t>Clinical</a:t>
              </a:r>
            </a:p>
            <a:p>
              <a:r>
                <a:rPr lang="ja-JP" altLang="en-US" sz="1400" dirty="0"/>
                <a:t>　</a:t>
              </a:r>
              <a:r>
                <a:rPr kumimoji="1" lang="en-US" altLang="ja-JP" sz="1400" dirty="0" smtClean="0"/>
                <a:t>Molecular</a:t>
              </a:r>
            </a:p>
            <a:p>
              <a:r>
                <a:rPr lang="ja-JP" altLang="en-US" sz="1400" dirty="0"/>
                <a:t>　</a:t>
              </a:r>
              <a:r>
                <a:rPr lang="en-US" altLang="ja-JP" sz="1400" dirty="0" smtClean="0"/>
                <a:t>…</a:t>
              </a:r>
              <a:endParaRPr kumimoji="1" lang="ja-JP" altLang="en-US" sz="1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544894" y="227410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Neuroscience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71800" y="4365104"/>
              <a:ext cx="233737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Computational Science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　　　</a:t>
              </a:r>
              <a:r>
                <a:rPr kumimoji="1" lang="en-US" altLang="ja-JP" sz="1400" dirty="0" smtClean="0"/>
                <a:t>Machine Learning</a:t>
              </a:r>
            </a:p>
            <a:p>
              <a:r>
                <a:rPr lang="ja-JP" altLang="en-US" sz="1400" dirty="0" smtClean="0"/>
                <a:t>　　　</a:t>
              </a:r>
              <a:r>
                <a:rPr lang="en-US" altLang="ja-JP" sz="1400" dirty="0" smtClean="0"/>
                <a:t>…</a:t>
              </a:r>
              <a:endParaRPr kumimoji="1" lang="ja-JP" altLang="en-US" sz="1400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1403648" y="1916832"/>
              <a:ext cx="1746194" cy="10718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555776" y="4293096"/>
              <a:ext cx="2679528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1" name="グループ化 14"/>
            <p:cNvGrpSpPr/>
            <p:nvPr/>
          </p:nvGrpSpPr>
          <p:grpSpPr>
            <a:xfrm>
              <a:off x="3149842" y="2312463"/>
              <a:ext cx="1548172" cy="442335"/>
              <a:chOff x="3347864" y="1556792"/>
              <a:chExt cx="2520280" cy="720080"/>
            </a:xfrm>
          </p:grpSpPr>
          <p:sp>
            <p:nvSpPr>
              <p:cNvPr id="24" name="右矢印 9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5" name="右矢印 12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2" name="グループ化 15"/>
            <p:cNvGrpSpPr/>
            <p:nvPr/>
          </p:nvGrpSpPr>
          <p:grpSpPr>
            <a:xfrm rot="3708049">
              <a:off x="2198376" y="3418489"/>
              <a:ext cx="1548174" cy="442335"/>
              <a:chOff x="3347864" y="1556792"/>
              <a:chExt cx="2520280" cy="720080"/>
            </a:xfrm>
          </p:grpSpPr>
          <p:sp>
            <p:nvSpPr>
              <p:cNvPr id="22" name="右矢印 21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3" name="右矢印 22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3" name="グループ化 18"/>
            <p:cNvGrpSpPr/>
            <p:nvPr/>
          </p:nvGrpSpPr>
          <p:grpSpPr>
            <a:xfrm rot="7164128">
              <a:off x="4082587" y="3414728"/>
              <a:ext cx="1548174" cy="442335"/>
              <a:chOff x="3347864" y="1556792"/>
              <a:chExt cx="2520280" cy="720080"/>
            </a:xfrm>
            <a:solidFill>
              <a:srgbClr val="FF0000"/>
            </a:solidFill>
          </p:grpSpPr>
          <p:sp>
            <p:nvSpPr>
              <p:cNvPr id="20" name="右矢印 19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右矢印 20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1763688" y="3861048"/>
              <a:ext cx="1270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Computational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neuroscience</a:t>
              </a:r>
              <a:endParaRPr kumimoji="1" lang="ja-JP" altLang="en-US" sz="1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823233" y="3563322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Simulation</a:t>
              </a:r>
              <a:endParaRPr kumimoji="1" lang="ja-JP" alt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203848" y="3501008"/>
              <a:ext cx="138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Insights for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  neural network</a:t>
              </a:r>
              <a:endParaRPr kumimoji="1" lang="ja-JP" altLang="en-US" sz="1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932040" y="3573016"/>
              <a:ext cx="1637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Disease-related</a:t>
              </a:r>
              <a:br>
                <a:rPr lang="en-US" altLang="ja-JP" dirty="0" smtClean="0">
                  <a:solidFill>
                    <a:srgbClr val="FF0000"/>
                  </a:solidFill>
                </a:rPr>
              </a:br>
              <a:r>
                <a:rPr lang="en-US" altLang="ja-JP" dirty="0" smtClean="0">
                  <a:solidFill>
                    <a:srgbClr val="FF0000"/>
                  </a:solidFill>
                </a:rPr>
                <a:t>mechanisms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131840" y="2852936"/>
              <a:ext cx="1729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Insights for</a:t>
              </a:r>
              <a:r>
                <a:rPr lang="en-US" altLang="ja-JP" dirty="0">
                  <a:solidFill>
                    <a:srgbClr val="FF0000"/>
                  </a:solidFill>
                </a:rPr>
                <a:t/>
              </a:r>
              <a:br>
                <a:rPr lang="en-US" altLang="ja-JP" dirty="0">
                  <a:solidFill>
                    <a:srgbClr val="FF0000"/>
                  </a:solidFill>
                </a:rPr>
              </a:br>
              <a:r>
                <a:rPr lang="en-US" altLang="ja-JP" dirty="0" err="1" smtClean="0">
                  <a:solidFill>
                    <a:srgbClr val="FF0000"/>
                  </a:solidFill>
                </a:rPr>
                <a:t>pathophysiology</a:t>
              </a:r>
              <a:endParaRPr lang="en-US" altLang="ja-JP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691680" y="5157192"/>
              <a:ext cx="4441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Fig 2. Inter-disciplinary beneficial effects.</a:t>
              </a:r>
              <a:endParaRPr kumimoji="1" lang="ja-JP" altLang="en-US" sz="2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Known behaviors </a:t>
            </a:r>
            <a:r>
              <a:rPr lang="en-US" altLang="ja-JP" dirty="0"/>
              <a:t>of machine learning that resemble psychiatric symptoms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Stacking of generative adversarial </a:t>
            </a:r>
            <a:r>
              <a:rPr lang="en-US" altLang="ja-JP" dirty="0" smtClean="0"/>
              <a:t>networks </a:t>
            </a:r>
            <a:r>
              <a:rPr lang="en-US" altLang="ja-JP" dirty="0"/>
              <a:t>– incorrigibility of schizophrenia</a:t>
            </a:r>
            <a:r>
              <a:rPr lang="en-US" altLang="ja-JP" dirty="0" smtClean="0"/>
              <a:t>.</a:t>
            </a:r>
          </a:p>
          <a:p>
            <a:r>
              <a:rPr lang="en-US" altLang="ja-JP" dirty="0" err="1"/>
              <a:t>Variational</a:t>
            </a:r>
            <a:r>
              <a:rPr lang="en-US" altLang="ja-JP" dirty="0"/>
              <a:t> </a:t>
            </a:r>
            <a:r>
              <a:rPr lang="en-US" altLang="ja-JP" dirty="0" err="1"/>
              <a:t>autoencoder</a:t>
            </a:r>
            <a:r>
              <a:rPr lang="en-US" altLang="ja-JP" dirty="0"/>
              <a:t> - visual hallucination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Visual output from trivial seeds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Google </a:t>
            </a:r>
            <a:r>
              <a:rPr lang="en-US" altLang="ja-JP" dirty="0" err="1"/>
              <a:t>DeepDream</a:t>
            </a:r>
            <a:r>
              <a:rPr lang="en-US" altLang="ja-JP" dirty="0"/>
              <a:t> – visual hallucination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"Edge of chaos" phenomenon - functional </a:t>
            </a:r>
            <a:r>
              <a:rPr lang="en-US" altLang="ja-JP" dirty="0" smtClean="0"/>
              <a:t>time course </a:t>
            </a:r>
            <a:r>
              <a:rPr lang="en-US" altLang="ja-JP" dirty="0"/>
              <a:t>in </a:t>
            </a:r>
            <a:r>
              <a:rPr lang="en-US" altLang="ja-JP" dirty="0" err="1"/>
              <a:t>prodromal</a:t>
            </a:r>
            <a:r>
              <a:rPr lang="en-US" altLang="ja-JP" dirty="0"/>
              <a:t> stage of schizophrenia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Deterioration </a:t>
            </a:r>
            <a:r>
              <a:rPr lang="en-US" altLang="ja-JP" dirty="0"/>
              <a:t>after transient high performance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Strange attractor of chaos - incorrigibility in </a:t>
            </a:r>
            <a:r>
              <a:rPr lang="en-US" altLang="ja-JP" dirty="0" smtClean="0"/>
              <a:t>schizophrenia.</a:t>
            </a:r>
          </a:p>
          <a:p>
            <a:r>
              <a:rPr lang="en-US" altLang="ja-JP" dirty="0"/>
              <a:t>Stacking at Local minima - incorrigibility of schizophrenia or stereotypy of autism spectrum disorder</a:t>
            </a:r>
            <a:r>
              <a:rPr lang="en-US" altLang="ja-JP" dirty="0" smtClean="0"/>
              <a:t>.</a:t>
            </a:r>
          </a:p>
          <a:p>
            <a:r>
              <a:rPr lang="en-US" altLang="ja-JP" dirty="0" err="1"/>
              <a:t>Overfitting</a:t>
            </a:r>
            <a:r>
              <a:rPr lang="en-US" altLang="ja-JP" dirty="0"/>
              <a:t> - impairment of generalization in autism spectrum disorder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All current specialized machine learning systems - restricted interest of autism spectrum disorder.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Abnormal behaviors </a:t>
            </a:r>
            <a:r>
              <a:rPr lang="en-US" altLang="ja-JP" dirty="0"/>
              <a:t>expected in Schizophrenia in </a:t>
            </a:r>
            <a:r>
              <a:rPr lang="en-US" altLang="ja-JP" dirty="0" err="1"/>
              <a:t>Silico</a:t>
            </a:r>
            <a:r>
              <a:rPr lang="en-US" altLang="ja-JP" dirty="0"/>
              <a:t> (</a:t>
            </a:r>
            <a:r>
              <a:rPr lang="en-US" altLang="ja-JP" dirty="0" err="1"/>
              <a:t>SiS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Behaviors </a:t>
            </a:r>
            <a:r>
              <a:rPr lang="en-US" altLang="ja-JP" dirty="0"/>
              <a:t>resembling schizophrenia symptoms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Quantitative characteristics of schizophrenia.</a:t>
            </a:r>
            <a:endParaRPr lang="en-US" altLang="ja-JP" dirty="0" smtClean="0"/>
          </a:p>
          <a:p>
            <a:pPr lvl="1"/>
            <a:r>
              <a:rPr lang="en-US" altLang="ja-JP" dirty="0"/>
              <a:t>Nonlinear time course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Robustness of progression after onset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err="1"/>
              <a:t>Populational</a:t>
            </a:r>
            <a:r>
              <a:rPr lang="en-US" altLang="ja-JP" dirty="0"/>
              <a:t> properties over simulation trials such as distribution of severity.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491</Words>
  <Application>Microsoft Office PowerPoint</Application>
  <PresentationFormat>画面に合わせる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Dyscontrolled adaptive potential hypothesis  of psychiatric disorders and significance of simulating schizophrenia in silico in the era of machine learning.</vt:lpstr>
      <vt:lpstr>"Dyscontrolled adaptive potential hypothesis" of psychiatric disorders.</vt:lpstr>
      <vt:lpstr>"Dyscontrolled adaptive potential hypothesis" of psychiatric disorders.</vt:lpstr>
      <vt:lpstr>Machine learning overview</vt:lpstr>
      <vt:lpstr>Neuroscience and machine learning</vt:lpstr>
      <vt:lpstr>Psychiatry and machine learning</vt:lpstr>
      <vt:lpstr>Psychiatry and machine learning</vt:lpstr>
      <vt:lpstr>Known behaviors of machine learning that resemble psychiatric symptoms</vt:lpstr>
      <vt:lpstr>Abnormal behaviors expected in Schizophrenia in Silico (SiS)</vt:lpstr>
      <vt:lpstr>Requirements for SiS implementation</vt:lpstr>
      <vt:lpstr>Machine learning implementation to be modified for SiS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atiroms</dc:creator>
  <cp:lastModifiedBy>atiroms</cp:lastModifiedBy>
  <cp:revision>38</cp:revision>
  <dcterms:created xsi:type="dcterms:W3CDTF">2017-06-04T00:45:16Z</dcterms:created>
  <dcterms:modified xsi:type="dcterms:W3CDTF">2017-06-04T07:40:54Z</dcterms:modified>
</cp:coreProperties>
</file>