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8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EA651-3D82-17F5-98DE-C76403F3E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9F8084-A500-2BF9-EAD1-0596793A58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C36C9-B8EF-3D72-0475-9016E0F6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AB42-F332-482D-9A18-73C6FF505D47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20B8E-ADEC-12F9-C96F-8100AD600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87FA8-9A05-BB25-54ED-9F3B35487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5555-3DE5-4139-903D-1500BBFD0C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202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D347B-3C78-0513-1F22-C020CD12B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1B75CF-BE85-765A-FB83-2621BB109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EF1EF-7208-A392-7081-2C4B261C9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AB42-F332-482D-9A18-73C6FF505D47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39866-8EC4-E506-891D-52A3EE093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FC1AA-DAD0-082F-086F-52D12E9F7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5555-3DE5-4139-903D-1500BBFD0C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5009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B8BCD7-D998-8BFC-412A-F9B4474598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4E6DF0-C550-A9F2-4CBF-9F9362AD4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2705C-AB49-F13B-80F6-FC7E28DC7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AB42-F332-482D-9A18-73C6FF505D47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70275-4246-B95C-29D8-1008712CE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1A876-C64F-EE89-EA93-3EDDF85AD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5555-3DE5-4139-903D-1500BBFD0C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651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E9566-E96A-6612-9576-A539131F2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7F7F6-031C-A726-601E-BED66BE18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CCEEC-F2B9-0488-37AF-52FC86E42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AB42-F332-482D-9A18-73C6FF505D47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13B22-65AB-6F64-19DC-1C3F296B7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D0F72-A770-70F7-8F2C-87B76CB37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5555-3DE5-4139-903D-1500BBFD0C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015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3179F-7635-A94B-AAB8-0078DC257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6A44C-31C6-FBBD-D7B5-F29FF9963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BE294-15B2-FCF0-2662-251ACD4E7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AB42-F332-482D-9A18-73C6FF505D47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C9FDE-5EDD-6EB7-6D22-E65943380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0BB28-B610-91C2-056A-809EA566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5555-3DE5-4139-903D-1500BBFD0C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571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81586-EBE1-DF2E-866B-76D9FABDF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77F48-433B-8026-6245-5B8C62249E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46389-DB57-6290-602E-7614F5803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11168D-5258-F017-96F1-EFD723616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AB42-F332-482D-9A18-73C6FF505D47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268722-B1A4-AA5C-BBF2-3CFECB64B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28177B-2A58-6256-8343-B825AFB1A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5555-3DE5-4139-903D-1500BBFD0C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120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7A76D-FEB1-7B92-1E1B-07484E7C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3897C-5AAA-A52E-0E1E-D4D7D11BD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CD42A-3985-3F4A-16B0-C238EC27E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BE20E0-5308-3A5F-5CAC-B665AD8477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87301D-BB4D-DD3A-5A43-6CBE1C96EB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CB01F4-CC85-09A0-EA3E-6CC90CB72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AB42-F332-482D-9A18-73C6FF505D47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E8D642-AE2B-E9BB-24A5-3A9D406A9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89C07D-B597-3586-B875-C788D3BB7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5555-3DE5-4139-903D-1500BBFD0C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464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77405-11AB-A5F8-178A-07765EDE3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2040B4-24E1-2F3E-3EF6-16DC9D792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AB42-F332-482D-9A18-73C6FF505D47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D015F8-D77F-5406-3F6F-7EADDB863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D785C5-25EB-1F91-335A-B154AE7A8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5555-3DE5-4139-903D-1500BBFD0C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194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B15D8F-762D-2F04-D6A7-4B8FD9F3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AB42-F332-482D-9A18-73C6FF505D47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4F8548-E242-21B7-C1D6-8A42698C8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0B4BD-91CC-DBE6-4453-ADACC0EAA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5555-3DE5-4139-903D-1500BBFD0C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498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64BEA-0185-33C7-6D5F-32EDD5C32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C46FB-BA48-8F00-2A0B-5FBB357F0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B43137-99A1-55D9-EE01-7C31EC0AB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6EE38-14C0-7D7E-68B8-3DB1057C7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AB42-F332-482D-9A18-73C6FF505D47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DB9CB-6223-0618-213A-B50D1ABA5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420657-9093-1EBC-6DC2-146EF7D20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5555-3DE5-4139-903D-1500BBFD0C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060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46599-0CA4-B9AC-AE06-5EEB9772D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C03A1F-A0B5-4A5C-3175-F555CBCFD2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3E2C6E-7CAD-F500-636C-CAA2E737C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78D184-89FE-F0EA-5214-F02192CBA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AB42-F332-482D-9A18-73C6FF505D47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02029-BDFB-9014-95ED-D2EC1DD6D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24D48-BB86-C2AC-BA2F-3BA155F31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5555-3DE5-4139-903D-1500BBFD0C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417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F655EA-802C-A02B-D47E-53C9EDB47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8E8E4-6354-8365-9995-DDFE24FA4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8ED4D-B188-9F5C-7AEE-06768E23AA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4AB42-F332-482D-9A18-73C6FF505D47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E1506-41BF-CDEE-FA8B-5030C9A2C1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84820-7E7D-54C3-9180-78D1E43974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15555-3DE5-4139-903D-1500BBFD0C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09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2CA9D-9E96-C383-5482-75ED90A270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i="0" dirty="0">
                <a:solidFill>
                  <a:srgbClr val="0F52BA"/>
                </a:solidFill>
                <a:effectLst/>
                <a:latin typeface="Times New Roman" panose="02020603050405020304" pitchFamily="18" charset="0"/>
              </a:rPr>
              <a:t>TELECOM CUSTOMER CHURN PREDICTION 📈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64A3AC-C00F-0C39-E14B-04532949A3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0" i="1" dirty="0">
                <a:effectLst/>
                <a:latin typeface="Palatino"/>
              </a:rPr>
              <a:t>Did you know that attracting a new customer costs </a:t>
            </a:r>
            <a:r>
              <a:rPr lang="en-IN" b="0" i="1" dirty="0">
                <a:solidFill>
                  <a:srgbClr val="DC143C"/>
                </a:solidFill>
                <a:effectLst/>
                <a:latin typeface="Palatino"/>
              </a:rPr>
              <a:t>five times</a:t>
            </a:r>
            <a:r>
              <a:rPr lang="en-IN" b="0" i="1" dirty="0">
                <a:effectLst/>
                <a:latin typeface="Palatino"/>
              </a:rPr>
              <a:t> as much as keeping an existing one?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969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A6F99-25E4-88B4-17C0-83A15661A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Payment Method Dist. W.r.t Churn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EEFBE5-6DBB-AFF4-3D9C-6623A752E1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981" y="1253331"/>
            <a:ext cx="6091873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839A26-5E2B-450B-92B8-663798DA63EB}"/>
              </a:ext>
            </a:extLst>
          </p:cNvPr>
          <p:cNvSpPr txBox="1"/>
          <p:nvPr/>
        </p:nvSpPr>
        <p:spPr>
          <a:xfrm>
            <a:off x="587188" y="5569545"/>
            <a:ext cx="10766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Inter"/>
              </a:rPr>
              <a:t>Major customers who moved out were having Electronic Check as Payment Method.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Inter"/>
              </a:rPr>
              <a:t>Customers who opted for Credit-Card automatic transfer or Bank Automatic Transfer and Mailed Check as Payment Method were less likely to move out.</a:t>
            </a:r>
          </a:p>
        </p:txBody>
      </p:sp>
    </p:spTree>
    <p:extLst>
      <p:ext uri="{BB962C8B-B14F-4D97-AF65-F5344CB8AC3E}">
        <p14:creationId xmlns:p14="http://schemas.microsoft.com/office/powerpoint/2010/main" val="1641885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DBD97-8B3A-2EA0-8133-A3443FC4D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Churn Dist. </a:t>
            </a:r>
            <a:r>
              <a:rPr lang="en-US" dirty="0" err="1"/>
              <a:t>W.r.t.</a:t>
            </a:r>
            <a:r>
              <a:rPr lang="en-US" dirty="0"/>
              <a:t> </a:t>
            </a:r>
            <a:r>
              <a:rPr lang="en-US" dirty="0" err="1"/>
              <a:t>InternetService</a:t>
            </a:r>
            <a:r>
              <a:rPr lang="en-US" dirty="0"/>
              <a:t> and </a:t>
            </a:r>
            <a:br>
              <a:rPr lang="en-US" dirty="0"/>
            </a:br>
            <a:r>
              <a:rPr lang="en-US" dirty="0"/>
              <a:t>                       Gender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136856-FFDA-2BE4-D894-CC964318AB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639" y="1538755"/>
            <a:ext cx="6721781" cy="410901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55A33C-6CCF-A6E2-F36F-5403DE49CA1D}"/>
              </a:ext>
            </a:extLst>
          </p:cNvPr>
          <p:cNvSpPr txBox="1"/>
          <p:nvPr/>
        </p:nvSpPr>
        <p:spPr>
          <a:xfrm>
            <a:off x="528917" y="5504329"/>
            <a:ext cx="110893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Inter"/>
              </a:rPr>
              <a:t>A lot of customers choose the Fiber optic service and it's also evident that the customers who use Fiber optic have high churn rate, this might suggest a dissatisfaction with this type of internet service.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Inter"/>
              </a:rPr>
              <a:t>Customers having DSL service are majority in number and have less churn rate compared to Fibre optic service.</a:t>
            </a:r>
          </a:p>
        </p:txBody>
      </p:sp>
    </p:spTree>
    <p:extLst>
      <p:ext uri="{BB962C8B-B14F-4D97-AF65-F5344CB8AC3E}">
        <p14:creationId xmlns:p14="http://schemas.microsoft.com/office/powerpoint/2010/main" val="2189906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9D808-867B-B1F8-4C95-CE3B50C3D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Depedants</a:t>
            </a:r>
            <a:r>
              <a:rPr lang="en-US" dirty="0"/>
              <a:t> Distributions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2C3762-4577-F2DE-C1DD-7EE148644D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110" y="1323602"/>
            <a:ext cx="6091873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F098D2-6065-E909-8824-940D1EF5706F}"/>
              </a:ext>
            </a:extLst>
          </p:cNvPr>
          <p:cNvSpPr txBox="1"/>
          <p:nvPr/>
        </p:nvSpPr>
        <p:spPr>
          <a:xfrm>
            <a:off x="838201" y="5952565"/>
            <a:ext cx="7987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>
                <a:effectLst/>
                <a:latin typeface="Inter"/>
              </a:rPr>
              <a:t>Customers without dependents are more likely to churn</a:t>
            </a:r>
          </a:p>
        </p:txBody>
      </p:sp>
    </p:spTree>
    <p:extLst>
      <p:ext uri="{BB962C8B-B14F-4D97-AF65-F5344CB8AC3E}">
        <p14:creationId xmlns:p14="http://schemas.microsoft.com/office/powerpoint/2010/main" val="304683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7BDD0-667A-C60D-A03F-6A297C6F5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Churn distributions </a:t>
            </a:r>
            <a:r>
              <a:rPr lang="en-US" dirty="0" err="1"/>
              <a:t>W.r.t.</a:t>
            </a:r>
            <a:r>
              <a:rPr lang="en-US" dirty="0"/>
              <a:t> Partners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D1FEBF-B537-7E5F-2B3F-18565163FA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934" y="1253331"/>
            <a:ext cx="6091873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46F484-23D2-C96A-6634-1767B82F7D51}"/>
              </a:ext>
            </a:extLst>
          </p:cNvPr>
          <p:cNvSpPr txBox="1"/>
          <p:nvPr/>
        </p:nvSpPr>
        <p:spPr>
          <a:xfrm flipH="1">
            <a:off x="717176" y="5720661"/>
            <a:ext cx="8346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>
                <a:effectLst/>
                <a:latin typeface="Inter"/>
              </a:rPr>
              <a:t>Customers that doesn't have partners are more likely to churn</a:t>
            </a:r>
          </a:p>
          <a:p>
            <a:br>
              <a:rPr lang="en-IN" b="0" i="0">
                <a:effectLst/>
                <a:latin typeface="Roboto Mono" panose="020F0502020204030204" pitchFamily="49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073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1D52A-AE47-CF33-99E5-DDB9EE15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Churn distributions </a:t>
            </a:r>
            <a:r>
              <a:rPr lang="en-US" dirty="0" err="1"/>
              <a:t>W.r.t.</a:t>
            </a:r>
            <a:r>
              <a:rPr lang="en-US" dirty="0"/>
              <a:t> Senior Citizen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09B0AB-7100-79C7-FC86-8C5C640584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227" y="1413248"/>
            <a:ext cx="6091873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C87119-32FE-A1EB-CBA4-0987B5B6E285}"/>
              </a:ext>
            </a:extLst>
          </p:cNvPr>
          <p:cNvSpPr txBox="1"/>
          <p:nvPr/>
        </p:nvSpPr>
        <p:spPr>
          <a:xfrm flipH="1">
            <a:off x="995081" y="5764586"/>
            <a:ext cx="8319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Inter"/>
              </a:rPr>
              <a:t>It can be observed that the fraction of senior citizen is very less.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Inter"/>
              </a:rPr>
              <a:t>Most of the senior citizens churn.</a:t>
            </a:r>
          </a:p>
        </p:txBody>
      </p:sp>
    </p:spTree>
    <p:extLst>
      <p:ext uri="{BB962C8B-B14F-4D97-AF65-F5344CB8AC3E}">
        <p14:creationId xmlns:p14="http://schemas.microsoft.com/office/powerpoint/2010/main" val="2956218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1BA8A-80BA-EEB3-586B-C60DF06F1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Churn </a:t>
            </a:r>
            <a:r>
              <a:rPr lang="en-US" dirty="0" err="1"/>
              <a:t>W.r.t.</a:t>
            </a:r>
            <a:r>
              <a:rPr lang="en-US" dirty="0"/>
              <a:t> Security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6FF081-47A9-15D7-E56B-2D15A94C5A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839" y="1253331"/>
            <a:ext cx="6091873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982598-4DAE-63AD-B767-B520EDE3EE51}"/>
              </a:ext>
            </a:extLst>
          </p:cNvPr>
          <p:cNvSpPr txBox="1"/>
          <p:nvPr/>
        </p:nvSpPr>
        <p:spPr>
          <a:xfrm>
            <a:off x="838200" y="5479163"/>
            <a:ext cx="5907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>
                <a:effectLst/>
                <a:latin typeface="Inter"/>
              </a:rPr>
              <a:t>Most customers churn in the absence of online security,</a:t>
            </a:r>
          </a:p>
          <a:p>
            <a:br>
              <a:rPr lang="en-IN" b="0" i="0">
                <a:effectLst/>
                <a:latin typeface="Roboto Mono" panose="00000009000000000000" pitchFamily="49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7157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B2229-1963-EB7C-5C60-56927C645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Churn distributions </a:t>
            </a:r>
            <a:r>
              <a:rPr lang="en-US" dirty="0" err="1"/>
              <a:t>W.r.t.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Papaerless</a:t>
            </a:r>
            <a:r>
              <a:rPr lang="en-US" dirty="0"/>
              <a:t> Billing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429F3F-5AB8-B4DA-13C9-5A0B7CE02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687" y="1547719"/>
            <a:ext cx="6091873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F902B2-1A87-9A33-4462-9EA1EB1668E1}"/>
              </a:ext>
            </a:extLst>
          </p:cNvPr>
          <p:cNvSpPr txBox="1"/>
          <p:nvPr/>
        </p:nvSpPr>
        <p:spPr>
          <a:xfrm flipH="1">
            <a:off x="838200" y="5569545"/>
            <a:ext cx="5755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>
                <a:effectLst/>
                <a:latin typeface="Inter"/>
              </a:rPr>
              <a:t>Customers with Paperless Billing are most likely to churn.</a:t>
            </a:r>
          </a:p>
          <a:p>
            <a:br>
              <a:rPr lang="en-IN" b="0" i="0">
                <a:effectLst/>
                <a:latin typeface="Roboto Mono" panose="00000009000000000000" pitchFamily="49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2931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A308C-D818-F16D-F8C3-2787F13E6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130" y="365125"/>
            <a:ext cx="10515600" cy="1325563"/>
          </a:xfrm>
        </p:spPr>
        <p:txBody>
          <a:bodyPr/>
          <a:lstStyle/>
          <a:p>
            <a:r>
              <a:rPr lang="en-US" dirty="0"/>
              <a:t>Churn Distributions </a:t>
            </a:r>
            <a:r>
              <a:rPr lang="en-US" dirty="0" err="1"/>
              <a:t>W.r.t.</a:t>
            </a:r>
            <a:br>
              <a:rPr lang="en-US" dirty="0"/>
            </a:br>
            <a:r>
              <a:rPr lang="en-US" dirty="0"/>
              <a:t>Tech Support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D6C8B3-76AA-4245-CB27-A6BA4C2A26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993" y="1616030"/>
            <a:ext cx="6091873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18DD58-9BBF-438C-1FC3-5656D3C90F8F}"/>
              </a:ext>
            </a:extLst>
          </p:cNvPr>
          <p:cNvSpPr txBox="1"/>
          <p:nvPr/>
        </p:nvSpPr>
        <p:spPr>
          <a:xfrm flipH="1">
            <a:off x="618564" y="5892710"/>
            <a:ext cx="96280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effectLst/>
                <a:latin typeface="Inter"/>
              </a:rPr>
              <a:t>Customers with no </a:t>
            </a:r>
            <a:r>
              <a:rPr lang="en-IN" dirty="0" err="1">
                <a:effectLst/>
                <a:latin typeface="Inter"/>
              </a:rPr>
              <a:t>TechSupport</a:t>
            </a:r>
            <a:r>
              <a:rPr lang="en-IN" dirty="0">
                <a:effectLst/>
                <a:latin typeface="Inter"/>
              </a:rPr>
              <a:t> are most likely to migrate to another service provider.</a:t>
            </a:r>
          </a:p>
          <a:p>
            <a:br>
              <a:rPr lang="en-IN" b="0" i="0" dirty="0">
                <a:effectLst/>
                <a:latin typeface="Roboto Mono" panose="00000009000000000000" pitchFamily="49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9165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F4B9D-5798-03A3-EF0A-4A6F44F5F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Churn Distributions </a:t>
            </a:r>
            <a:r>
              <a:rPr lang="en-US" dirty="0" err="1"/>
              <a:t>W.r.t.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Phone Service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9D2787-04B3-5D60-BF7F-9722E54922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674" y="1565649"/>
            <a:ext cx="6091873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9F5CA3-DA4C-4A89-D19C-324F62CF794D}"/>
              </a:ext>
            </a:extLst>
          </p:cNvPr>
          <p:cNvSpPr txBox="1"/>
          <p:nvPr/>
        </p:nvSpPr>
        <p:spPr>
          <a:xfrm>
            <a:off x="1506070" y="5522259"/>
            <a:ext cx="8373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>
                <a:effectLst/>
                <a:latin typeface="Inter"/>
              </a:rPr>
              <a:t>Very small fraction of customers don't have a phone service and out of that, 1/3rd Customers are more likely to churn.</a:t>
            </a:r>
          </a:p>
          <a:p>
            <a:br>
              <a:rPr lang="en-IN" b="0" i="0">
                <a:effectLst/>
                <a:latin typeface="Roboto Mono" panose="00000009000000000000" pitchFamily="49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3322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2B1D2-B488-1FB2-7DCD-0D49FC107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Monthly Charges by </a:t>
            </a:r>
            <a:br>
              <a:rPr lang="en-US" dirty="0"/>
            </a:br>
            <a:r>
              <a:rPr lang="en-US" dirty="0"/>
              <a:t>Churn 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497EDC2-CE61-68C5-232E-0442FC401E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6306" y="1713099"/>
            <a:ext cx="6087035" cy="31457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65CCF2-7B3B-F7DB-2F26-910659BFF1BB}"/>
              </a:ext>
            </a:extLst>
          </p:cNvPr>
          <p:cNvSpPr txBox="1"/>
          <p:nvPr/>
        </p:nvSpPr>
        <p:spPr>
          <a:xfrm>
            <a:off x="838200" y="4993341"/>
            <a:ext cx="6840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>
                <a:effectLst/>
                <a:latin typeface="Inter"/>
              </a:rPr>
              <a:t>Customers with higher Monthly Charges are also more likely to churn</a:t>
            </a:r>
          </a:p>
          <a:p>
            <a:br>
              <a:rPr lang="en-IN" b="0" i="0">
                <a:effectLst/>
                <a:latin typeface="Roboto Mono" panose="00000009000000000000" pitchFamily="49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4263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D8D2A-5782-B1E3-A9C5-B835C1D10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D7CFC-19F5-A406-A063-B02EF11E0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IN" b="1" i="0" dirty="0">
                <a:solidFill>
                  <a:srgbClr val="000000"/>
                </a:solidFill>
                <a:effectLst/>
                <a:latin typeface="Inter"/>
              </a:rPr>
              <a:t>What is Customer Churn?</a:t>
            </a:r>
            <a:endParaRPr lang="en-IN" b="0" i="0" dirty="0">
              <a:solidFill>
                <a:srgbClr val="000000"/>
              </a:solidFill>
              <a:effectLst/>
              <a:latin typeface="Inter"/>
            </a:endParaRPr>
          </a:p>
          <a:p>
            <a:pPr algn="l"/>
            <a:r>
              <a:rPr lang="en-IN" b="0" i="0" dirty="0">
                <a:effectLst/>
                <a:latin typeface="Inter"/>
              </a:rPr>
              <a:t>Customer churn is defined as when customers or subscribers discontinue doing business with a firm or service.</a:t>
            </a:r>
          </a:p>
          <a:p>
            <a:pPr algn="l"/>
            <a:r>
              <a:rPr lang="en-IN" b="0" i="0" dirty="0">
                <a:effectLst/>
                <a:latin typeface="Inter"/>
              </a:rPr>
              <a:t>Customers in the telecom industry can choose from a variety of service providers and actively switch from one to the next. The telecommunications business has an annual churn rate of 15-25 percent in this highly competitive market.</a:t>
            </a:r>
          </a:p>
          <a:p>
            <a:pPr algn="l"/>
            <a:r>
              <a:rPr lang="en-IN" b="1" i="0" dirty="0">
                <a:effectLst/>
                <a:latin typeface="Inter"/>
              </a:rPr>
              <a:t>To reduce customer churn, telecom companies need to predict which customers are at high risk of churn.</a:t>
            </a:r>
            <a:endParaRPr lang="en-IN" b="0" i="0" dirty="0">
              <a:effectLst/>
              <a:latin typeface="Inter"/>
            </a:endParaRPr>
          </a:p>
          <a:p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6781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5F2E5-AE3A-9D16-A5D1-F829C4518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Distributions of Total Charges by </a:t>
            </a:r>
            <a:br>
              <a:rPr lang="en-US" dirty="0"/>
            </a:br>
            <a:r>
              <a:rPr lang="en-US" dirty="0"/>
              <a:t>Churn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29E762-4E20-AE49-058B-C4B46B5038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5930" y="1951154"/>
            <a:ext cx="5600140" cy="278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254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B8D3C-9506-F3C7-4A80-E368369ED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Tenure VS Churn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03A55F-5498-FA1F-5E58-570903F197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882" y="1520825"/>
            <a:ext cx="598273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AC9AF8-5B9F-5714-C548-F029BCE6EB16}"/>
              </a:ext>
            </a:extLst>
          </p:cNvPr>
          <p:cNvSpPr txBox="1"/>
          <p:nvPr/>
        </p:nvSpPr>
        <p:spPr>
          <a:xfrm>
            <a:off x="1246095" y="5540837"/>
            <a:ext cx="46616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effectLst/>
                <a:latin typeface="Inter"/>
              </a:rPr>
              <a:t>New customers are more likely to churn</a:t>
            </a:r>
          </a:p>
          <a:p>
            <a:pPr algn="r"/>
            <a:endParaRPr lang="en-IN" sz="1800" b="0" dirty="0">
              <a:effectLst/>
              <a:latin typeface="Roboto Mono" panose="00000009000000000000" pitchFamily="49" charset="0"/>
            </a:endParaRPr>
          </a:p>
          <a:p>
            <a:br>
              <a:rPr lang="en-IN" b="0" i="0" dirty="0">
                <a:effectLst/>
                <a:latin typeface="Roboto Mono" panose="00000009000000000000" pitchFamily="49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6966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03D3F-00E7-BE3E-32AE-15E39FC4D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Relation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2ADC9B-3550-D1C1-B468-967DBD330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6447" y="1825625"/>
            <a:ext cx="945748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4858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0796F-A361-683A-A29B-633529235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9B0EC0-D71F-47D6-5D7E-439FDDAEB2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35943"/>
            <a:ext cx="4800600" cy="2124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641555-AC8B-C71D-3FFB-4A2C0305E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759" y="1835943"/>
            <a:ext cx="4924425" cy="2124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75FC50-69AD-DFBA-9FB4-E9E1260C4C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7293" y="4105273"/>
            <a:ext cx="4924425" cy="218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584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398C6-85C9-F0EF-AC54-43EC15B32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Inter"/>
              </a:rPr>
              <a:t>Standardizing numeric attributes</a:t>
            </a:r>
            <a:br>
              <a:rPr lang="en-IN" b="0" i="0" dirty="0">
                <a:solidFill>
                  <a:srgbClr val="000000"/>
                </a:solidFill>
                <a:effectLst/>
                <a:latin typeface="Inter"/>
              </a:rPr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D2CF47-7827-D0FE-ED50-09E0FC83BF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193" y="1220647"/>
            <a:ext cx="5141866" cy="23024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DB9657-F482-D31C-B667-E1706C3F3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000" y="1220647"/>
            <a:ext cx="5572292" cy="24952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4F6941-07B8-BBDA-5513-725CDFB16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8777" y="3815649"/>
            <a:ext cx="7073152" cy="260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011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F55B3-E997-754F-6996-ED97B258B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091" y="49443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8. Machine Learning Model Evaluations and Predictions</a:t>
            </a:r>
            <a:br>
              <a:rPr lang="en-IN" b="0" dirty="0">
                <a:solidFill>
                  <a:srgbClr val="000000"/>
                </a:solidFill>
                <a:effectLst/>
                <a:latin typeface="Inter"/>
              </a:rPr>
            </a:br>
            <a:br>
              <a:rPr lang="en-IN" b="0" i="0" dirty="0">
                <a:effectLst/>
                <a:latin typeface="Inter"/>
              </a:rPr>
            </a:b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E8BA67A-42F1-1EB7-EE01-3193BE41A5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6264423"/>
              </p:ext>
            </p:extLst>
          </p:nvPr>
        </p:nvGraphicFramePr>
        <p:xfrm>
          <a:off x="2052917" y="1685365"/>
          <a:ext cx="6604859" cy="4428567"/>
        </p:xfrm>
        <a:graphic>
          <a:graphicData uri="http://schemas.openxmlformats.org/drawingml/2006/table">
            <a:tbl>
              <a:tblPr firstRow="1" firstCol="1" bandRow="1"/>
              <a:tblGrid>
                <a:gridCol w="2201151">
                  <a:extLst>
                    <a:ext uri="{9D8B030D-6E8A-4147-A177-3AD203B41FA5}">
                      <a16:colId xmlns:a16="http://schemas.microsoft.com/office/drawing/2014/main" val="1202019657"/>
                    </a:ext>
                  </a:extLst>
                </a:gridCol>
                <a:gridCol w="2201151">
                  <a:extLst>
                    <a:ext uri="{9D8B030D-6E8A-4147-A177-3AD203B41FA5}">
                      <a16:colId xmlns:a16="http://schemas.microsoft.com/office/drawing/2014/main" val="2748806835"/>
                    </a:ext>
                  </a:extLst>
                </a:gridCol>
                <a:gridCol w="2202557">
                  <a:extLst>
                    <a:ext uri="{9D8B030D-6E8A-4147-A177-3AD203B41FA5}">
                      <a16:colId xmlns:a16="http://schemas.microsoft.com/office/drawing/2014/main" val="2670315352"/>
                    </a:ext>
                  </a:extLst>
                </a:gridCol>
              </a:tblGrid>
              <a:tr h="6125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Machine Learning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Algorithms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8898" marR="58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Accuracy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Score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8898" marR="58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Confusion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Matrix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8898" marR="58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1988917"/>
                  </a:ext>
                </a:extLst>
              </a:tr>
              <a:tr h="474248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9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KNN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8898" marR="58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77%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8898" marR="58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kern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array([[1346,  269],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kern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[ 203,  292]],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8898" marR="58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898417"/>
                  </a:ext>
                </a:extLst>
              </a:tr>
              <a:tr h="496293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9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SVC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8898" marR="58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80.75%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8898" marR="58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8898" marR="58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2088647"/>
                  </a:ext>
                </a:extLst>
              </a:tr>
              <a:tr h="474248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9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Random Forest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8898" marR="58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81%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8898" marR="58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[1432, 117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276, 285]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8898" marR="58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4806241"/>
                  </a:ext>
                </a:extLst>
              </a:tr>
              <a:tr h="474248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9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Logistic Regression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8898" marR="58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80.90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8898" marR="58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[1380,169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234,327]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8898" marR="58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770564"/>
                  </a:ext>
                </a:extLst>
              </a:tr>
              <a:tr h="474248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9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Decision Tree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8898" marR="58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72.98%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8898" marR="58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8898" marR="58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2963991"/>
                  </a:ext>
                </a:extLst>
              </a:tr>
              <a:tr h="474248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9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AdaBoost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8898" marR="58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80.75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8898" marR="58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[1398,151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255,306]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8898" marR="58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989536"/>
                  </a:ext>
                </a:extLst>
              </a:tr>
              <a:tr h="474248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9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GradientBoost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8898" marR="58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80.80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8898" marR="58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[1396,153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252,309]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8898" marR="58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638104"/>
                  </a:ext>
                </a:extLst>
              </a:tr>
              <a:tr h="474248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9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VotingClassifier(final_classifier)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8898" marR="58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81.70</a:t>
                      </a:r>
                      <a:endParaRPr lang="en-IN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8898" marR="58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[1396,153</a:t>
                      </a:r>
                      <a:endParaRPr lang="en-IN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252,309]</a:t>
                      </a:r>
                      <a:endParaRPr lang="en-IN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8898" marR="58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0155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2256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0534B-B85F-91EE-6796-ECCDB96B2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1D89E2-399A-9994-A47A-42263FA857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9809" y="1588854"/>
            <a:ext cx="2781300" cy="2019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A0DF1B-5294-F7A3-5C9D-FB0B55B1C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717" y="1550194"/>
            <a:ext cx="3048000" cy="2019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C3C67D-5B85-8705-E84F-3703D3F98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9175" y="1487020"/>
            <a:ext cx="2714625" cy="2019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1E72FC-AFAC-0469-74CE-664CEB1995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4534" y="3835774"/>
            <a:ext cx="3171825" cy="2019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9DDE2F-09E8-C764-3CF1-14225C440B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2403" y="3835774"/>
            <a:ext cx="250507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9089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AF1D7-BC02-EF38-AF2B-EA95E277E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A2C4A05-B546-88BB-B818-74DFA0A231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871" y="1627328"/>
            <a:ext cx="5369297" cy="39128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7FAF39-1A46-84CE-F0DC-89F1947AE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856" y="1550894"/>
            <a:ext cx="5369297" cy="405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7165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EE62-2B10-89B0-C0EF-171283F62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231"/>
            <a:ext cx="10515600" cy="1325563"/>
          </a:xfrm>
        </p:spPr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BE968-BA12-9F4C-2699-7FE93F29C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519"/>
            <a:ext cx="10515600" cy="4351338"/>
          </a:xfrm>
        </p:spPr>
        <p:txBody>
          <a:bodyPr/>
          <a:lstStyle/>
          <a:p>
            <a:r>
              <a:rPr lang="en-IN" b="0" i="0" dirty="0">
                <a:effectLst/>
                <a:latin typeface="Inter"/>
              </a:rPr>
              <a:t>From the confusion matrix we can see that: There are total 1400+149=1549 actual non-churn values and the algorithm predicts 1400 of them as non churn and 149 of them as churn. </a:t>
            </a:r>
          </a:p>
          <a:p>
            <a:r>
              <a:rPr lang="en-IN" b="0" i="0" dirty="0">
                <a:effectLst/>
                <a:latin typeface="Inter"/>
              </a:rPr>
              <a:t>While there are 237+324=561 actual churn values and the algorithm predicts 237 of them as non churn values and 324 of them as churn values.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741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FA77F-8A56-D652-1BE8-F2B7A15FA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DCAC3-6BB5-8F7F-B6E9-6FADD7865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Inter"/>
              </a:rPr>
              <a:t>What's the % of Churn Customers and customers that keep in with the active services?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Inter"/>
              </a:rPr>
              <a:t>Is there any patterns in Churn Customers based on the gender?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Inter"/>
              </a:rPr>
              <a:t>Is there any patterns/preference in Churn Customers based on the type of service provided?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Inter"/>
              </a:rPr>
              <a:t>What's the most profitable service types?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Inter"/>
              </a:rPr>
              <a:t>Which features and services are most profitable?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Inter"/>
              </a:rPr>
              <a:t>Many more questions that will arise during the analysis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6716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23214-A9BA-E9C0-5C95-1ED799816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3.Understanding the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A89CA-1C67-D052-03CE-8BC01768A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 algn="l"/>
            <a:r>
              <a:rPr lang="en-IN" b="1" i="0" dirty="0">
                <a:effectLst/>
                <a:latin typeface="Inter"/>
              </a:rPr>
              <a:t>The data set includes information about:</a:t>
            </a:r>
            <a:endParaRPr lang="en-IN" b="0" i="0" dirty="0">
              <a:effectLst/>
              <a:latin typeface="In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Inter"/>
              </a:rPr>
              <a:t>Customers who left within the last month</a:t>
            </a:r>
            <a:r>
              <a:rPr lang="en-IN" b="0" i="0" dirty="0">
                <a:effectLst/>
                <a:latin typeface="Inter"/>
              </a:rPr>
              <a:t> – the column is called Churn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Inter"/>
              </a:rPr>
              <a:t>Services that each customer has signed up for</a:t>
            </a:r>
            <a:r>
              <a:rPr lang="en-IN" b="0" i="0" dirty="0">
                <a:effectLst/>
                <a:latin typeface="Inter"/>
              </a:rPr>
              <a:t> – phone, multiple lines, internet, online security, online backup, device protection, tech support, and streaming TV and movies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Inter"/>
              </a:rPr>
              <a:t>Customer account information</a:t>
            </a:r>
            <a:r>
              <a:rPr lang="en-IN" b="0" i="0" dirty="0">
                <a:effectLst/>
                <a:latin typeface="Inter"/>
              </a:rPr>
              <a:t> - how long they’ve been a customer, contract, payment method, paperless billing, monthly charges, and total charges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Inter"/>
              </a:rPr>
              <a:t>Demographic info about customers</a:t>
            </a:r>
            <a:r>
              <a:rPr lang="en-IN" b="0" i="0" dirty="0">
                <a:effectLst/>
                <a:latin typeface="Inter"/>
              </a:rPr>
              <a:t> – gender, age range, and if they have partners and dependents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3032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96B2D-C193-11D9-792A-106640205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4.Visulizing Missing Values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81BED5-095B-0674-9D37-03B524C5F2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625" y="1825624"/>
            <a:ext cx="11087099" cy="491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650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593CB-615B-DFEB-09B7-E87F9EB91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6.Data </a:t>
            </a:r>
            <a:r>
              <a:rPr lang="en-US" dirty="0" err="1"/>
              <a:t>Visulization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F02CD0-8902-3799-C058-83670B0227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895" y="1825624"/>
            <a:ext cx="7905996" cy="4449669"/>
          </a:xfrm>
        </p:spPr>
      </p:pic>
    </p:spTree>
    <p:extLst>
      <p:ext uri="{BB962C8B-B14F-4D97-AF65-F5344CB8AC3E}">
        <p14:creationId xmlns:p14="http://schemas.microsoft.com/office/powerpoint/2010/main" val="2675916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21F9-879C-8873-14B6-3A72339BE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Churn Distribution w.r.t </a:t>
            </a:r>
            <a:r>
              <a:rPr lang="en-US" dirty="0" err="1"/>
              <a:t>Gender:Male</a:t>
            </a:r>
            <a:r>
              <a:rPr lang="en-US" dirty="0"/>
              <a:t>(M),Female(F)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AC205F2-000F-DC7D-E03E-5224967813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1716" y="1837439"/>
            <a:ext cx="4010025" cy="4076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175B73-6CD3-5DCB-4F7F-67EF5D4924F3}"/>
              </a:ext>
            </a:extLst>
          </p:cNvPr>
          <p:cNvSpPr txBox="1"/>
          <p:nvPr/>
        </p:nvSpPr>
        <p:spPr>
          <a:xfrm>
            <a:off x="712695" y="5836773"/>
            <a:ext cx="10968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dirty="0">
                <a:effectLst/>
                <a:latin typeface="Inter"/>
              </a:rPr>
              <a:t>There is negligible difference in customer percentage/ count who </a:t>
            </a:r>
            <a:r>
              <a:rPr lang="en-IN" b="0" i="0" dirty="0" err="1">
                <a:effectLst/>
                <a:latin typeface="Inter"/>
              </a:rPr>
              <a:t>chnaged</a:t>
            </a:r>
            <a:r>
              <a:rPr lang="en-IN" b="0" i="0" dirty="0">
                <a:effectLst/>
                <a:latin typeface="Inter"/>
              </a:rPr>
              <a:t> the service provider. Both genders behaved in similar fashion when it comes to migrating to another service provider/firm.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9541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7E760-F103-A53A-2AFD-9CEB1BA6A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Contact Distribution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14D7E7-E155-6C41-C081-C78827AB8E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813" y="1171202"/>
            <a:ext cx="6936618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1C5967-DC3E-DF87-DE99-A9F7DEC18827}"/>
              </a:ext>
            </a:extLst>
          </p:cNvPr>
          <p:cNvSpPr txBox="1"/>
          <p:nvPr/>
        </p:nvSpPr>
        <p:spPr>
          <a:xfrm>
            <a:off x="735107" y="5746376"/>
            <a:ext cx="10425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>
                <a:effectLst/>
                <a:latin typeface="Inter"/>
              </a:rPr>
              <a:t>About 75% of customer with Month-to-Month Contract opted to move out as compared to 13% of customrs with One Year Contract and 3% with Two Year Contract</a:t>
            </a:r>
          </a:p>
        </p:txBody>
      </p:sp>
    </p:spTree>
    <p:extLst>
      <p:ext uri="{BB962C8B-B14F-4D97-AF65-F5344CB8AC3E}">
        <p14:creationId xmlns:p14="http://schemas.microsoft.com/office/powerpoint/2010/main" val="3647532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F71E5-A39E-15F3-F1A6-42E548CDF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Payment Method Distribution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C1391C-ED32-975B-A221-AE5A8B45D0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921" y="1253331"/>
            <a:ext cx="6721781" cy="4351338"/>
          </a:xfrm>
        </p:spPr>
      </p:pic>
    </p:spTree>
    <p:extLst>
      <p:ext uri="{BB962C8B-B14F-4D97-AF65-F5344CB8AC3E}">
        <p14:creationId xmlns:p14="http://schemas.microsoft.com/office/powerpoint/2010/main" val="3834907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845</Words>
  <Application>Microsoft Office PowerPoint</Application>
  <PresentationFormat>Widescreen</PresentationFormat>
  <Paragraphs>107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Calibri Light</vt:lpstr>
      <vt:lpstr>Consolas</vt:lpstr>
      <vt:lpstr>Inter</vt:lpstr>
      <vt:lpstr>Palatino</vt:lpstr>
      <vt:lpstr>Roboto Mono</vt:lpstr>
      <vt:lpstr>Times New Roman</vt:lpstr>
      <vt:lpstr>Office Theme</vt:lpstr>
      <vt:lpstr>TELECOM CUSTOMER CHURN PREDICTION 📈</vt:lpstr>
      <vt:lpstr>Introduction</vt:lpstr>
      <vt:lpstr>Objectives </vt:lpstr>
      <vt:lpstr>3.Understanding the Data</vt:lpstr>
      <vt:lpstr>4.Visulizing Missing Values</vt:lpstr>
      <vt:lpstr>6.Data Visulization</vt:lpstr>
      <vt:lpstr>Churn Distribution w.r.t Gender:Male(M),Female(F)</vt:lpstr>
      <vt:lpstr>Customer Contact Distribution</vt:lpstr>
      <vt:lpstr>Payment Method Distribution</vt:lpstr>
      <vt:lpstr>Customer Payment Method Dist. W.r.t Churn</vt:lpstr>
      <vt:lpstr>Churn Dist. W.r.t. InternetService and                         Gender</vt:lpstr>
      <vt:lpstr>Depedants Distributions</vt:lpstr>
      <vt:lpstr>Churn distributions W.r.t. Partners</vt:lpstr>
      <vt:lpstr>Churn distributions W.r.t. Senior Citizen</vt:lpstr>
      <vt:lpstr>Churn W.r.t. Security</vt:lpstr>
      <vt:lpstr>Churn distributions W.r.t.  Papaerless Billing</vt:lpstr>
      <vt:lpstr>Churn Distributions W.r.t. Tech Support</vt:lpstr>
      <vt:lpstr>Churn Distributions W.r.t.  Phone Service</vt:lpstr>
      <vt:lpstr>Distribution of Monthly Charges by  Churn </vt:lpstr>
      <vt:lpstr>Distributions of Total Charges by  Churn</vt:lpstr>
      <vt:lpstr>Tenure VS Churn</vt:lpstr>
      <vt:lpstr>Total Relation</vt:lpstr>
      <vt:lpstr>Data Preprocessing</vt:lpstr>
      <vt:lpstr>Standardizing numeric attributes </vt:lpstr>
      <vt:lpstr>8. Machine Learning Model Evaluations and Predictions  </vt:lpstr>
      <vt:lpstr>Confusion Matrix</vt:lpstr>
      <vt:lpstr>Roc Curve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TELECOM CUSTOMER CHURN PREDICTION 📈</dc:title>
  <dc:creator>atishkumar gangnar23</dc:creator>
  <cp:lastModifiedBy>atishkumar gangnar23</cp:lastModifiedBy>
  <cp:revision>1</cp:revision>
  <dcterms:created xsi:type="dcterms:W3CDTF">2023-08-18T15:22:57Z</dcterms:created>
  <dcterms:modified xsi:type="dcterms:W3CDTF">2023-08-18T16:27:15Z</dcterms:modified>
</cp:coreProperties>
</file>