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0e34bbca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0e34bbc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0e34bbca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0e34bbca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0e26ba28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0e26ba28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0e26ba2d1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0e26ba2d1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0e26ba2d1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0e26ba2d1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0e34bbca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0e34bbca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0e34bbca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0e34bbca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90e34bbc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0e34bbc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0e34bbca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0e34bbca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0e34bbca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0e34bbca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0e34bbca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0e34bbca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0e34bbca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0e34bbca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0e34bbca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0e34bbca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0e34bbca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0e34bbc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0e34bbca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0e34bbca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sarahyw10.github.io"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53" name="Shape 53"/>
        <p:cNvGrpSpPr/>
        <p:nvPr/>
      </p:nvGrpSpPr>
      <p:grpSpPr>
        <a:xfrm>
          <a:off x="0" y="0"/>
          <a:ext cx="0" cy="0"/>
          <a:chOff x="0" y="0"/>
          <a:chExt cx="0" cy="0"/>
        </a:xfrm>
      </p:grpSpPr>
      <p:sp>
        <p:nvSpPr>
          <p:cNvPr id="54" name="Google Shape;54;p13"/>
          <p:cNvSpPr txBox="1"/>
          <p:nvPr/>
        </p:nvSpPr>
        <p:spPr>
          <a:xfrm>
            <a:off x="752075" y="2475250"/>
            <a:ext cx="32247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 web app that educates people about voting and mail-in ballots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55" name="Google Shape;55;p13"/>
          <p:cNvPicPr preferRelativeResize="0"/>
          <p:nvPr/>
        </p:nvPicPr>
        <p:blipFill rotWithShape="1">
          <a:blip r:embed="rId3">
            <a:alphaModFix/>
          </a:blip>
          <a:srcRect b="0" l="6603" r="0" t="0"/>
          <a:stretch/>
        </p:blipFill>
        <p:spPr>
          <a:xfrm>
            <a:off x="674225" y="1255325"/>
            <a:ext cx="2517300" cy="682350"/>
          </a:xfrm>
          <a:prstGeom prst="rect">
            <a:avLst/>
          </a:prstGeom>
          <a:noFill/>
          <a:ln>
            <a:noFill/>
          </a:ln>
        </p:spPr>
      </p:pic>
      <p:pic>
        <p:nvPicPr>
          <p:cNvPr id="56" name="Google Shape;56;p13"/>
          <p:cNvPicPr preferRelativeResize="0"/>
          <p:nvPr/>
        </p:nvPicPr>
        <p:blipFill>
          <a:blip r:embed="rId4">
            <a:alphaModFix/>
          </a:blip>
          <a:stretch>
            <a:fillRect/>
          </a:stretch>
        </p:blipFill>
        <p:spPr>
          <a:xfrm>
            <a:off x="6845000" y="2319450"/>
            <a:ext cx="1823725" cy="2195700"/>
          </a:xfrm>
          <a:prstGeom prst="rect">
            <a:avLst/>
          </a:prstGeom>
          <a:noFill/>
          <a:ln>
            <a:noFill/>
          </a:ln>
        </p:spPr>
      </p:pic>
      <p:sp>
        <p:nvSpPr>
          <p:cNvPr id="57" name="Google Shape;57;p13"/>
          <p:cNvSpPr txBox="1"/>
          <p:nvPr/>
        </p:nvSpPr>
        <p:spPr>
          <a:xfrm>
            <a:off x="752075" y="3693113"/>
            <a:ext cx="63552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Made with love in 24 hours</a:t>
            </a: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Product Design: Melinda Chen, Janavi Chadha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Dev: Sarah Wahelie, </a:t>
            </a:r>
            <a:r>
              <a:rPr lang="en">
                <a:latin typeface="Nunito"/>
                <a:ea typeface="Nunito"/>
                <a:cs typeface="Nunito"/>
                <a:sym typeface="Nunito"/>
              </a:rPr>
              <a:t>Atishaye</a:t>
            </a:r>
            <a:r>
              <a:rPr lang="en">
                <a:latin typeface="Nunito"/>
                <a:ea typeface="Nunito"/>
                <a:cs typeface="Nunito"/>
                <a:sym typeface="Nunito"/>
              </a:rPr>
              <a:t> Jain, Ted Wang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58" name="Google Shape;58;p13"/>
          <p:cNvPicPr preferRelativeResize="0"/>
          <p:nvPr/>
        </p:nvPicPr>
        <p:blipFill>
          <a:blip r:embed="rId5">
            <a:alphaModFix/>
          </a:blip>
          <a:stretch>
            <a:fillRect/>
          </a:stretch>
        </p:blipFill>
        <p:spPr>
          <a:xfrm>
            <a:off x="752075" y="490475"/>
            <a:ext cx="649325" cy="127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134" name="Shape 134"/>
        <p:cNvGrpSpPr/>
        <p:nvPr/>
      </p:nvGrpSpPr>
      <p:grpSpPr>
        <a:xfrm>
          <a:off x="0" y="0"/>
          <a:ext cx="0" cy="0"/>
          <a:chOff x="0" y="0"/>
          <a:chExt cx="0" cy="0"/>
        </a:xfrm>
      </p:grpSpPr>
      <p:sp>
        <p:nvSpPr>
          <p:cNvPr id="135" name="Google Shape;135;p22"/>
          <p:cNvSpPr txBox="1"/>
          <p:nvPr/>
        </p:nvSpPr>
        <p:spPr>
          <a:xfrm>
            <a:off x="752075" y="1095875"/>
            <a:ext cx="25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Process</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136" name="Google Shape;136;p22"/>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pic>
        <p:nvPicPr>
          <p:cNvPr id="137" name="Google Shape;137;p22"/>
          <p:cNvPicPr preferRelativeResize="0"/>
          <p:nvPr/>
        </p:nvPicPr>
        <p:blipFill>
          <a:blip r:embed="rId4">
            <a:alphaModFix/>
          </a:blip>
          <a:stretch>
            <a:fillRect/>
          </a:stretch>
        </p:blipFill>
        <p:spPr>
          <a:xfrm>
            <a:off x="752075" y="490475"/>
            <a:ext cx="649325" cy="127125"/>
          </a:xfrm>
          <a:prstGeom prst="rect">
            <a:avLst/>
          </a:prstGeom>
          <a:noFill/>
          <a:ln>
            <a:noFill/>
          </a:ln>
        </p:spPr>
      </p:pic>
      <p:pic>
        <p:nvPicPr>
          <p:cNvPr id="138" name="Google Shape;138;p22"/>
          <p:cNvPicPr preferRelativeResize="0"/>
          <p:nvPr/>
        </p:nvPicPr>
        <p:blipFill>
          <a:blip r:embed="rId5">
            <a:alphaModFix/>
          </a:blip>
          <a:stretch>
            <a:fillRect/>
          </a:stretch>
        </p:blipFill>
        <p:spPr>
          <a:xfrm>
            <a:off x="2971700" y="642050"/>
            <a:ext cx="3200609" cy="48386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2" name="Shape 142"/>
        <p:cNvGrpSpPr/>
        <p:nvPr/>
      </p:nvGrpSpPr>
      <p:grpSpPr>
        <a:xfrm>
          <a:off x="0" y="0"/>
          <a:ext cx="0" cy="0"/>
          <a:chOff x="0" y="0"/>
          <a:chExt cx="0" cy="0"/>
        </a:xfrm>
      </p:grpSpPr>
      <p:sp>
        <p:nvSpPr>
          <p:cNvPr id="143" name="Google Shape;143;p23"/>
          <p:cNvSpPr txBox="1"/>
          <p:nvPr/>
        </p:nvSpPr>
        <p:spPr>
          <a:xfrm>
            <a:off x="2798550" y="356425"/>
            <a:ext cx="3546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Final Design Home Page </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144" name="Google Shape;144;p23"/>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pic>
        <p:nvPicPr>
          <p:cNvPr id="145" name="Google Shape;145;p23"/>
          <p:cNvPicPr preferRelativeResize="0"/>
          <p:nvPr/>
        </p:nvPicPr>
        <p:blipFill>
          <a:blip r:embed="rId4">
            <a:alphaModFix/>
          </a:blip>
          <a:stretch>
            <a:fillRect/>
          </a:stretch>
        </p:blipFill>
        <p:spPr>
          <a:xfrm>
            <a:off x="752075" y="490475"/>
            <a:ext cx="649325" cy="127125"/>
          </a:xfrm>
          <a:prstGeom prst="rect">
            <a:avLst/>
          </a:prstGeom>
          <a:noFill/>
          <a:ln>
            <a:noFill/>
          </a:ln>
        </p:spPr>
      </p:pic>
      <p:pic>
        <p:nvPicPr>
          <p:cNvPr id="146" name="Google Shape;146;p23"/>
          <p:cNvPicPr preferRelativeResize="0"/>
          <p:nvPr/>
        </p:nvPicPr>
        <p:blipFill rotWithShape="1">
          <a:blip r:embed="rId5">
            <a:alphaModFix/>
          </a:blip>
          <a:srcRect b="43883" l="0" r="0" t="0"/>
          <a:stretch/>
        </p:blipFill>
        <p:spPr>
          <a:xfrm>
            <a:off x="2938350" y="1157163"/>
            <a:ext cx="4311029" cy="3684448"/>
          </a:xfrm>
          <a:prstGeom prst="rect">
            <a:avLst/>
          </a:prstGeom>
          <a:noFill/>
          <a:ln>
            <a:noFill/>
          </a:ln>
        </p:spPr>
      </p:pic>
      <p:pic>
        <p:nvPicPr>
          <p:cNvPr id="147" name="Google Shape;147;p23"/>
          <p:cNvPicPr preferRelativeResize="0"/>
          <p:nvPr/>
        </p:nvPicPr>
        <p:blipFill>
          <a:blip r:embed="rId6">
            <a:alphaModFix/>
          </a:blip>
          <a:stretch>
            <a:fillRect/>
          </a:stretch>
        </p:blipFill>
        <p:spPr>
          <a:xfrm>
            <a:off x="304800" y="1100512"/>
            <a:ext cx="2493749" cy="3797772"/>
          </a:xfrm>
          <a:prstGeom prst="rect">
            <a:avLst/>
          </a:prstGeom>
          <a:noFill/>
          <a:ln>
            <a:noFill/>
          </a:ln>
        </p:spPr>
      </p:pic>
      <p:sp>
        <p:nvSpPr>
          <p:cNvPr id="148" name="Google Shape;148;p23"/>
          <p:cNvSpPr txBox="1"/>
          <p:nvPr/>
        </p:nvSpPr>
        <p:spPr>
          <a:xfrm>
            <a:off x="6845000" y="2338300"/>
            <a:ext cx="2624400" cy="2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Voter enters zip code </a:t>
            </a:r>
            <a:endParaRPr sz="1000">
              <a:solidFill>
                <a:srgbClr val="9900FF"/>
              </a:solidFill>
              <a:latin typeface="Nunito"/>
              <a:ea typeface="Nunito"/>
              <a:cs typeface="Nunito"/>
              <a:sym typeface="Nunito"/>
            </a:endParaRPr>
          </a:p>
        </p:txBody>
      </p:sp>
      <p:cxnSp>
        <p:nvCxnSpPr>
          <p:cNvPr id="149" name="Google Shape;149;p23"/>
          <p:cNvCxnSpPr/>
          <p:nvPr/>
        </p:nvCxnSpPr>
        <p:spPr>
          <a:xfrm rot="10800000">
            <a:off x="5769100" y="2457250"/>
            <a:ext cx="1010700" cy="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3"/>
          <p:cNvCxnSpPr/>
          <p:nvPr/>
        </p:nvCxnSpPr>
        <p:spPr>
          <a:xfrm rot="10800000">
            <a:off x="5253300" y="3400175"/>
            <a:ext cx="1853400" cy="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3"/>
          <p:cNvSpPr txBox="1"/>
          <p:nvPr/>
        </p:nvSpPr>
        <p:spPr>
          <a:xfrm>
            <a:off x="7193025" y="3240475"/>
            <a:ext cx="2624400" cy="2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CTA to get voter ID</a:t>
            </a:r>
            <a:endParaRPr sz="1000">
              <a:solidFill>
                <a:srgbClr val="9900FF"/>
              </a:solidFill>
              <a:latin typeface="Nunito"/>
              <a:ea typeface="Nunito"/>
              <a:cs typeface="Nunito"/>
              <a:sym typeface="Nunito"/>
            </a:endParaRPr>
          </a:p>
        </p:txBody>
      </p:sp>
      <p:sp>
        <p:nvSpPr>
          <p:cNvPr id="152" name="Google Shape;152;p23"/>
          <p:cNvSpPr txBox="1"/>
          <p:nvPr/>
        </p:nvSpPr>
        <p:spPr>
          <a:xfrm>
            <a:off x="7249375" y="4077450"/>
            <a:ext cx="2624400" cy="2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Fun facts about elections</a:t>
            </a:r>
            <a:endParaRPr sz="1000">
              <a:solidFill>
                <a:srgbClr val="9900FF"/>
              </a:solidFill>
              <a:latin typeface="Nunito"/>
              <a:ea typeface="Nunito"/>
              <a:cs typeface="Nunito"/>
              <a:sym typeface="Nunito"/>
            </a:endParaRPr>
          </a:p>
        </p:txBody>
      </p:sp>
      <p:cxnSp>
        <p:nvCxnSpPr>
          <p:cNvPr id="153" name="Google Shape;153;p23"/>
          <p:cNvCxnSpPr/>
          <p:nvPr/>
        </p:nvCxnSpPr>
        <p:spPr>
          <a:xfrm rot="10800000">
            <a:off x="6570950" y="4196400"/>
            <a:ext cx="591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7" name="Shape 157"/>
        <p:cNvGrpSpPr/>
        <p:nvPr/>
      </p:nvGrpSpPr>
      <p:grpSpPr>
        <a:xfrm>
          <a:off x="0" y="0"/>
          <a:ext cx="0" cy="0"/>
          <a:chOff x="0" y="0"/>
          <a:chExt cx="0" cy="0"/>
        </a:xfrm>
      </p:grpSpPr>
      <p:sp>
        <p:nvSpPr>
          <p:cNvPr id="158" name="Google Shape;158;p24"/>
          <p:cNvSpPr txBox="1"/>
          <p:nvPr/>
        </p:nvSpPr>
        <p:spPr>
          <a:xfrm>
            <a:off x="2798550" y="356425"/>
            <a:ext cx="3546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Final Design Election Page </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159" name="Google Shape;159;p24"/>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pic>
        <p:nvPicPr>
          <p:cNvPr id="160" name="Google Shape;160;p24"/>
          <p:cNvPicPr preferRelativeResize="0"/>
          <p:nvPr/>
        </p:nvPicPr>
        <p:blipFill>
          <a:blip r:embed="rId4">
            <a:alphaModFix/>
          </a:blip>
          <a:stretch>
            <a:fillRect/>
          </a:stretch>
        </p:blipFill>
        <p:spPr>
          <a:xfrm>
            <a:off x="752075" y="490475"/>
            <a:ext cx="649325" cy="127125"/>
          </a:xfrm>
          <a:prstGeom prst="rect">
            <a:avLst/>
          </a:prstGeom>
          <a:noFill/>
          <a:ln>
            <a:noFill/>
          </a:ln>
        </p:spPr>
      </p:pic>
      <p:pic>
        <p:nvPicPr>
          <p:cNvPr id="161" name="Google Shape;161;p24"/>
          <p:cNvPicPr preferRelativeResize="0"/>
          <p:nvPr/>
        </p:nvPicPr>
        <p:blipFill>
          <a:blip r:embed="rId5">
            <a:alphaModFix/>
          </a:blip>
          <a:stretch>
            <a:fillRect/>
          </a:stretch>
        </p:blipFill>
        <p:spPr>
          <a:xfrm>
            <a:off x="43050" y="1045625"/>
            <a:ext cx="2800372" cy="3918576"/>
          </a:xfrm>
          <a:prstGeom prst="rect">
            <a:avLst/>
          </a:prstGeom>
          <a:noFill/>
          <a:ln>
            <a:noFill/>
          </a:ln>
        </p:spPr>
      </p:pic>
      <p:pic>
        <p:nvPicPr>
          <p:cNvPr id="162" name="Google Shape;162;p24"/>
          <p:cNvPicPr preferRelativeResize="0"/>
          <p:nvPr/>
        </p:nvPicPr>
        <p:blipFill rotWithShape="1">
          <a:blip r:embed="rId6">
            <a:alphaModFix/>
          </a:blip>
          <a:srcRect b="50196" l="0" r="0" t="0"/>
          <a:stretch/>
        </p:blipFill>
        <p:spPr>
          <a:xfrm>
            <a:off x="2798550" y="1489136"/>
            <a:ext cx="4572000" cy="3186163"/>
          </a:xfrm>
          <a:prstGeom prst="rect">
            <a:avLst/>
          </a:prstGeom>
          <a:noFill/>
          <a:ln>
            <a:noFill/>
          </a:ln>
        </p:spPr>
      </p:pic>
      <p:sp>
        <p:nvSpPr>
          <p:cNvPr id="163" name="Google Shape;163;p24"/>
          <p:cNvSpPr txBox="1"/>
          <p:nvPr/>
        </p:nvSpPr>
        <p:spPr>
          <a:xfrm>
            <a:off x="7370550" y="1958800"/>
            <a:ext cx="1638600" cy="4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Filter by type and time</a:t>
            </a:r>
            <a:endParaRPr sz="1000">
              <a:solidFill>
                <a:srgbClr val="9900FF"/>
              </a:solidFill>
              <a:latin typeface="Nunito"/>
              <a:ea typeface="Nunito"/>
              <a:cs typeface="Nunito"/>
              <a:sym typeface="Nunito"/>
            </a:endParaRPr>
          </a:p>
        </p:txBody>
      </p:sp>
      <p:sp>
        <p:nvSpPr>
          <p:cNvPr id="164" name="Google Shape;164;p24"/>
          <p:cNvSpPr txBox="1"/>
          <p:nvPr/>
        </p:nvSpPr>
        <p:spPr>
          <a:xfrm>
            <a:off x="7102350" y="2875463"/>
            <a:ext cx="2077200" cy="4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Voter can add email and SMS reminders for upcoming elections </a:t>
            </a:r>
            <a:endParaRPr sz="1000">
              <a:solidFill>
                <a:srgbClr val="9900FF"/>
              </a:solidFill>
              <a:latin typeface="Nunito"/>
              <a:ea typeface="Nunito"/>
              <a:cs typeface="Nunito"/>
              <a:sym typeface="Nunito"/>
            </a:endParaRPr>
          </a:p>
        </p:txBody>
      </p:sp>
      <p:sp>
        <p:nvSpPr>
          <p:cNvPr id="165" name="Google Shape;165;p24"/>
          <p:cNvSpPr txBox="1"/>
          <p:nvPr/>
        </p:nvSpPr>
        <p:spPr>
          <a:xfrm>
            <a:off x="7452062" y="4339975"/>
            <a:ext cx="2077200" cy="4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Send link to friends </a:t>
            </a:r>
            <a:endParaRPr sz="1000">
              <a:solidFill>
                <a:srgbClr val="9900FF"/>
              </a:solidFill>
              <a:latin typeface="Nunito"/>
              <a:ea typeface="Nunito"/>
              <a:cs typeface="Nunito"/>
              <a:sym typeface="Nunito"/>
            </a:endParaRPr>
          </a:p>
        </p:txBody>
      </p:sp>
      <p:cxnSp>
        <p:nvCxnSpPr>
          <p:cNvPr id="166" name="Google Shape;166;p24"/>
          <p:cNvCxnSpPr/>
          <p:nvPr/>
        </p:nvCxnSpPr>
        <p:spPr>
          <a:xfrm rot="10800000">
            <a:off x="6592225" y="2294250"/>
            <a:ext cx="1010700" cy="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4"/>
          <p:cNvCxnSpPr>
            <a:stCxn id="164" idx="1"/>
          </p:cNvCxnSpPr>
          <p:nvPr/>
        </p:nvCxnSpPr>
        <p:spPr>
          <a:xfrm rot="10800000">
            <a:off x="6760950" y="3113513"/>
            <a:ext cx="3414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4"/>
          <p:cNvCxnSpPr/>
          <p:nvPr/>
        </p:nvCxnSpPr>
        <p:spPr>
          <a:xfrm rot="10800000">
            <a:off x="6823650" y="4578025"/>
            <a:ext cx="551100" cy="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4"/>
          <p:cNvSpPr txBox="1"/>
          <p:nvPr/>
        </p:nvSpPr>
        <p:spPr>
          <a:xfrm>
            <a:off x="7050250" y="3415150"/>
            <a:ext cx="1638600" cy="4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Deadline for mail in ballot already calculated</a:t>
            </a:r>
            <a:endParaRPr sz="1000">
              <a:solidFill>
                <a:srgbClr val="9900FF"/>
              </a:solidFill>
              <a:latin typeface="Nunito"/>
              <a:ea typeface="Nunito"/>
              <a:cs typeface="Nunito"/>
              <a:sym typeface="Nunito"/>
            </a:endParaRPr>
          </a:p>
        </p:txBody>
      </p:sp>
      <p:cxnSp>
        <p:nvCxnSpPr>
          <p:cNvPr id="170" name="Google Shape;170;p24"/>
          <p:cNvCxnSpPr>
            <a:stCxn id="169" idx="1"/>
          </p:cNvCxnSpPr>
          <p:nvPr/>
        </p:nvCxnSpPr>
        <p:spPr>
          <a:xfrm rot="10800000">
            <a:off x="5618950" y="3109300"/>
            <a:ext cx="1431300" cy="54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4" name="Shape 174"/>
        <p:cNvGrpSpPr/>
        <p:nvPr/>
      </p:nvGrpSpPr>
      <p:grpSpPr>
        <a:xfrm>
          <a:off x="0" y="0"/>
          <a:ext cx="0" cy="0"/>
          <a:chOff x="0" y="0"/>
          <a:chExt cx="0" cy="0"/>
        </a:xfrm>
      </p:grpSpPr>
      <p:sp>
        <p:nvSpPr>
          <p:cNvPr id="175" name="Google Shape;175;p25"/>
          <p:cNvSpPr txBox="1"/>
          <p:nvPr/>
        </p:nvSpPr>
        <p:spPr>
          <a:xfrm>
            <a:off x="2482510" y="356425"/>
            <a:ext cx="43842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Final Design Election Details Page </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176" name="Google Shape;176;p25"/>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pic>
        <p:nvPicPr>
          <p:cNvPr id="177" name="Google Shape;177;p25"/>
          <p:cNvPicPr preferRelativeResize="0"/>
          <p:nvPr/>
        </p:nvPicPr>
        <p:blipFill>
          <a:blip r:embed="rId4">
            <a:alphaModFix/>
          </a:blip>
          <a:stretch>
            <a:fillRect/>
          </a:stretch>
        </p:blipFill>
        <p:spPr>
          <a:xfrm>
            <a:off x="752075" y="490475"/>
            <a:ext cx="649325" cy="127125"/>
          </a:xfrm>
          <a:prstGeom prst="rect">
            <a:avLst/>
          </a:prstGeom>
          <a:noFill/>
          <a:ln>
            <a:noFill/>
          </a:ln>
        </p:spPr>
      </p:pic>
      <p:pic>
        <p:nvPicPr>
          <p:cNvPr id="178" name="Google Shape;178;p25"/>
          <p:cNvPicPr preferRelativeResize="0"/>
          <p:nvPr/>
        </p:nvPicPr>
        <p:blipFill>
          <a:blip r:embed="rId5">
            <a:alphaModFix/>
          </a:blip>
          <a:stretch>
            <a:fillRect/>
          </a:stretch>
        </p:blipFill>
        <p:spPr>
          <a:xfrm>
            <a:off x="211675" y="854925"/>
            <a:ext cx="2153927" cy="4221098"/>
          </a:xfrm>
          <a:prstGeom prst="rect">
            <a:avLst/>
          </a:prstGeom>
          <a:noFill/>
          <a:ln>
            <a:noFill/>
          </a:ln>
        </p:spPr>
      </p:pic>
      <p:pic>
        <p:nvPicPr>
          <p:cNvPr id="179" name="Google Shape;179;p25"/>
          <p:cNvPicPr preferRelativeResize="0"/>
          <p:nvPr/>
        </p:nvPicPr>
        <p:blipFill>
          <a:blip r:embed="rId6">
            <a:alphaModFix/>
          </a:blip>
          <a:stretch>
            <a:fillRect/>
          </a:stretch>
        </p:blipFill>
        <p:spPr>
          <a:xfrm>
            <a:off x="2482500" y="1773350"/>
            <a:ext cx="5153849" cy="2918751"/>
          </a:xfrm>
          <a:prstGeom prst="rect">
            <a:avLst/>
          </a:prstGeom>
          <a:noFill/>
          <a:ln>
            <a:noFill/>
          </a:ln>
        </p:spPr>
      </p:pic>
      <p:sp>
        <p:nvSpPr>
          <p:cNvPr id="180" name="Google Shape;180;p25"/>
          <p:cNvSpPr txBox="1"/>
          <p:nvPr/>
        </p:nvSpPr>
        <p:spPr>
          <a:xfrm>
            <a:off x="2561175" y="1108688"/>
            <a:ext cx="3048600" cy="4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Voter can see details about election </a:t>
            </a:r>
            <a:endParaRPr sz="1000">
              <a:solidFill>
                <a:srgbClr val="9900FF"/>
              </a:solidFill>
              <a:latin typeface="Nunito"/>
              <a:ea typeface="Nunito"/>
              <a:cs typeface="Nunito"/>
              <a:sym typeface="Nunito"/>
            </a:endParaRPr>
          </a:p>
        </p:txBody>
      </p:sp>
      <p:sp>
        <p:nvSpPr>
          <p:cNvPr id="181" name="Google Shape;181;p25"/>
          <p:cNvSpPr txBox="1"/>
          <p:nvPr/>
        </p:nvSpPr>
        <p:spPr>
          <a:xfrm>
            <a:off x="6978487" y="2648400"/>
            <a:ext cx="3048600" cy="4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Voter can register for voter ID card </a:t>
            </a:r>
            <a:endParaRPr sz="1000">
              <a:solidFill>
                <a:srgbClr val="9900FF"/>
              </a:solidFill>
              <a:latin typeface="Nunito"/>
              <a:ea typeface="Nunito"/>
              <a:cs typeface="Nunito"/>
              <a:sym typeface="Nunito"/>
            </a:endParaRPr>
          </a:p>
        </p:txBody>
      </p:sp>
      <p:sp>
        <p:nvSpPr>
          <p:cNvPr id="182" name="Google Shape;182;p25"/>
          <p:cNvSpPr txBox="1"/>
          <p:nvPr/>
        </p:nvSpPr>
        <p:spPr>
          <a:xfrm>
            <a:off x="7011588" y="3452600"/>
            <a:ext cx="2521800" cy="4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Voter can register for mail in ballot </a:t>
            </a:r>
            <a:endParaRPr sz="1000">
              <a:solidFill>
                <a:srgbClr val="9900FF"/>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186" name="Shape 186"/>
        <p:cNvGrpSpPr/>
        <p:nvPr/>
      </p:nvGrpSpPr>
      <p:grpSpPr>
        <a:xfrm>
          <a:off x="0" y="0"/>
          <a:ext cx="0" cy="0"/>
          <a:chOff x="0" y="0"/>
          <a:chExt cx="0" cy="0"/>
        </a:xfrm>
      </p:grpSpPr>
      <p:sp>
        <p:nvSpPr>
          <p:cNvPr id="187" name="Google Shape;187;p26"/>
          <p:cNvSpPr txBox="1"/>
          <p:nvPr/>
        </p:nvSpPr>
        <p:spPr>
          <a:xfrm>
            <a:off x="3261925" y="2035750"/>
            <a:ext cx="2517300" cy="12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u="sng">
                <a:solidFill>
                  <a:schemeClr val="hlink"/>
                </a:solidFill>
                <a:latin typeface="Nunito"/>
                <a:ea typeface="Nunito"/>
                <a:cs typeface="Nunito"/>
                <a:sym typeface="Nunito"/>
                <a:hlinkClick r:id="rId3"/>
              </a:rPr>
              <a:t>Work in process - website link</a:t>
            </a:r>
            <a:endParaRPr b="1" sz="2100">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pic>
        <p:nvPicPr>
          <p:cNvPr id="188" name="Google Shape;188;p26"/>
          <p:cNvPicPr preferRelativeResize="0"/>
          <p:nvPr/>
        </p:nvPicPr>
        <p:blipFill rotWithShape="1">
          <a:blip r:embed="rId4">
            <a:alphaModFix/>
          </a:blip>
          <a:srcRect b="0" l="6603" r="0" t="0"/>
          <a:stretch/>
        </p:blipFill>
        <p:spPr>
          <a:xfrm>
            <a:off x="7947825" y="466038"/>
            <a:ext cx="649325" cy="176010"/>
          </a:xfrm>
          <a:prstGeom prst="rect">
            <a:avLst/>
          </a:prstGeom>
          <a:noFill/>
          <a:ln>
            <a:noFill/>
          </a:ln>
        </p:spPr>
      </p:pic>
      <p:pic>
        <p:nvPicPr>
          <p:cNvPr id="189" name="Google Shape;189;p26"/>
          <p:cNvPicPr preferRelativeResize="0"/>
          <p:nvPr/>
        </p:nvPicPr>
        <p:blipFill>
          <a:blip r:embed="rId5">
            <a:alphaModFix/>
          </a:blip>
          <a:stretch>
            <a:fillRect/>
          </a:stretch>
        </p:blipFill>
        <p:spPr>
          <a:xfrm>
            <a:off x="752075" y="490475"/>
            <a:ext cx="649325" cy="12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193" name="Shape 193"/>
        <p:cNvGrpSpPr/>
        <p:nvPr/>
      </p:nvGrpSpPr>
      <p:grpSpPr>
        <a:xfrm>
          <a:off x="0" y="0"/>
          <a:ext cx="0" cy="0"/>
          <a:chOff x="0" y="0"/>
          <a:chExt cx="0" cy="0"/>
        </a:xfrm>
      </p:grpSpPr>
      <p:sp>
        <p:nvSpPr>
          <p:cNvPr id="194" name="Google Shape;194;p27"/>
          <p:cNvSpPr txBox="1"/>
          <p:nvPr/>
        </p:nvSpPr>
        <p:spPr>
          <a:xfrm>
            <a:off x="3196750" y="3519000"/>
            <a:ext cx="2517300" cy="12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Nunito"/>
                <a:ea typeface="Nunito"/>
                <a:cs typeface="Nunito"/>
                <a:sym typeface="Nunito"/>
              </a:rPr>
              <a:t>VoteOn</a:t>
            </a:r>
            <a:endParaRPr b="1" sz="2100">
              <a:latin typeface="Nunito"/>
              <a:ea typeface="Nunito"/>
              <a:cs typeface="Nunito"/>
              <a:sym typeface="Nunito"/>
            </a:endParaRPr>
          </a:p>
          <a:p>
            <a:pPr indent="0" lvl="0" marL="0" rtl="0" algn="ctr">
              <a:spcBef>
                <a:spcPts val="0"/>
              </a:spcBef>
              <a:spcAft>
                <a:spcPts val="0"/>
              </a:spcAft>
              <a:buNone/>
            </a:pPr>
            <a:r>
              <a:rPr b="1" lang="en" sz="2100">
                <a:latin typeface="Nunito"/>
                <a:ea typeface="Nunito"/>
                <a:cs typeface="Nunito"/>
                <a:sym typeface="Nunito"/>
              </a:rPr>
              <a:t>Thank you!</a:t>
            </a:r>
            <a:endParaRPr b="1" sz="2100">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pic>
        <p:nvPicPr>
          <p:cNvPr id="195" name="Google Shape;195;p27"/>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pic>
        <p:nvPicPr>
          <p:cNvPr id="196" name="Google Shape;196;p27"/>
          <p:cNvPicPr preferRelativeResize="0"/>
          <p:nvPr/>
        </p:nvPicPr>
        <p:blipFill>
          <a:blip r:embed="rId4">
            <a:alphaModFix/>
          </a:blip>
          <a:stretch>
            <a:fillRect/>
          </a:stretch>
        </p:blipFill>
        <p:spPr>
          <a:xfrm>
            <a:off x="752075" y="490475"/>
            <a:ext cx="649325" cy="127125"/>
          </a:xfrm>
          <a:prstGeom prst="rect">
            <a:avLst/>
          </a:prstGeom>
          <a:noFill/>
          <a:ln>
            <a:noFill/>
          </a:ln>
        </p:spPr>
      </p:pic>
      <p:pic>
        <p:nvPicPr>
          <p:cNvPr id="197" name="Google Shape;197;p27"/>
          <p:cNvPicPr preferRelativeResize="0"/>
          <p:nvPr/>
        </p:nvPicPr>
        <p:blipFill>
          <a:blip r:embed="rId5">
            <a:alphaModFix/>
          </a:blip>
          <a:stretch>
            <a:fillRect/>
          </a:stretch>
        </p:blipFill>
        <p:spPr>
          <a:xfrm>
            <a:off x="3855485" y="984700"/>
            <a:ext cx="1433025" cy="172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62" name="Shape 62"/>
        <p:cNvGrpSpPr/>
        <p:nvPr/>
      </p:nvGrpSpPr>
      <p:grpSpPr>
        <a:xfrm>
          <a:off x="0" y="0"/>
          <a:ext cx="0" cy="0"/>
          <a:chOff x="0" y="0"/>
          <a:chExt cx="0" cy="0"/>
        </a:xfrm>
      </p:grpSpPr>
      <p:sp>
        <p:nvSpPr>
          <p:cNvPr id="63" name="Google Shape;63;p14"/>
          <p:cNvSpPr txBox="1"/>
          <p:nvPr/>
        </p:nvSpPr>
        <p:spPr>
          <a:xfrm>
            <a:off x="752075" y="1095875"/>
            <a:ext cx="25173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Problem</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64" name="Google Shape;64;p14"/>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sp>
        <p:nvSpPr>
          <p:cNvPr id="65" name="Google Shape;65;p14"/>
          <p:cNvSpPr txBox="1"/>
          <p:nvPr/>
        </p:nvSpPr>
        <p:spPr>
          <a:xfrm>
            <a:off x="807700" y="2319850"/>
            <a:ext cx="4268700" cy="21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Nunito"/>
                <a:ea typeface="Nunito"/>
                <a:cs typeface="Nunito"/>
                <a:sym typeface="Nunito"/>
              </a:rPr>
              <a:t>Currently only about 51% of </a:t>
            </a:r>
            <a:r>
              <a:rPr lang="en">
                <a:latin typeface="Nunito"/>
                <a:ea typeface="Nunito"/>
                <a:cs typeface="Nunito"/>
                <a:sym typeface="Nunito"/>
              </a:rPr>
              <a:t>eligible</a:t>
            </a:r>
            <a:r>
              <a:rPr lang="en">
                <a:latin typeface="Nunito"/>
                <a:ea typeface="Nunito"/>
                <a:cs typeface="Nunito"/>
                <a:sym typeface="Nunito"/>
              </a:rPr>
              <a:t> voters in the United States actually vote during major elections and even less vote in their local elections. Due to COVID-19 we may see an even</a:t>
            </a:r>
            <a:r>
              <a:rPr b="1" lang="en">
                <a:latin typeface="Nunito"/>
                <a:ea typeface="Nunito"/>
                <a:cs typeface="Nunito"/>
                <a:sym typeface="Nunito"/>
              </a:rPr>
              <a:t> </a:t>
            </a:r>
            <a:r>
              <a:rPr b="1" lang="en">
                <a:solidFill>
                  <a:srgbClr val="9900FF"/>
                </a:solidFill>
                <a:latin typeface="Nunito"/>
                <a:ea typeface="Nunito"/>
                <a:cs typeface="Nunito"/>
                <a:sym typeface="Nunito"/>
              </a:rPr>
              <a:t>smaller voter turnout due to concerns about social distancing.</a:t>
            </a:r>
            <a:r>
              <a:rPr b="1" lang="en">
                <a:latin typeface="Nunito"/>
                <a:ea typeface="Nunito"/>
                <a:cs typeface="Nunito"/>
                <a:sym typeface="Nunito"/>
              </a:rPr>
              <a:t> </a:t>
            </a:r>
            <a:r>
              <a:rPr lang="en">
                <a:latin typeface="Nunito"/>
                <a:ea typeface="Nunito"/>
                <a:cs typeface="Nunito"/>
                <a:sym typeface="Nunito"/>
              </a:rPr>
              <a:t>While mail-in ballots are an option, </a:t>
            </a:r>
            <a:r>
              <a:rPr b="1" lang="en">
                <a:solidFill>
                  <a:srgbClr val="9900FF"/>
                </a:solidFill>
                <a:latin typeface="Nunito"/>
                <a:ea typeface="Nunito"/>
                <a:cs typeface="Nunito"/>
                <a:sym typeface="Nunito"/>
              </a:rPr>
              <a:t>most voters aren’t familiar with the process and therefore may choose not to vote</a:t>
            </a:r>
            <a:r>
              <a:rPr b="1" lang="en">
                <a:latin typeface="Nunito"/>
                <a:ea typeface="Nunito"/>
                <a:cs typeface="Nunito"/>
                <a:sym typeface="Nunito"/>
              </a:rPr>
              <a:t>.</a:t>
            </a:r>
            <a:endParaRPr>
              <a:latin typeface="Nunito"/>
              <a:ea typeface="Nunito"/>
              <a:cs typeface="Nunito"/>
              <a:sym typeface="Nunito"/>
            </a:endParaRPr>
          </a:p>
        </p:txBody>
      </p:sp>
      <p:pic>
        <p:nvPicPr>
          <p:cNvPr id="66" name="Google Shape;66;p14"/>
          <p:cNvPicPr preferRelativeResize="0"/>
          <p:nvPr/>
        </p:nvPicPr>
        <p:blipFill>
          <a:blip r:embed="rId4">
            <a:alphaModFix/>
          </a:blip>
          <a:stretch>
            <a:fillRect/>
          </a:stretch>
        </p:blipFill>
        <p:spPr>
          <a:xfrm>
            <a:off x="752075" y="490475"/>
            <a:ext cx="649325" cy="127125"/>
          </a:xfrm>
          <a:prstGeom prst="rect">
            <a:avLst/>
          </a:prstGeom>
          <a:noFill/>
          <a:ln>
            <a:noFill/>
          </a:ln>
        </p:spPr>
      </p:pic>
      <p:pic>
        <p:nvPicPr>
          <p:cNvPr id="67" name="Google Shape;67;p14"/>
          <p:cNvPicPr preferRelativeResize="0"/>
          <p:nvPr/>
        </p:nvPicPr>
        <p:blipFill>
          <a:blip r:embed="rId5">
            <a:alphaModFix/>
          </a:blip>
          <a:stretch>
            <a:fillRect/>
          </a:stretch>
        </p:blipFill>
        <p:spPr>
          <a:xfrm>
            <a:off x="6003500" y="1917725"/>
            <a:ext cx="2275875" cy="239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71" name="Shape 71"/>
        <p:cNvGrpSpPr/>
        <p:nvPr/>
      </p:nvGrpSpPr>
      <p:grpSpPr>
        <a:xfrm>
          <a:off x="0" y="0"/>
          <a:ext cx="0" cy="0"/>
          <a:chOff x="0" y="0"/>
          <a:chExt cx="0" cy="0"/>
        </a:xfrm>
      </p:grpSpPr>
      <p:sp>
        <p:nvSpPr>
          <p:cNvPr id="72" name="Google Shape;72;p15"/>
          <p:cNvSpPr txBox="1"/>
          <p:nvPr/>
        </p:nvSpPr>
        <p:spPr>
          <a:xfrm>
            <a:off x="752075" y="1095875"/>
            <a:ext cx="25173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How might we</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73" name="Google Shape;73;p15"/>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sp>
        <p:nvSpPr>
          <p:cNvPr id="74" name="Google Shape;74;p15"/>
          <p:cNvSpPr txBox="1"/>
          <p:nvPr/>
        </p:nvSpPr>
        <p:spPr>
          <a:xfrm>
            <a:off x="807700" y="2319850"/>
            <a:ext cx="5442300" cy="16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latin typeface="Nunito"/>
                <a:ea typeface="Nunito"/>
                <a:cs typeface="Nunito"/>
                <a:sym typeface="Nunito"/>
              </a:rPr>
              <a:t>How might we design </a:t>
            </a:r>
            <a:r>
              <a:rPr b="1" lang="en" sz="2100">
                <a:solidFill>
                  <a:srgbClr val="9900FF"/>
                </a:solidFill>
                <a:latin typeface="Nunito"/>
                <a:ea typeface="Nunito"/>
                <a:cs typeface="Nunito"/>
                <a:sym typeface="Nunito"/>
              </a:rPr>
              <a:t>website for voters to navigate the voting process and registration </a:t>
            </a:r>
            <a:r>
              <a:rPr lang="en" sz="2100">
                <a:latin typeface="Nunito"/>
                <a:ea typeface="Nunito"/>
                <a:cs typeface="Nunito"/>
                <a:sym typeface="Nunito"/>
              </a:rPr>
              <a:t>for social distanced people?</a:t>
            </a:r>
            <a:endParaRPr sz="2100">
              <a:latin typeface="Nunito"/>
              <a:ea typeface="Nunito"/>
              <a:cs typeface="Nunito"/>
              <a:sym typeface="Nunito"/>
            </a:endParaRPr>
          </a:p>
        </p:txBody>
      </p:sp>
      <p:pic>
        <p:nvPicPr>
          <p:cNvPr id="75" name="Google Shape;75;p15"/>
          <p:cNvPicPr preferRelativeResize="0"/>
          <p:nvPr/>
        </p:nvPicPr>
        <p:blipFill>
          <a:blip r:embed="rId4">
            <a:alphaModFix/>
          </a:blip>
          <a:stretch>
            <a:fillRect/>
          </a:stretch>
        </p:blipFill>
        <p:spPr>
          <a:xfrm>
            <a:off x="752075" y="490475"/>
            <a:ext cx="649325" cy="12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79" name="Shape 79"/>
        <p:cNvGrpSpPr/>
        <p:nvPr/>
      </p:nvGrpSpPr>
      <p:grpSpPr>
        <a:xfrm>
          <a:off x="0" y="0"/>
          <a:ext cx="0" cy="0"/>
          <a:chOff x="0" y="0"/>
          <a:chExt cx="0" cy="0"/>
        </a:xfrm>
      </p:grpSpPr>
      <p:sp>
        <p:nvSpPr>
          <p:cNvPr id="80" name="Google Shape;80;p16"/>
          <p:cNvSpPr txBox="1"/>
          <p:nvPr/>
        </p:nvSpPr>
        <p:spPr>
          <a:xfrm>
            <a:off x="752075" y="1095875"/>
            <a:ext cx="25173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Persona - Grace</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81" name="Google Shape;81;p16"/>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sp>
        <p:nvSpPr>
          <p:cNvPr id="82" name="Google Shape;82;p16"/>
          <p:cNvSpPr txBox="1"/>
          <p:nvPr/>
        </p:nvSpPr>
        <p:spPr>
          <a:xfrm>
            <a:off x="807700" y="1819175"/>
            <a:ext cx="4977900" cy="124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Nunito"/>
                <a:ea typeface="Nunito"/>
                <a:cs typeface="Nunito"/>
                <a:sym typeface="Nunito"/>
              </a:rPr>
              <a:t>Grace is a 19 year old girl studying at NYU. She isn’t really involved in politics and this is the first time she could vote.  She is scared about COVID and don’t want to go where there are a lot of people </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p:txBody>
      </p:sp>
      <p:pic>
        <p:nvPicPr>
          <p:cNvPr id="83" name="Google Shape;83;p16"/>
          <p:cNvPicPr preferRelativeResize="0"/>
          <p:nvPr/>
        </p:nvPicPr>
        <p:blipFill>
          <a:blip r:embed="rId4">
            <a:alphaModFix/>
          </a:blip>
          <a:stretch>
            <a:fillRect/>
          </a:stretch>
        </p:blipFill>
        <p:spPr>
          <a:xfrm>
            <a:off x="752075" y="490475"/>
            <a:ext cx="649325" cy="127125"/>
          </a:xfrm>
          <a:prstGeom prst="rect">
            <a:avLst/>
          </a:prstGeom>
          <a:noFill/>
          <a:ln>
            <a:noFill/>
          </a:ln>
        </p:spPr>
      </p:pic>
      <p:sp>
        <p:nvSpPr>
          <p:cNvPr id="84" name="Google Shape;84;p16"/>
          <p:cNvSpPr txBox="1"/>
          <p:nvPr/>
        </p:nvSpPr>
        <p:spPr>
          <a:xfrm>
            <a:off x="807700" y="3193750"/>
            <a:ext cx="2823000" cy="16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900FF"/>
                </a:solidFill>
                <a:latin typeface="Nunito"/>
                <a:ea typeface="Nunito"/>
                <a:cs typeface="Nunito"/>
                <a:sym typeface="Nunito"/>
              </a:rPr>
              <a:t>Frustrations</a:t>
            </a:r>
            <a:endParaRPr>
              <a:solidFill>
                <a:srgbClr val="9900FF"/>
              </a:solidFill>
              <a:latin typeface="Nunito"/>
              <a:ea typeface="Nunito"/>
              <a:cs typeface="Nunito"/>
              <a:sym typeface="Nunito"/>
            </a:endParaRPr>
          </a:p>
          <a:p>
            <a:pPr indent="0" lvl="0" marL="0" rtl="0" algn="l">
              <a:lnSpc>
                <a:spcPct val="115000"/>
              </a:lnSpc>
              <a:spcBef>
                <a:spcPts val="0"/>
              </a:spcBef>
              <a:spcAft>
                <a:spcPts val="0"/>
              </a:spcAft>
              <a:buNone/>
            </a:pPr>
            <a:r>
              <a:t/>
            </a:r>
            <a:endParaRPr>
              <a:solidFill>
                <a:srgbClr val="9900FF"/>
              </a:solidFill>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She is impatient about researching and wants to get it done quick</a:t>
            </a:r>
            <a:endParaRPr>
              <a:latin typeface="Nunito"/>
              <a:ea typeface="Nunito"/>
              <a:cs typeface="Nunito"/>
              <a:sym typeface="Nunito"/>
            </a:endParaRPr>
          </a:p>
        </p:txBody>
      </p:sp>
      <p:sp>
        <p:nvSpPr>
          <p:cNvPr id="85" name="Google Shape;85;p16"/>
          <p:cNvSpPr txBox="1"/>
          <p:nvPr/>
        </p:nvSpPr>
        <p:spPr>
          <a:xfrm>
            <a:off x="3926600" y="3247875"/>
            <a:ext cx="2405100" cy="16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900FF"/>
                </a:solidFill>
                <a:latin typeface="Nunito"/>
                <a:ea typeface="Nunito"/>
                <a:cs typeface="Nunito"/>
                <a:sym typeface="Nunito"/>
              </a:rPr>
              <a:t>Desires </a:t>
            </a:r>
            <a:endParaRPr>
              <a:solidFill>
                <a:srgbClr val="9900FF"/>
              </a:solidFill>
              <a:latin typeface="Nunito"/>
              <a:ea typeface="Nunito"/>
              <a:cs typeface="Nunito"/>
              <a:sym typeface="Nunito"/>
            </a:endParaRPr>
          </a:p>
          <a:p>
            <a:pPr indent="0" lvl="0" marL="0" rtl="0" algn="l">
              <a:lnSpc>
                <a:spcPct val="115000"/>
              </a:lnSpc>
              <a:spcBef>
                <a:spcPts val="0"/>
              </a:spcBef>
              <a:spcAft>
                <a:spcPts val="0"/>
              </a:spcAft>
              <a:buNone/>
            </a:pPr>
            <a:r>
              <a:t/>
            </a:r>
            <a:endParaRPr>
              <a:solidFill>
                <a:srgbClr val="9900FF"/>
              </a:solidFill>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She wants to vote and make an impact in her district </a:t>
            </a:r>
            <a:endParaRPr>
              <a:latin typeface="Nunito"/>
              <a:ea typeface="Nunito"/>
              <a:cs typeface="Nunito"/>
              <a:sym typeface="Nunito"/>
            </a:endParaRPr>
          </a:p>
        </p:txBody>
      </p:sp>
      <p:pic>
        <p:nvPicPr>
          <p:cNvPr id="86" name="Google Shape;86;p16"/>
          <p:cNvPicPr preferRelativeResize="0"/>
          <p:nvPr/>
        </p:nvPicPr>
        <p:blipFill>
          <a:blip r:embed="rId5">
            <a:alphaModFix/>
          </a:blip>
          <a:stretch>
            <a:fillRect/>
          </a:stretch>
        </p:blipFill>
        <p:spPr>
          <a:xfrm>
            <a:off x="6579125" y="1819175"/>
            <a:ext cx="1952875" cy="251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90" name="Shape 90"/>
        <p:cNvGrpSpPr/>
        <p:nvPr/>
      </p:nvGrpSpPr>
      <p:grpSpPr>
        <a:xfrm>
          <a:off x="0" y="0"/>
          <a:ext cx="0" cy="0"/>
          <a:chOff x="0" y="0"/>
          <a:chExt cx="0" cy="0"/>
        </a:xfrm>
      </p:grpSpPr>
      <p:sp>
        <p:nvSpPr>
          <p:cNvPr id="91" name="Google Shape;91;p17"/>
          <p:cNvSpPr txBox="1"/>
          <p:nvPr/>
        </p:nvSpPr>
        <p:spPr>
          <a:xfrm>
            <a:off x="752075" y="786200"/>
            <a:ext cx="3819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As-Is Scenario for Grace</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92" name="Google Shape;92;p17"/>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sp>
        <p:nvSpPr>
          <p:cNvPr id="93" name="Google Shape;93;p17"/>
          <p:cNvSpPr txBox="1"/>
          <p:nvPr/>
        </p:nvSpPr>
        <p:spPr>
          <a:xfrm>
            <a:off x="752075" y="1349900"/>
            <a:ext cx="7942800" cy="3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latin typeface="Nunito"/>
                <a:ea typeface="Nunito"/>
                <a:cs typeface="Nunito"/>
                <a:sym typeface="Nunito"/>
              </a:rPr>
              <a:t>Act</a:t>
            </a:r>
            <a:r>
              <a:rPr b="1" lang="en">
                <a:latin typeface="Nunito"/>
                <a:ea typeface="Nunito"/>
                <a:cs typeface="Nunito"/>
                <a:sym typeface="Nunito"/>
              </a:rPr>
              <a:t> ( Feeling )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1:Grace sees an ad for upcoming election, realize she has to vote. </a:t>
            </a:r>
            <a:r>
              <a:rPr b="1" lang="en">
                <a:latin typeface="Nunito"/>
                <a:ea typeface="Nunito"/>
                <a:cs typeface="Nunito"/>
                <a:sym typeface="Nunito"/>
              </a:rPr>
              <a:t>( Anxious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2: She goes on online to find out more about the election, candidates and deadline </a:t>
            </a:r>
            <a:r>
              <a:rPr b="1" lang="en">
                <a:latin typeface="Nunito"/>
                <a:ea typeface="Nunito"/>
                <a:cs typeface="Nunito"/>
                <a:sym typeface="Nunito"/>
              </a:rPr>
              <a:t>( Confused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3: She finally determines which </a:t>
            </a:r>
            <a:r>
              <a:rPr lang="en">
                <a:latin typeface="Nunito"/>
                <a:ea typeface="Nunito"/>
                <a:cs typeface="Nunito"/>
                <a:sym typeface="Nunito"/>
              </a:rPr>
              <a:t>candidates</a:t>
            </a:r>
            <a:r>
              <a:rPr lang="en">
                <a:latin typeface="Nunito"/>
                <a:ea typeface="Nunito"/>
                <a:cs typeface="Nunito"/>
                <a:sym typeface="Nunito"/>
              </a:rPr>
              <a:t> to vote for </a:t>
            </a:r>
            <a:r>
              <a:rPr b="1" lang="en">
                <a:latin typeface="Nunito"/>
                <a:ea typeface="Nunito"/>
                <a:cs typeface="Nunito"/>
                <a:sym typeface="Nunito"/>
              </a:rPr>
              <a:t>( Relief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4. Doesn’t want to go in person due to COVID </a:t>
            </a:r>
            <a:r>
              <a:rPr b="1" lang="en">
                <a:latin typeface="Nunito"/>
                <a:ea typeface="Nunito"/>
                <a:cs typeface="Nunito"/>
                <a:sym typeface="Nunito"/>
              </a:rPr>
              <a:t>( Scared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5. Researches again for how to vote online in her state </a:t>
            </a:r>
            <a:r>
              <a:rPr b="1" lang="en">
                <a:latin typeface="Nunito"/>
                <a:ea typeface="Nunito"/>
                <a:cs typeface="Nunito"/>
                <a:sym typeface="Nunito"/>
              </a:rPr>
              <a:t>( Annoyed )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6. Realizes that she had to request a mail-in ballot at least two weeks before election and she missed the voting period </a:t>
            </a:r>
            <a:r>
              <a:rPr b="1" lang="en">
                <a:latin typeface="Nunito"/>
                <a:ea typeface="Nunito"/>
                <a:cs typeface="Nunito"/>
                <a:sym typeface="Nunito"/>
              </a:rPr>
              <a:t>( Mad )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94" name="Google Shape;94;p17"/>
          <p:cNvPicPr preferRelativeResize="0"/>
          <p:nvPr/>
        </p:nvPicPr>
        <p:blipFill>
          <a:blip r:embed="rId4">
            <a:alphaModFix/>
          </a:blip>
          <a:stretch>
            <a:fillRect/>
          </a:stretch>
        </p:blipFill>
        <p:spPr>
          <a:xfrm>
            <a:off x="752075" y="490475"/>
            <a:ext cx="649325" cy="12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98" name="Shape 98"/>
        <p:cNvGrpSpPr/>
        <p:nvPr/>
      </p:nvGrpSpPr>
      <p:grpSpPr>
        <a:xfrm>
          <a:off x="0" y="0"/>
          <a:ext cx="0" cy="0"/>
          <a:chOff x="0" y="0"/>
          <a:chExt cx="0" cy="0"/>
        </a:xfrm>
      </p:grpSpPr>
      <p:sp>
        <p:nvSpPr>
          <p:cNvPr id="99" name="Google Shape;99;p18"/>
          <p:cNvSpPr txBox="1"/>
          <p:nvPr/>
        </p:nvSpPr>
        <p:spPr>
          <a:xfrm>
            <a:off x="752075" y="1095875"/>
            <a:ext cx="25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Main Painpoints</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100" name="Google Shape;100;p18"/>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pic>
        <p:nvPicPr>
          <p:cNvPr id="101" name="Google Shape;101;p18"/>
          <p:cNvPicPr preferRelativeResize="0"/>
          <p:nvPr/>
        </p:nvPicPr>
        <p:blipFill>
          <a:blip r:embed="rId4">
            <a:alphaModFix/>
          </a:blip>
          <a:stretch>
            <a:fillRect/>
          </a:stretch>
        </p:blipFill>
        <p:spPr>
          <a:xfrm>
            <a:off x="752075" y="490475"/>
            <a:ext cx="649325" cy="127125"/>
          </a:xfrm>
          <a:prstGeom prst="rect">
            <a:avLst/>
          </a:prstGeom>
          <a:noFill/>
          <a:ln>
            <a:noFill/>
          </a:ln>
        </p:spPr>
      </p:pic>
      <p:sp>
        <p:nvSpPr>
          <p:cNvPr id="102" name="Google Shape;102;p18"/>
          <p:cNvSpPr/>
          <p:nvPr/>
        </p:nvSpPr>
        <p:spPr>
          <a:xfrm>
            <a:off x="822150" y="1831856"/>
            <a:ext cx="1827900" cy="18279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3658050" y="1831856"/>
            <a:ext cx="1827900" cy="18279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6713825" y="1761756"/>
            <a:ext cx="1827900" cy="18279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938400" y="2428700"/>
            <a:ext cx="1595400" cy="63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9900FF"/>
                </a:solidFill>
                <a:latin typeface="Nunito"/>
                <a:ea typeface="Nunito"/>
                <a:cs typeface="Nunito"/>
                <a:sym typeface="Nunito"/>
              </a:rPr>
              <a:t>No knowledge of the voting process</a:t>
            </a:r>
            <a:endParaRPr b="1">
              <a:solidFill>
                <a:srgbClr val="9900FF"/>
              </a:solidFill>
              <a:latin typeface="Nunito"/>
              <a:ea typeface="Nunito"/>
              <a:cs typeface="Nunito"/>
              <a:sym typeface="Nunito"/>
            </a:endParaRPr>
          </a:p>
        </p:txBody>
      </p:sp>
      <p:sp>
        <p:nvSpPr>
          <p:cNvPr id="106" name="Google Shape;106;p18"/>
          <p:cNvSpPr txBox="1"/>
          <p:nvPr/>
        </p:nvSpPr>
        <p:spPr>
          <a:xfrm>
            <a:off x="3774312" y="2326000"/>
            <a:ext cx="1595400" cy="63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9900FF"/>
                </a:solidFill>
                <a:latin typeface="Nunito"/>
                <a:ea typeface="Nunito"/>
                <a:cs typeface="Nunito"/>
                <a:sym typeface="Nunito"/>
              </a:rPr>
              <a:t>Un</a:t>
            </a:r>
            <a:r>
              <a:rPr b="1" lang="en">
                <a:solidFill>
                  <a:srgbClr val="9900FF"/>
                </a:solidFill>
                <a:latin typeface="Nunito"/>
                <a:ea typeface="Nunito"/>
                <a:cs typeface="Nunito"/>
                <a:sym typeface="Nunito"/>
              </a:rPr>
              <a:t>aware of smaller upcoming local elections </a:t>
            </a:r>
            <a:endParaRPr b="1">
              <a:solidFill>
                <a:srgbClr val="9900FF"/>
              </a:solidFill>
              <a:latin typeface="Nunito"/>
              <a:ea typeface="Nunito"/>
              <a:cs typeface="Nunito"/>
              <a:sym typeface="Nunito"/>
            </a:endParaRPr>
          </a:p>
        </p:txBody>
      </p:sp>
      <p:sp>
        <p:nvSpPr>
          <p:cNvPr id="107" name="Google Shape;107;p18"/>
          <p:cNvSpPr txBox="1"/>
          <p:nvPr/>
        </p:nvSpPr>
        <p:spPr>
          <a:xfrm>
            <a:off x="6830075" y="2254650"/>
            <a:ext cx="1595400" cy="63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9900FF"/>
                </a:solidFill>
                <a:latin typeface="Nunito"/>
                <a:ea typeface="Nunito"/>
                <a:cs typeface="Nunito"/>
                <a:sym typeface="Nunito"/>
              </a:rPr>
              <a:t>Impatient about the multiple registration process</a:t>
            </a:r>
            <a:endParaRPr b="1">
              <a:solidFill>
                <a:srgbClr val="9900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111" name="Shape 111"/>
        <p:cNvGrpSpPr/>
        <p:nvPr/>
      </p:nvGrpSpPr>
      <p:grpSpPr>
        <a:xfrm>
          <a:off x="0" y="0"/>
          <a:ext cx="0" cy="0"/>
          <a:chOff x="0" y="0"/>
          <a:chExt cx="0" cy="0"/>
        </a:xfrm>
      </p:grpSpPr>
      <p:pic>
        <p:nvPicPr>
          <p:cNvPr id="112" name="Google Shape;112;p19"/>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pic>
        <p:nvPicPr>
          <p:cNvPr id="113" name="Google Shape;113;p19"/>
          <p:cNvPicPr preferRelativeResize="0"/>
          <p:nvPr/>
        </p:nvPicPr>
        <p:blipFill>
          <a:blip r:embed="rId4">
            <a:alphaModFix/>
          </a:blip>
          <a:stretch>
            <a:fillRect/>
          </a:stretch>
        </p:blipFill>
        <p:spPr>
          <a:xfrm>
            <a:off x="752075" y="490475"/>
            <a:ext cx="649325" cy="127125"/>
          </a:xfrm>
          <a:prstGeom prst="rect">
            <a:avLst/>
          </a:prstGeom>
          <a:noFill/>
          <a:ln>
            <a:noFill/>
          </a:ln>
        </p:spPr>
      </p:pic>
      <p:sp>
        <p:nvSpPr>
          <p:cNvPr id="114" name="Google Shape;114;p19"/>
          <p:cNvSpPr txBox="1"/>
          <p:nvPr/>
        </p:nvSpPr>
        <p:spPr>
          <a:xfrm>
            <a:off x="752075" y="1349900"/>
            <a:ext cx="7918500" cy="3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latin typeface="Nunito"/>
                <a:ea typeface="Nunito"/>
                <a:cs typeface="Nunito"/>
                <a:sym typeface="Nunito"/>
              </a:rPr>
              <a:t>Act</a:t>
            </a:r>
            <a:r>
              <a:rPr b="1" lang="en">
                <a:latin typeface="Nunito"/>
                <a:ea typeface="Nunito"/>
                <a:cs typeface="Nunito"/>
                <a:sym typeface="Nunito"/>
              </a:rPr>
              <a:t> (Feeling)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 Grace sees an ad for upcoming election, realize she has to vote. </a:t>
            </a:r>
            <a:r>
              <a:rPr b="1" lang="en">
                <a:latin typeface="Nunito"/>
                <a:ea typeface="Nunito"/>
                <a:cs typeface="Nunito"/>
                <a:sym typeface="Nunito"/>
              </a:rPr>
              <a:t>( Anxious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2: Through a friend she found out about VoteOn.online </a:t>
            </a:r>
            <a:r>
              <a:rPr b="1" lang="en">
                <a:latin typeface="Nunito"/>
                <a:ea typeface="Nunito"/>
                <a:cs typeface="Nunito"/>
                <a:sym typeface="Nunito"/>
              </a:rPr>
              <a:t>( Excited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3: She enters her zip code and the website and </a:t>
            </a:r>
            <a:r>
              <a:rPr lang="en">
                <a:latin typeface="Nunito"/>
                <a:ea typeface="Nunito"/>
                <a:cs typeface="Nunito"/>
                <a:sym typeface="Nunito"/>
              </a:rPr>
              <a:t>receives</a:t>
            </a:r>
            <a:r>
              <a:rPr lang="en">
                <a:latin typeface="Nunito"/>
                <a:ea typeface="Nunito"/>
                <a:cs typeface="Nunito"/>
                <a:sym typeface="Nunito"/>
              </a:rPr>
              <a:t> a list of elections, </a:t>
            </a:r>
            <a:r>
              <a:rPr lang="en">
                <a:latin typeface="Nunito"/>
                <a:ea typeface="Nunito"/>
                <a:cs typeface="Nunito"/>
                <a:sym typeface="Nunito"/>
              </a:rPr>
              <a:t>candidates</a:t>
            </a:r>
            <a:r>
              <a:rPr lang="en">
                <a:latin typeface="Nunito"/>
                <a:ea typeface="Nunito"/>
                <a:cs typeface="Nunito"/>
                <a:sym typeface="Nunito"/>
              </a:rPr>
              <a:t> their standpoints and deadlines </a:t>
            </a:r>
            <a:r>
              <a:rPr b="1" lang="en">
                <a:solidFill>
                  <a:schemeClr val="dk1"/>
                </a:solidFill>
                <a:latin typeface="Nunito"/>
                <a:ea typeface="Nunito"/>
                <a:cs typeface="Nunito"/>
                <a:sym typeface="Nunito"/>
              </a:rPr>
              <a:t>( Happy )</a:t>
            </a:r>
            <a:r>
              <a:rPr lang="en">
                <a:latin typeface="Nunito"/>
                <a:ea typeface="Nunito"/>
                <a:cs typeface="Nunito"/>
                <a:sym typeface="Nunito"/>
              </a:rPr>
              <a:t>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4. She determines who to votes for and applies for mail in ballot</a:t>
            </a:r>
            <a:r>
              <a:rPr b="1" lang="en">
                <a:solidFill>
                  <a:schemeClr val="dk1"/>
                </a:solidFill>
                <a:latin typeface="Nunito"/>
                <a:ea typeface="Nunito"/>
                <a:cs typeface="Nunito"/>
                <a:sym typeface="Nunito"/>
              </a:rPr>
              <a:t>( Relief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5</a:t>
            </a:r>
            <a:r>
              <a:rPr lang="en">
                <a:latin typeface="Nunito"/>
                <a:ea typeface="Nunito"/>
                <a:cs typeface="Nunito"/>
                <a:sym typeface="Nunito"/>
              </a:rPr>
              <a:t>. Once the mail-in ballot arrives she fills it out and sends it back having </a:t>
            </a:r>
            <a:r>
              <a:rPr lang="en">
                <a:latin typeface="Nunito"/>
                <a:ea typeface="Nunito"/>
                <a:cs typeface="Nunito"/>
                <a:sym typeface="Nunito"/>
              </a:rPr>
              <a:t>successfully</a:t>
            </a:r>
            <a:r>
              <a:rPr lang="en">
                <a:latin typeface="Nunito"/>
                <a:ea typeface="Nunito"/>
                <a:cs typeface="Nunito"/>
                <a:sym typeface="Nunito"/>
              </a:rPr>
              <a:t> voted for the first time </a:t>
            </a:r>
            <a:r>
              <a:rPr b="1" lang="en">
                <a:latin typeface="Nunito"/>
                <a:ea typeface="Nunito"/>
                <a:cs typeface="Nunito"/>
                <a:sym typeface="Nunito"/>
              </a:rPr>
              <a:t>( Joy )</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115" name="Google Shape;115;p19"/>
          <p:cNvSpPr txBox="1"/>
          <p:nvPr/>
        </p:nvSpPr>
        <p:spPr>
          <a:xfrm>
            <a:off x="752075" y="786200"/>
            <a:ext cx="3819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To-Be</a:t>
            </a:r>
            <a:r>
              <a:rPr b="1" lang="en" sz="2100">
                <a:latin typeface="Nunito"/>
                <a:ea typeface="Nunito"/>
                <a:cs typeface="Nunito"/>
                <a:sym typeface="Nunito"/>
              </a:rPr>
              <a:t> Scenario for Grace</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9FE"/>
        </a:solidFill>
      </p:bgPr>
    </p:bg>
    <p:spTree>
      <p:nvGrpSpPr>
        <p:cNvPr id="119" name="Shape 119"/>
        <p:cNvGrpSpPr/>
        <p:nvPr/>
      </p:nvGrpSpPr>
      <p:grpSpPr>
        <a:xfrm>
          <a:off x="0" y="0"/>
          <a:ext cx="0" cy="0"/>
          <a:chOff x="0" y="0"/>
          <a:chExt cx="0" cy="0"/>
        </a:xfrm>
      </p:grpSpPr>
      <p:sp>
        <p:nvSpPr>
          <p:cNvPr id="120" name="Google Shape;120;p20"/>
          <p:cNvSpPr txBox="1"/>
          <p:nvPr/>
        </p:nvSpPr>
        <p:spPr>
          <a:xfrm>
            <a:off x="752075" y="1095875"/>
            <a:ext cx="25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Solution</a:t>
            </a:r>
            <a:endParaRPr b="1" sz="2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121" name="Google Shape;121;p20"/>
          <p:cNvPicPr preferRelativeResize="0"/>
          <p:nvPr/>
        </p:nvPicPr>
        <p:blipFill rotWithShape="1">
          <a:blip r:embed="rId3">
            <a:alphaModFix/>
          </a:blip>
          <a:srcRect b="0" l="6603" r="0" t="0"/>
          <a:stretch/>
        </p:blipFill>
        <p:spPr>
          <a:xfrm>
            <a:off x="7947825" y="466038"/>
            <a:ext cx="649325" cy="176010"/>
          </a:xfrm>
          <a:prstGeom prst="rect">
            <a:avLst/>
          </a:prstGeom>
          <a:noFill/>
          <a:ln>
            <a:noFill/>
          </a:ln>
        </p:spPr>
      </p:pic>
      <p:sp>
        <p:nvSpPr>
          <p:cNvPr id="122" name="Google Shape;122;p20"/>
          <p:cNvSpPr txBox="1"/>
          <p:nvPr/>
        </p:nvSpPr>
        <p:spPr>
          <a:xfrm>
            <a:off x="752075" y="1785575"/>
            <a:ext cx="5009100" cy="31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Nunito"/>
                <a:ea typeface="Nunito"/>
                <a:cs typeface="Nunito"/>
                <a:sym typeface="Nunito"/>
              </a:rPr>
              <a:t>VoteOn provides its users a single solution to their </a:t>
            </a:r>
            <a:r>
              <a:rPr lang="en">
                <a:latin typeface="Nunito"/>
                <a:ea typeface="Nunito"/>
                <a:cs typeface="Nunito"/>
                <a:sym typeface="Nunito"/>
              </a:rPr>
              <a:t>voting</a:t>
            </a:r>
            <a:r>
              <a:rPr lang="en">
                <a:latin typeface="Nunito"/>
                <a:ea typeface="Nunito"/>
                <a:cs typeface="Nunito"/>
                <a:sym typeface="Nunito"/>
              </a:rPr>
              <a:t> </a:t>
            </a:r>
            <a:r>
              <a:rPr lang="en">
                <a:latin typeface="Nunito"/>
                <a:ea typeface="Nunito"/>
                <a:cs typeface="Nunito"/>
                <a:sym typeface="Nunito"/>
              </a:rPr>
              <a:t>questions</a:t>
            </a:r>
            <a:r>
              <a:rPr lang="en">
                <a:latin typeface="Nunito"/>
                <a:ea typeface="Nunito"/>
                <a:cs typeface="Nunito"/>
                <a:sym typeface="Nunito"/>
              </a:rPr>
              <a:t> and problems.</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Though VoteOn users can find their </a:t>
            </a:r>
            <a:r>
              <a:rPr lang="en">
                <a:solidFill>
                  <a:srgbClr val="9900FF"/>
                </a:solidFill>
                <a:latin typeface="Nunito"/>
                <a:ea typeface="Nunito"/>
                <a:cs typeface="Nunito"/>
                <a:sym typeface="Nunito"/>
              </a:rPr>
              <a:t>upcoming local / state / federal elections, information on the </a:t>
            </a:r>
            <a:r>
              <a:rPr lang="en">
                <a:solidFill>
                  <a:srgbClr val="9900FF"/>
                </a:solidFill>
                <a:latin typeface="Nunito"/>
                <a:ea typeface="Nunito"/>
                <a:cs typeface="Nunito"/>
                <a:sym typeface="Nunito"/>
              </a:rPr>
              <a:t>candidates</a:t>
            </a:r>
            <a:r>
              <a:rPr lang="en">
                <a:latin typeface="Nunito"/>
                <a:ea typeface="Nunito"/>
                <a:cs typeface="Nunito"/>
                <a:sym typeface="Nunito"/>
              </a:rPr>
              <a:t> as well as</a:t>
            </a:r>
            <a:r>
              <a:rPr lang="en">
                <a:solidFill>
                  <a:srgbClr val="9900FF"/>
                </a:solidFill>
                <a:latin typeface="Nunito"/>
                <a:ea typeface="Nunito"/>
                <a:cs typeface="Nunito"/>
                <a:sym typeface="Nunito"/>
              </a:rPr>
              <a:t> resources on how to register to vote and how to request for mail in ballots on a state by state basis.  </a:t>
            </a:r>
            <a:endParaRPr>
              <a:solidFill>
                <a:srgbClr val="9900FF"/>
              </a:solidFill>
              <a:latin typeface="Nunito"/>
              <a:ea typeface="Nunito"/>
              <a:cs typeface="Nunito"/>
              <a:sym typeface="Nunito"/>
            </a:endParaRPr>
          </a:p>
        </p:txBody>
      </p:sp>
      <p:pic>
        <p:nvPicPr>
          <p:cNvPr id="123" name="Google Shape;123;p20"/>
          <p:cNvPicPr preferRelativeResize="0"/>
          <p:nvPr/>
        </p:nvPicPr>
        <p:blipFill>
          <a:blip r:embed="rId4">
            <a:alphaModFix/>
          </a:blip>
          <a:stretch>
            <a:fillRect/>
          </a:stretch>
        </p:blipFill>
        <p:spPr>
          <a:xfrm>
            <a:off x="752075" y="490475"/>
            <a:ext cx="649325" cy="127125"/>
          </a:xfrm>
          <a:prstGeom prst="rect">
            <a:avLst/>
          </a:prstGeom>
          <a:noFill/>
          <a:ln>
            <a:noFill/>
          </a:ln>
        </p:spPr>
      </p:pic>
      <p:pic>
        <p:nvPicPr>
          <p:cNvPr id="124" name="Google Shape;124;p20"/>
          <p:cNvPicPr preferRelativeResize="0"/>
          <p:nvPr/>
        </p:nvPicPr>
        <p:blipFill>
          <a:blip r:embed="rId5">
            <a:alphaModFix/>
          </a:blip>
          <a:stretch>
            <a:fillRect/>
          </a:stretch>
        </p:blipFill>
        <p:spPr>
          <a:xfrm>
            <a:off x="6241925" y="1749226"/>
            <a:ext cx="2306325" cy="249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152400" y="1761563"/>
            <a:ext cx="8839203" cy="3111026"/>
          </a:xfrm>
          <a:prstGeom prst="rect">
            <a:avLst/>
          </a:prstGeom>
          <a:noFill/>
          <a:ln>
            <a:noFill/>
          </a:ln>
        </p:spPr>
      </p:pic>
      <p:sp>
        <p:nvSpPr>
          <p:cNvPr id="130" name="Google Shape;130;p21"/>
          <p:cNvSpPr txBox="1"/>
          <p:nvPr/>
        </p:nvSpPr>
        <p:spPr>
          <a:xfrm>
            <a:off x="562950" y="495150"/>
            <a:ext cx="25173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Nunito"/>
                <a:ea typeface="Nunito"/>
                <a:cs typeface="Nunito"/>
                <a:sym typeface="Nunito"/>
              </a:rPr>
              <a:t>Flowchart</a:t>
            </a:r>
            <a:endParaRPr b="1" sz="21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