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3" r:id="rId5"/>
    <p:sldId id="320" r:id="rId6"/>
    <p:sldId id="312" r:id="rId7"/>
    <p:sldId id="321" r:id="rId8"/>
    <p:sldId id="322" r:id="rId9"/>
    <p:sldId id="314" r:id="rId10"/>
    <p:sldId id="316" r:id="rId11"/>
    <p:sldId id="319" r:id="rId12"/>
    <p:sldId id="323"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IN"/>
              <a:t>1</a:t>
            </a:r>
            <a:endParaRPr/>
          </a:p>
        </p:txBody>
      </p:sp>
      <p:sp>
        <p:nvSpPr>
          <p:cNvPr id="4" name="Date Placeholder 3"/>
          <p:cNvSpPr>
            <a:spLocks noGrp="1"/>
          </p:cNvSpPr>
          <p:nvPr>
            <p:ph type="dt" sz="half" idx="10"/>
          </p:nvPr>
        </p:nvSpPr>
        <p:spPr/>
        <p:txBody>
          <a:bodyPr/>
          <a:lstStyle/>
          <a:p>
            <a:fld id="{926349AB-5522-4AED-9630-92C8135CDE71}" type="datetime1">
              <a:rPr lang="en-US" smtClean="0"/>
              <a:t>3/5/2021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IN"/>
              <a:t>1</a:t>
            </a:r>
            <a:endParaRPr/>
          </a:p>
        </p:txBody>
      </p:sp>
      <p:sp>
        <p:nvSpPr>
          <p:cNvPr id="4" name="Date Placeholder 3"/>
          <p:cNvSpPr>
            <a:spLocks noGrp="1"/>
          </p:cNvSpPr>
          <p:nvPr>
            <p:ph type="dt" sz="half" idx="10"/>
          </p:nvPr>
        </p:nvSpPr>
        <p:spPr/>
        <p:txBody>
          <a:bodyPr/>
          <a:lstStyle/>
          <a:p>
            <a:fld id="{DAD378BC-1B36-41F9-AD9E-51268DBED2FD}" type="datetime1">
              <a:rPr lang="en-US" smtClean="0"/>
              <a:t>3/5/2021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IN"/>
              <a:t>1</a:t>
            </a:r>
            <a:endParaRPr dirty="0"/>
          </a:p>
        </p:txBody>
      </p:sp>
      <p:sp>
        <p:nvSpPr>
          <p:cNvPr id="4" name="Date Placeholder 3"/>
          <p:cNvSpPr>
            <a:spLocks noGrp="1"/>
          </p:cNvSpPr>
          <p:nvPr>
            <p:ph type="dt" sz="half" idx="10"/>
          </p:nvPr>
        </p:nvSpPr>
        <p:spPr/>
        <p:txBody>
          <a:bodyPr/>
          <a:lstStyle/>
          <a:p>
            <a:fld id="{1FECA901-B5E0-46DE-923B-A73ACFEE2EBD}" type="datetime1">
              <a:rPr lang="en-US" smtClean="0"/>
              <a:t>3/5/2021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IN"/>
              <a:t>1</a:t>
            </a:r>
            <a:endParaRPr dirty="0"/>
          </a:p>
        </p:txBody>
      </p:sp>
      <p:sp>
        <p:nvSpPr>
          <p:cNvPr id="4" name="Date Placeholder 3"/>
          <p:cNvSpPr>
            <a:spLocks noGrp="1"/>
          </p:cNvSpPr>
          <p:nvPr>
            <p:ph type="dt" sz="half" idx="10"/>
          </p:nvPr>
        </p:nvSpPr>
        <p:spPr/>
        <p:txBody>
          <a:bodyPr/>
          <a:lstStyle/>
          <a:p>
            <a:fld id="{464D75EE-A52C-4074-A992-5FB4CC415767}" type="datetime1">
              <a:rPr lang="en-US" smtClean="0"/>
              <a:t>3/5/2021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IN"/>
              <a:t>1</a:t>
            </a:r>
            <a:endParaRPr dirty="0"/>
          </a:p>
        </p:txBody>
      </p:sp>
      <p:sp>
        <p:nvSpPr>
          <p:cNvPr id="5" name="Date Placeholder 4"/>
          <p:cNvSpPr>
            <a:spLocks noGrp="1"/>
          </p:cNvSpPr>
          <p:nvPr>
            <p:ph type="dt" sz="half" idx="10"/>
          </p:nvPr>
        </p:nvSpPr>
        <p:spPr/>
        <p:txBody>
          <a:bodyPr/>
          <a:lstStyle/>
          <a:p>
            <a:fld id="{FE53D9E8-20BE-4D66-9CAA-FF8EBCE61A9C}" type="datetime1">
              <a:rPr lang="en-US" smtClean="0"/>
              <a:t>3/5/2021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IN"/>
              <a:t>1</a:t>
            </a:r>
            <a:endParaRPr dirty="0"/>
          </a:p>
        </p:txBody>
      </p:sp>
      <p:sp>
        <p:nvSpPr>
          <p:cNvPr id="7" name="Date Placeholder 6"/>
          <p:cNvSpPr>
            <a:spLocks noGrp="1"/>
          </p:cNvSpPr>
          <p:nvPr>
            <p:ph type="dt" sz="half" idx="10"/>
          </p:nvPr>
        </p:nvSpPr>
        <p:spPr/>
        <p:txBody>
          <a:bodyPr/>
          <a:lstStyle/>
          <a:p>
            <a:fld id="{9F8BE5E4-A405-43FD-BC15-EA4BCC54FD7F}" type="datetime1">
              <a:rPr lang="en-US" smtClean="0"/>
              <a:t>3/5/2021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IN"/>
              <a:t>1</a:t>
            </a:r>
            <a:endParaRPr/>
          </a:p>
        </p:txBody>
      </p:sp>
      <p:sp>
        <p:nvSpPr>
          <p:cNvPr id="3" name="Date Placeholder 2"/>
          <p:cNvSpPr>
            <a:spLocks noGrp="1"/>
          </p:cNvSpPr>
          <p:nvPr>
            <p:ph type="dt" sz="half" idx="10"/>
          </p:nvPr>
        </p:nvSpPr>
        <p:spPr/>
        <p:txBody>
          <a:bodyPr/>
          <a:lstStyle/>
          <a:p>
            <a:fld id="{6B02EBC6-0CD1-406C-BFDE-94E3A730877A}" type="datetime1">
              <a:rPr lang="en-US" smtClean="0"/>
              <a:t>3/5/2021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1</a:t>
            </a:r>
            <a:endParaRPr/>
          </a:p>
        </p:txBody>
      </p:sp>
      <p:sp>
        <p:nvSpPr>
          <p:cNvPr id="2" name="Date Placeholder 1"/>
          <p:cNvSpPr>
            <a:spLocks noGrp="1"/>
          </p:cNvSpPr>
          <p:nvPr>
            <p:ph type="dt" sz="half" idx="10"/>
          </p:nvPr>
        </p:nvSpPr>
        <p:spPr/>
        <p:txBody>
          <a:bodyPr/>
          <a:lstStyle/>
          <a:p>
            <a:fld id="{56B1C146-2028-4BE9-B336-D99ED4F4F0B1}" type="datetime1">
              <a:rPr lang="en-US" smtClean="0"/>
              <a:t>3/5/2021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IN"/>
              <a:t>1</a:t>
            </a:r>
            <a:endParaRPr/>
          </a:p>
        </p:txBody>
      </p:sp>
      <p:sp>
        <p:nvSpPr>
          <p:cNvPr id="5" name="Date Placeholder 4"/>
          <p:cNvSpPr>
            <a:spLocks noGrp="1"/>
          </p:cNvSpPr>
          <p:nvPr>
            <p:ph type="dt" sz="half" idx="10"/>
          </p:nvPr>
        </p:nvSpPr>
        <p:spPr/>
        <p:txBody>
          <a:bodyPr/>
          <a:lstStyle/>
          <a:p>
            <a:fld id="{F3EDE774-3706-4347-8801-B217563D19DA}" type="datetime1">
              <a:rPr lang="en-US" smtClean="0"/>
              <a:t>3/5/2021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r>
              <a:rPr lang="en-IN"/>
              <a:t>1</a:t>
            </a:r>
            <a:endParaRPr dirty="0"/>
          </a:p>
        </p:txBody>
      </p:sp>
      <p:sp>
        <p:nvSpPr>
          <p:cNvPr id="5" name="Date Placeholder 4"/>
          <p:cNvSpPr>
            <a:spLocks noGrp="1"/>
          </p:cNvSpPr>
          <p:nvPr>
            <p:ph type="dt" sz="half" idx="10"/>
          </p:nvPr>
        </p:nvSpPr>
        <p:spPr/>
        <p:txBody>
          <a:bodyPr/>
          <a:lstStyle/>
          <a:p>
            <a:fld id="{D9B9429C-8791-4B73-8015-FE2BDFFF40E1}" type="datetime1">
              <a:rPr lang="en-US" smtClean="0"/>
              <a:t>3/5/2021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1</a:t>
            </a:r>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A8635229-87D0-4665-A7AD-A362078A8C7E}" type="datetime1">
              <a:rPr lang="en-US" smtClean="0"/>
              <a:t>3/5/2021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6000" b="1" dirty="0">
                <a:latin typeface="Times New Roman" panose="02020603050405020304" pitchFamily="18" charset="0"/>
                <a:cs typeface="Times New Roman" panose="02020603050405020304" pitchFamily="18" charset="0"/>
              </a:rPr>
              <a:t>PORTFOLIO MANAGEMENT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0">
              <a:spcBef>
                <a:spcPts val="0"/>
              </a:spcBef>
              <a:spcAft>
                <a:spcPts val="0"/>
              </a:spcAft>
            </a:pPr>
            <a:r>
              <a:rPr lang="en-US" sz="3600" b="1" i="0" u="none" strike="noStrike" dirty="0">
                <a:effectLst/>
              </a:rPr>
              <a:t>SUMMARY</a:t>
            </a:r>
            <a:endParaRPr lang="en-US" dirty="0"/>
          </a:p>
        </p:txBody>
      </p:sp>
      <p:sp>
        <p:nvSpPr>
          <p:cNvPr id="3" name="Content Placeholder 2">
            <a:extLst>
              <a:ext uri="{FF2B5EF4-FFF2-40B4-BE49-F238E27FC236}">
                <a16:creationId xmlns:a16="http://schemas.microsoft.com/office/drawing/2014/main" id="{C99C23C5-B4F9-4D3B-BA07-6CB5F948214C}"/>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helps in keeping track of data. It also helps in developing various skills more like in which way you want to proceed.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will Increase your visibility and your presence online.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will help in displaying your work professionally.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 be helped in viewing detailed samples of the report.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displays your content in a very fashionable way. It is proof that you're not just all talk but something more like a living .</a:t>
            </a:r>
          </a:p>
        </p:txBody>
      </p:sp>
      <p:sp>
        <p:nvSpPr>
          <p:cNvPr id="4" name="Footer Placeholder 3">
            <a:extLst>
              <a:ext uri="{FF2B5EF4-FFF2-40B4-BE49-F238E27FC236}">
                <a16:creationId xmlns:a16="http://schemas.microsoft.com/office/drawing/2014/main" id="{EFE123ED-E786-4166-A553-E345A8ECE1AC}"/>
              </a:ext>
            </a:extLst>
          </p:cNvPr>
          <p:cNvSpPr>
            <a:spLocks noGrp="1"/>
          </p:cNvSpPr>
          <p:nvPr>
            <p:ph type="ftr" sz="quarter" idx="11"/>
          </p:nvPr>
        </p:nvSpPr>
        <p:spPr>
          <a:xfrm>
            <a:off x="10701307" y="6019800"/>
            <a:ext cx="395535" cy="439716"/>
          </a:xfrm>
        </p:spPr>
        <p:txBody>
          <a:bodyPr/>
          <a:lstStyle/>
          <a:p>
            <a:r>
              <a:rPr lang="en-IN" sz="1800" dirty="0"/>
              <a:t>7</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t>REFERENCES</a:t>
            </a:r>
          </a:p>
        </p:txBody>
      </p:sp>
      <p:sp>
        <p:nvSpPr>
          <p:cNvPr id="5" name="Content Placeholder 4">
            <a:extLst>
              <a:ext uri="{FF2B5EF4-FFF2-40B4-BE49-F238E27FC236}">
                <a16:creationId xmlns:a16="http://schemas.microsoft.com/office/drawing/2014/main" id="{6D54E918-0CB5-4A6D-B47D-1A7C3726E685}"/>
              </a:ext>
            </a:extLst>
          </p:cNvPr>
          <p:cNvSpPr>
            <a:spLocks noGrp="1"/>
          </p:cNvSpPr>
          <p:nvPr>
            <p:ph idx="1"/>
          </p:nvPr>
        </p:nvSpPr>
        <p:spPr/>
        <p:txBody>
          <a:bodyPr>
            <a:normAutofit fontScale="85000" lnSpcReduction="20000"/>
          </a:bodyPr>
          <a:lstStyle/>
          <a:p>
            <a:pPr lvl="0" algn="just">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T. Okuda, E. Tanaka, and T. Kasai, A method of correction of garbled words based on the </a:t>
            </a:r>
            <a:r>
              <a:rPr lang="en-US" sz="2400" i="1" dirty="0" err="1">
                <a:latin typeface="Times New Roman" panose="02020603050405020304" pitchFamily="18" charset="0"/>
                <a:cs typeface="Times New Roman" panose="02020603050405020304" pitchFamily="18" charset="0"/>
              </a:rPr>
              <a:t>Levenshtein</a:t>
            </a:r>
            <a:r>
              <a:rPr lang="en-US" sz="2400" i="1" dirty="0">
                <a:latin typeface="Times New Roman" panose="02020603050405020304" pitchFamily="18" charset="0"/>
                <a:cs typeface="Times New Roman" panose="02020603050405020304" pitchFamily="18" charset="0"/>
              </a:rPr>
              <a:t> metric, IEEE Trans. </a:t>
            </a:r>
            <a:r>
              <a:rPr lang="en-US" sz="2400" i="1" dirty="0" err="1">
                <a:latin typeface="Times New Roman" panose="02020603050405020304" pitchFamily="18" charset="0"/>
                <a:cs typeface="Times New Roman" panose="02020603050405020304" pitchFamily="18" charset="0"/>
              </a:rPr>
              <a:t>Comput</a:t>
            </a:r>
            <a:r>
              <a:rPr lang="en-US" sz="2400" i="1" dirty="0">
                <a:latin typeface="Times New Roman" panose="02020603050405020304" pitchFamily="18" charset="0"/>
                <a:cs typeface="Times New Roman" panose="02020603050405020304" pitchFamily="18" charset="0"/>
              </a:rPr>
              <a:t>., C-25, 172-177, 1976.</a:t>
            </a:r>
          </a:p>
          <a:p>
            <a:pPr lvl="0" algn="just">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Ayman </a:t>
            </a:r>
            <a:r>
              <a:rPr lang="en-US" sz="2400" i="1" dirty="0" err="1">
                <a:latin typeface="Times New Roman" panose="02020603050405020304" pitchFamily="18" charset="0"/>
                <a:cs typeface="Times New Roman" panose="02020603050405020304" pitchFamily="18" charset="0"/>
              </a:rPr>
              <a:t>Jarrous</a:t>
            </a:r>
            <a:r>
              <a:rPr lang="en-US" sz="2400" i="1" dirty="0">
                <a:latin typeface="Times New Roman" panose="02020603050405020304" pitchFamily="18" charset="0"/>
                <a:cs typeface="Times New Roman" panose="02020603050405020304" pitchFamily="18" charset="0"/>
              </a:rPr>
              <a:t> and Benny </a:t>
            </a:r>
            <a:r>
              <a:rPr lang="en-US" sz="2400" i="1" dirty="0" err="1">
                <a:latin typeface="Times New Roman" panose="02020603050405020304" pitchFamily="18" charset="0"/>
                <a:cs typeface="Times New Roman" panose="02020603050405020304" pitchFamily="18" charset="0"/>
              </a:rPr>
              <a:t>Pinkas</a:t>
            </a:r>
            <a:r>
              <a:rPr lang="en-US" sz="2400" i="1" dirty="0">
                <a:latin typeface="Times New Roman" panose="02020603050405020304" pitchFamily="18" charset="0"/>
                <a:cs typeface="Times New Roman" panose="02020603050405020304" pitchFamily="18" charset="0"/>
              </a:rPr>
              <a:t>, Secure Hamming Distance Based Computation and Its Applications.</a:t>
            </a:r>
          </a:p>
          <a:p>
            <a:pPr lvl="0" algn="just">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R. L. Kashyap and B. J. </a:t>
            </a:r>
            <a:r>
              <a:rPr lang="en-US" sz="2400" i="1" dirty="0" err="1">
                <a:latin typeface="Times New Roman" panose="02020603050405020304" pitchFamily="18" charset="0"/>
                <a:cs typeface="Times New Roman" panose="02020603050405020304" pitchFamily="18" charset="0"/>
              </a:rPr>
              <a:t>Oommen</a:t>
            </a:r>
            <a:r>
              <a:rPr lang="en-US" sz="2400" i="1" dirty="0">
                <a:latin typeface="Times New Roman" panose="02020603050405020304" pitchFamily="18" charset="0"/>
                <a:cs typeface="Times New Roman" panose="02020603050405020304" pitchFamily="18" charset="0"/>
              </a:rPr>
              <a:t>, An effective algorithm for string correction using generalized edit distances -I. Description of the algorithm and its optimality, </a:t>
            </a:r>
            <a:r>
              <a:rPr lang="en-US" sz="2400" i="1" dirty="0" err="1">
                <a:latin typeface="Times New Roman" panose="02020603050405020304" pitchFamily="18" charset="0"/>
                <a:cs typeface="Times New Roman" panose="02020603050405020304" pitchFamily="18" charset="0"/>
              </a:rPr>
              <a:t>Inform.Sci</a:t>
            </a:r>
            <a:r>
              <a:rPr lang="en-US" sz="2400" i="1" dirty="0">
                <a:latin typeface="Times New Roman" panose="02020603050405020304" pitchFamily="18" charset="0"/>
                <a:cs typeface="Times New Roman" panose="02020603050405020304" pitchFamily="18" charset="0"/>
              </a:rPr>
              <a:t>., 23(2), 123-142, 1981.</a:t>
            </a:r>
          </a:p>
          <a:p>
            <a:pPr lvl="0" algn="just">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A. </a:t>
            </a:r>
            <a:r>
              <a:rPr lang="en-US" sz="2400" i="1" dirty="0" err="1">
                <a:latin typeface="Times New Roman" panose="02020603050405020304" pitchFamily="18" charset="0"/>
                <a:cs typeface="Times New Roman" panose="02020603050405020304" pitchFamily="18" charset="0"/>
              </a:rPr>
              <a:t>Marzal</a:t>
            </a:r>
            <a:r>
              <a:rPr lang="en-US" sz="2400" i="1" dirty="0">
                <a:latin typeface="Times New Roman" panose="02020603050405020304" pitchFamily="18" charset="0"/>
                <a:cs typeface="Times New Roman" panose="02020603050405020304" pitchFamily="18" charset="0"/>
              </a:rPr>
              <a:t> and E. Vidal, Computation of normalized edit distance and applications, IEEE Trans. on Pat. Anal. And Mach. Intel., PAMI-15, 926-932. 1993.</a:t>
            </a:r>
          </a:p>
          <a:p>
            <a:pPr lvl="0" algn="just">
              <a:buFont typeface="Wingdings" panose="05000000000000000000" pitchFamily="2" charset="2"/>
              <a:buChar char="Ø"/>
            </a:pPr>
            <a:r>
              <a:rPr lang="en-IN" sz="2400" i="1" dirty="0">
                <a:latin typeface="Times New Roman" panose="02020603050405020304" pitchFamily="18" charset="0"/>
                <a:cs typeface="Times New Roman" panose="02020603050405020304" pitchFamily="18" charset="0"/>
              </a:rPr>
              <a:t>S. </a:t>
            </a:r>
            <a:r>
              <a:rPr lang="en-IN" sz="2400" i="1" dirty="0" err="1">
                <a:latin typeface="Times New Roman" panose="02020603050405020304" pitchFamily="18" charset="0"/>
                <a:cs typeface="Times New Roman" panose="02020603050405020304" pitchFamily="18" charset="0"/>
              </a:rPr>
              <a:t>Kak</a:t>
            </a:r>
            <a:r>
              <a:rPr lang="en-IN" sz="2400" i="1" dirty="0">
                <a:latin typeface="Times New Roman" panose="02020603050405020304" pitchFamily="18" charset="0"/>
                <a:cs typeface="Times New Roman" panose="02020603050405020304" pitchFamily="18" charset="0"/>
              </a:rPr>
              <a:t>, Classification of random binary sequences using Walsh-Fourier analysis. IEEE Trans. On Electromagnetic Compatibility EMC-13, pp. 74-77, 1970.</a:t>
            </a:r>
          </a:p>
          <a:p>
            <a:pPr lvl="0" algn="just">
              <a:buFont typeface="Wingdings" panose="05000000000000000000" pitchFamily="2" charset="2"/>
              <a:buChar char="Ø"/>
            </a:pPr>
            <a:r>
              <a:rPr lang="de-DE" sz="2400" i="1" dirty="0">
                <a:latin typeface="Times New Roman" panose="02020603050405020304" pitchFamily="18" charset="0"/>
                <a:cs typeface="Times New Roman" panose="02020603050405020304" pitchFamily="18" charset="0"/>
              </a:rPr>
              <a:t>T. Ottmann, P. Widmayer (in German). Algorithmen und Datenstrukturen (4th Ed.). Spektrum Akademischer Verlag. pp. 636–9, 2002.</a:t>
            </a:r>
            <a:endParaRPr lang="en-IN" sz="2400" i="1" dirty="0">
              <a:latin typeface="Times New Roman" panose="02020603050405020304" pitchFamily="18" charset="0"/>
              <a:cs typeface="Times New Roman" panose="02020603050405020304" pitchFamily="18" charset="0"/>
            </a:endParaRPr>
          </a:p>
          <a:p>
            <a:endParaRPr lang="en-IN" dirty="0"/>
          </a:p>
        </p:txBody>
      </p:sp>
      <p:sp>
        <p:nvSpPr>
          <p:cNvPr id="2" name="Footer Placeholder 1">
            <a:extLst>
              <a:ext uri="{FF2B5EF4-FFF2-40B4-BE49-F238E27FC236}">
                <a16:creationId xmlns:a16="http://schemas.microsoft.com/office/drawing/2014/main" id="{626FB6A2-EF6A-4E98-97C6-101DA98F0DB2}"/>
              </a:ext>
            </a:extLst>
          </p:cNvPr>
          <p:cNvSpPr>
            <a:spLocks noGrp="1"/>
          </p:cNvSpPr>
          <p:nvPr>
            <p:ph type="ftr" sz="quarter" idx="11"/>
          </p:nvPr>
        </p:nvSpPr>
        <p:spPr>
          <a:xfrm>
            <a:off x="10656804" y="6019800"/>
            <a:ext cx="467543" cy="504829"/>
          </a:xfrm>
        </p:spPr>
        <p:txBody>
          <a:bodyPr/>
          <a:lstStyle/>
          <a:p>
            <a:r>
              <a:rPr lang="en-IN" sz="1800" dirty="0"/>
              <a:t>8</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4F96-904E-4433-A45E-651B24B605B8}"/>
              </a:ext>
            </a:extLst>
          </p:cNvPr>
          <p:cNvSpPr>
            <a:spLocks noGrp="1"/>
          </p:cNvSpPr>
          <p:nvPr>
            <p:ph type="title"/>
          </p:nvPr>
        </p:nvSpPr>
        <p:spPr>
          <a:xfrm>
            <a:off x="3286100" y="2132856"/>
            <a:ext cx="6768752" cy="2088232"/>
          </a:xfrm>
        </p:spPr>
        <p:txBody>
          <a:bodyPr>
            <a:normAutofit/>
          </a:bodyPr>
          <a:lstStyle/>
          <a:p>
            <a:pPr algn="ctr"/>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12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4;p11">
            <a:extLst>
              <a:ext uri="{FF2B5EF4-FFF2-40B4-BE49-F238E27FC236}">
                <a16:creationId xmlns:a16="http://schemas.microsoft.com/office/drawing/2014/main" id="{245CF4FD-9E89-466C-B570-9411F239F9F1}"/>
              </a:ext>
            </a:extLst>
          </p:cNvPr>
          <p:cNvSpPr txBox="1"/>
          <p:nvPr/>
        </p:nvSpPr>
        <p:spPr>
          <a:xfrm>
            <a:off x="4726260" y="404664"/>
            <a:ext cx="2844000" cy="280634"/>
          </a:xfrm>
          <a:prstGeom prst="rect">
            <a:avLst/>
          </a:prstGeom>
          <a:noFill/>
          <a:ln>
            <a:noFill/>
          </a:ln>
        </p:spPr>
        <p:txBody>
          <a:bodyPr spcFirstLastPara="1" wrap="square" lIns="0" tIns="13237" rIns="0" bIns="0" anchor="t" anchorCtr="0">
            <a:noAutofit/>
          </a:bodyPr>
          <a:lstStyle/>
          <a:p>
            <a:pPr marL="13237" algn="ctr"/>
            <a:r>
              <a:rPr lang="en-US" sz="1668" dirty="0">
                <a:latin typeface="Times New Roman"/>
                <a:ea typeface="Times New Roman"/>
                <a:cs typeface="Times New Roman"/>
                <a:sym typeface="Times New Roman"/>
              </a:rPr>
              <a:t>Mini Project Synopsis Report on</a:t>
            </a:r>
            <a:endParaRPr sz="1668" dirty="0">
              <a:latin typeface="Times New Roman"/>
              <a:ea typeface="Times New Roman"/>
              <a:cs typeface="Times New Roman"/>
              <a:sym typeface="Times New Roman"/>
            </a:endParaRPr>
          </a:p>
        </p:txBody>
      </p:sp>
      <p:sp>
        <p:nvSpPr>
          <p:cNvPr id="9" name="Google Shape;75;p11">
            <a:extLst>
              <a:ext uri="{FF2B5EF4-FFF2-40B4-BE49-F238E27FC236}">
                <a16:creationId xmlns:a16="http://schemas.microsoft.com/office/drawing/2014/main" id="{EBAB37FE-E8F7-4EC2-A37A-D10B26E29866}"/>
              </a:ext>
            </a:extLst>
          </p:cNvPr>
          <p:cNvSpPr txBox="1">
            <a:spLocks/>
          </p:cNvSpPr>
          <p:nvPr/>
        </p:nvSpPr>
        <p:spPr bwMode="gray">
          <a:xfrm>
            <a:off x="2626866" y="685298"/>
            <a:ext cx="6935092" cy="1171513"/>
          </a:xfrm>
          <a:prstGeom prst="rect">
            <a:avLst/>
          </a:prstGeom>
          <a:noFill/>
          <a:ln>
            <a:noFill/>
          </a:ln>
        </p:spPr>
        <p:txBody>
          <a:bodyPr spcFirstLastPara="1" vert="horz" wrap="square" lIns="0" tIns="187956" rIns="0" bIns="0" rtlCol="0" anchor="t" anchorCtr="0">
            <a:noAutofit/>
          </a:bodyPr>
          <a:lstStyle>
            <a:lvl1pPr lvl="0" algn="l" defTabSz="457200" rtl="0" eaLnBrk="1" latinLnBrk="0" hangingPunct="1">
              <a:spcBef>
                <a:spcPts val="0"/>
              </a:spcBef>
              <a:spcAft>
                <a:spcPts val="0"/>
              </a:spcAft>
              <a:buSzPts val="1400"/>
              <a:buNone/>
              <a:defRPr sz="1800" b="1" i="0" kern="1200">
                <a:solidFill>
                  <a:schemeClr val="dk1"/>
                </a:solidFill>
                <a:latin typeface="Times New Roman"/>
                <a:ea typeface="Times New Roman"/>
                <a:cs typeface="Times New Roman"/>
                <a:sym typeface="Times New Roman"/>
              </a:defRPr>
            </a:lvl1pPr>
            <a:lvl2pPr lvl="1" eaLnBrk="1" hangingPunct="1">
              <a:spcBef>
                <a:spcPts val="0"/>
              </a:spcBef>
              <a:spcAft>
                <a:spcPts val="0"/>
              </a:spcAft>
              <a:buSzPts val="1400"/>
              <a:buNone/>
              <a:defRPr>
                <a:solidFill>
                  <a:schemeClr val="tx2"/>
                </a:solidFill>
              </a:defRPr>
            </a:lvl2pPr>
            <a:lvl3pPr lvl="2" eaLnBrk="1" hangingPunct="1">
              <a:spcBef>
                <a:spcPts val="0"/>
              </a:spcBef>
              <a:spcAft>
                <a:spcPts val="0"/>
              </a:spcAft>
              <a:buSzPts val="1400"/>
              <a:buNone/>
              <a:defRPr>
                <a:solidFill>
                  <a:schemeClr val="tx2"/>
                </a:solidFill>
              </a:defRPr>
            </a:lvl3pPr>
            <a:lvl4pPr lvl="3" eaLnBrk="1" hangingPunct="1">
              <a:spcBef>
                <a:spcPts val="0"/>
              </a:spcBef>
              <a:spcAft>
                <a:spcPts val="0"/>
              </a:spcAft>
              <a:buSzPts val="1400"/>
              <a:buNone/>
              <a:defRPr>
                <a:solidFill>
                  <a:schemeClr val="tx2"/>
                </a:solidFill>
              </a:defRPr>
            </a:lvl4pPr>
            <a:lvl5pPr lvl="4" eaLnBrk="1" hangingPunct="1">
              <a:spcBef>
                <a:spcPts val="0"/>
              </a:spcBef>
              <a:spcAft>
                <a:spcPts val="0"/>
              </a:spcAft>
              <a:buSzPts val="1400"/>
              <a:buNone/>
              <a:defRPr>
                <a:solidFill>
                  <a:schemeClr val="tx2"/>
                </a:solidFill>
              </a:defRPr>
            </a:lvl5pPr>
            <a:lvl6pPr lvl="5" eaLnBrk="1" hangingPunct="1">
              <a:spcBef>
                <a:spcPts val="0"/>
              </a:spcBef>
              <a:spcAft>
                <a:spcPts val="0"/>
              </a:spcAft>
              <a:buSzPts val="1400"/>
              <a:buNone/>
              <a:defRPr>
                <a:solidFill>
                  <a:schemeClr val="tx2"/>
                </a:solidFill>
              </a:defRPr>
            </a:lvl6pPr>
            <a:lvl7pPr lvl="6" eaLnBrk="1" hangingPunct="1">
              <a:spcBef>
                <a:spcPts val="0"/>
              </a:spcBef>
              <a:spcAft>
                <a:spcPts val="0"/>
              </a:spcAft>
              <a:buSzPts val="1400"/>
              <a:buNone/>
              <a:defRPr>
                <a:solidFill>
                  <a:schemeClr val="tx2"/>
                </a:solidFill>
              </a:defRPr>
            </a:lvl7pPr>
            <a:lvl8pPr lvl="7" eaLnBrk="1" hangingPunct="1">
              <a:spcBef>
                <a:spcPts val="0"/>
              </a:spcBef>
              <a:spcAft>
                <a:spcPts val="0"/>
              </a:spcAft>
              <a:buSzPts val="1400"/>
              <a:buNone/>
              <a:defRPr>
                <a:solidFill>
                  <a:schemeClr val="tx2"/>
                </a:solidFill>
              </a:defRPr>
            </a:lvl8pPr>
            <a:lvl9pPr lvl="8" eaLnBrk="1" hangingPunct="1">
              <a:spcBef>
                <a:spcPts val="0"/>
              </a:spcBef>
              <a:spcAft>
                <a:spcPts val="0"/>
              </a:spcAft>
              <a:buSzPts val="1400"/>
              <a:buNone/>
              <a:defRPr>
                <a:solidFill>
                  <a:schemeClr val="tx2"/>
                </a:solidFill>
              </a:defRPr>
            </a:lvl9pPr>
          </a:lstStyle>
          <a:p>
            <a:pPr algn="ctr" defTabSz="476540">
              <a:defRPr/>
            </a:pPr>
            <a:r>
              <a:rPr lang="en-IN" sz="2085" dirty="0">
                <a:solidFill>
                  <a:schemeClr val="tx1"/>
                </a:solidFill>
              </a:rPr>
              <a:t>ONLINE GROCERY MANAGEMENT SYSTEM</a:t>
            </a:r>
          </a:p>
          <a:p>
            <a:pPr marL="13237" marR="5295" algn="ctr" defTabSz="476540">
              <a:lnSpc>
                <a:spcPct val="138400"/>
              </a:lnSpc>
              <a:spcBef>
                <a:spcPts val="287"/>
              </a:spcBef>
              <a:defRPr/>
            </a:pPr>
            <a:r>
              <a:rPr lang="en-IN" sz="1459" b="0" dirty="0">
                <a:solidFill>
                  <a:schemeClr val="tx1"/>
                </a:solidFill>
              </a:rPr>
              <a:t>Submitted in partial fulfillment of the requirements of the degree of Bachelor in Engineering  by</a:t>
            </a:r>
            <a:endParaRPr lang="en-IN" sz="1459" dirty="0">
              <a:solidFill>
                <a:schemeClr val="tx1"/>
              </a:solidFill>
            </a:endParaRPr>
          </a:p>
        </p:txBody>
      </p:sp>
      <p:graphicFrame>
        <p:nvGraphicFramePr>
          <p:cNvPr id="10" name="Google Shape;77;p11">
            <a:extLst>
              <a:ext uri="{FF2B5EF4-FFF2-40B4-BE49-F238E27FC236}">
                <a16:creationId xmlns:a16="http://schemas.microsoft.com/office/drawing/2014/main" id="{B90F16C4-9242-4672-B5E7-61CE2B9A7341}"/>
              </a:ext>
            </a:extLst>
          </p:cNvPr>
          <p:cNvGraphicFramePr/>
          <p:nvPr>
            <p:extLst>
              <p:ext uri="{D42A27DB-BD31-4B8C-83A1-F6EECF244321}">
                <p14:modId xmlns:p14="http://schemas.microsoft.com/office/powerpoint/2010/main" val="1372353320"/>
              </p:ext>
            </p:extLst>
          </p:nvPr>
        </p:nvGraphicFramePr>
        <p:xfrm>
          <a:off x="1053852" y="2137445"/>
          <a:ext cx="10483396" cy="1636805"/>
        </p:xfrm>
        <a:graphic>
          <a:graphicData uri="http://schemas.openxmlformats.org/drawingml/2006/table">
            <a:tbl>
              <a:tblPr firstRow="1" bandRow="1">
                <a:noFill/>
              </a:tblPr>
              <a:tblGrid>
                <a:gridCol w="2483348">
                  <a:extLst>
                    <a:ext uri="{9D8B030D-6E8A-4147-A177-3AD203B41FA5}">
                      <a16:colId xmlns:a16="http://schemas.microsoft.com/office/drawing/2014/main" val="20000"/>
                    </a:ext>
                  </a:extLst>
                </a:gridCol>
                <a:gridCol w="2497914">
                  <a:extLst>
                    <a:ext uri="{9D8B030D-6E8A-4147-A177-3AD203B41FA5}">
                      <a16:colId xmlns:a16="http://schemas.microsoft.com/office/drawing/2014/main" val="20001"/>
                    </a:ext>
                  </a:extLst>
                </a:gridCol>
                <a:gridCol w="1947883">
                  <a:extLst>
                    <a:ext uri="{9D8B030D-6E8A-4147-A177-3AD203B41FA5}">
                      <a16:colId xmlns:a16="http://schemas.microsoft.com/office/drawing/2014/main" val="20002"/>
                    </a:ext>
                  </a:extLst>
                </a:gridCol>
                <a:gridCol w="3554251">
                  <a:extLst>
                    <a:ext uri="{9D8B030D-6E8A-4147-A177-3AD203B41FA5}">
                      <a16:colId xmlns:a16="http://schemas.microsoft.com/office/drawing/2014/main" val="20003"/>
                    </a:ext>
                  </a:extLst>
                </a:gridCol>
              </a:tblGrid>
              <a:tr h="491505">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900" b="1" u="none" strike="noStrike" cap="none" dirty="0">
                          <a:latin typeface="Times New Roman"/>
                          <a:ea typeface="Times New Roman"/>
                          <a:cs typeface="Times New Roman"/>
                          <a:sym typeface="Times New Roman"/>
                        </a:rPr>
                        <a:t>NAME</a:t>
                      </a:r>
                      <a:endParaRPr sz="1900" u="none" strike="noStrike" cap="none" dirty="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900" b="1" u="none" strike="noStrike" cap="none" dirty="0">
                          <a:latin typeface="Times New Roman"/>
                          <a:ea typeface="Times New Roman"/>
                          <a:cs typeface="Times New Roman"/>
                          <a:sym typeface="Times New Roman"/>
                        </a:rPr>
                        <a:t>CLASS/ROLL NO.</a:t>
                      </a:r>
                      <a:endParaRPr sz="1900" u="none" strike="noStrike" cap="none" dirty="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900" b="1" u="none" strike="noStrike" cap="none" dirty="0">
                          <a:latin typeface="Times New Roman"/>
                          <a:ea typeface="Times New Roman"/>
                          <a:cs typeface="Times New Roman"/>
                          <a:sym typeface="Times New Roman"/>
                        </a:rPr>
                        <a:t>CONTACT NO.</a:t>
                      </a:r>
                      <a:endParaRPr sz="1900" u="none" strike="noStrike" cap="none" dirty="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900" b="1" u="none" strike="noStrike" cap="none" dirty="0">
                          <a:latin typeface="Times New Roman"/>
                          <a:ea typeface="Times New Roman"/>
                          <a:cs typeface="Times New Roman"/>
                          <a:sym typeface="Times New Roman"/>
                        </a:rPr>
                        <a:t>EMAIL ID</a:t>
                      </a:r>
                      <a:endParaRPr sz="1900" u="none" strike="noStrike" cap="none" dirty="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86325">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SHIVAM JADHAV</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SE-3 / 16</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9076072733</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IN" sz="1700" u="none" strike="noStrike" cap="none" dirty="0">
                          <a:solidFill>
                            <a:schemeClr val="tx1"/>
                          </a:solidFill>
                          <a:latin typeface="Times New Roman"/>
                          <a:ea typeface="Times New Roman"/>
                          <a:cs typeface="Times New Roman"/>
                          <a:sym typeface="Times New Roman"/>
                        </a:rPr>
                        <a:t>Shivam.Jadhav_19@sakec.ac.in</a:t>
                      </a:r>
                      <a:endParaRPr sz="1700" u="none" strike="noStrike" cap="none" dirty="0">
                        <a:solidFill>
                          <a:schemeClr val="tx1"/>
                        </a:solidFill>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6325">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AAGAM SHETH</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SE-3 / 55</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9082388915</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IN" sz="1700" u="none" strike="noStrike" cap="none" dirty="0">
                          <a:solidFill>
                            <a:schemeClr val="tx1"/>
                          </a:solidFill>
                          <a:latin typeface="Times New Roman"/>
                          <a:ea typeface="Times New Roman"/>
                          <a:cs typeface="Times New Roman"/>
                          <a:sym typeface="Times New Roman"/>
                        </a:rPr>
                        <a:t>Aagam.Sheth_19@sakec.ac.in</a:t>
                      </a:r>
                      <a:endParaRPr sz="1700" u="none" strike="noStrike" cap="none" dirty="0">
                        <a:solidFill>
                          <a:schemeClr val="tx1"/>
                        </a:solidFill>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6325">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ATITH PATEL</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SE-3 / 35</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9082611869</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IN" sz="1700" u="none" strike="noStrike" cap="none" dirty="0">
                          <a:solidFill>
                            <a:schemeClr val="tx1"/>
                          </a:solidFill>
                          <a:latin typeface="Times New Roman"/>
                          <a:ea typeface="Times New Roman"/>
                          <a:cs typeface="Times New Roman"/>
                          <a:sym typeface="Times New Roman"/>
                        </a:rPr>
                        <a:t>Atith.Patel_19@sakec.ac.in</a:t>
                      </a:r>
                      <a:endParaRPr sz="1700" u="none" strike="noStrike" cap="none" dirty="0">
                        <a:solidFill>
                          <a:schemeClr val="tx1"/>
                        </a:solidFill>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6325">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ARPIT DHAROD</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SE-3 / 09</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US" sz="1700" u="none" strike="noStrike" cap="none" dirty="0">
                          <a:latin typeface="Times New Roman"/>
                          <a:ea typeface="Times New Roman"/>
                          <a:cs typeface="Times New Roman"/>
                          <a:sym typeface="Times New Roman"/>
                        </a:rPr>
                        <a:t>9323815050</a:t>
                      </a:r>
                      <a:endParaRPr sz="1700" u="none" strike="noStrike" cap="none" dirty="0">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ea typeface=""/>
                          <a:cs typeface=""/>
                        </a:defRPr>
                      </a:lvl1pPr>
                      <a:lvl2pPr marL="457200" algn="l" defTabSz="914400" rtl="0" eaLnBrk="1" latinLnBrk="0" hangingPunct="1">
                        <a:defRPr sz="1800" kern="1200">
                          <a:solidFill>
                            <a:schemeClr val="tx1"/>
                          </a:solidFill>
                          <a:latin typeface="Century Gothic" panose="020B0502020202020204"/>
                          <a:ea typeface=""/>
                          <a:cs typeface=""/>
                        </a:defRPr>
                      </a:lvl2pPr>
                      <a:lvl3pPr marL="914400" algn="l" defTabSz="914400" rtl="0" eaLnBrk="1" latinLnBrk="0" hangingPunct="1">
                        <a:defRPr sz="1800" kern="1200">
                          <a:solidFill>
                            <a:schemeClr val="tx1"/>
                          </a:solidFill>
                          <a:latin typeface="Century Gothic" panose="020B0502020202020204"/>
                          <a:ea typeface=""/>
                          <a:cs typeface=""/>
                        </a:defRPr>
                      </a:lvl3pPr>
                      <a:lvl4pPr marL="1371600" algn="l" defTabSz="914400" rtl="0" eaLnBrk="1" latinLnBrk="0" hangingPunct="1">
                        <a:defRPr sz="1800" kern="1200">
                          <a:solidFill>
                            <a:schemeClr val="tx1"/>
                          </a:solidFill>
                          <a:latin typeface="Century Gothic" panose="020B0502020202020204"/>
                          <a:ea typeface=""/>
                          <a:cs typeface=""/>
                        </a:defRPr>
                      </a:lvl4pPr>
                      <a:lvl5pPr marL="1828800" algn="l" defTabSz="914400" rtl="0" eaLnBrk="1" latinLnBrk="0" hangingPunct="1">
                        <a:defRPr sz="1800" kern="1200">
                          <a:solidFill>
                            <a:schemeClr val="tx1"/>
                          </a:solidFill>
                          <a:latin typeface="Century Gothic" panose="020B0502020202020204"/>
                          <a:ea typeface=""/>
                          <a:cs typeface=""/>
                        </a:defRPr>
                      </a:lvl5pPr>
                      <a:lvl6pPr marL="2286000" algn="l" defTabSz="914400" rtl="0" eaLnBrk="1" latinLnBrk="0" hangingPunct="1">
                        <a:defRPr sz="1800" kern="1200">
                          <a:solidFill>
                            <a:schemeClr val="tx1"/>
                          </a:solidFill>
                          <a:latin typeface="Century Gothic" panose="020B0502020202020204"/>
                          <a:ea typeface=""/>
                          <a:cs typeface=""/>
                        </a:defRPr>
                      </a:lvl6pPr>
                      <a:lvl7pPr marL="2743200" algn="l" defTabSz="914400" rtl="0" eaLnBrk="1" latinLnBrk="0" hangingPunct="1">
                        <a:defRPr sz="1800" kern="1200">
                          <a:solidFill>
                            <a:schemeClr val="tx1"/>
                          </a:solidFill>
                          <a:latin typeface="Century Gothic" panose="020B0502020202020204"/>
                          <a:ea typeface=""/>
                          <a:cs typeface=""/>
                        </a:defRPr>
                      </a:lvl7pPr>
                      <a:lvl8pPr marL="3200400" algn="l" defTabSz="914400" rtl="0" eaLnBrk="1" latinLnBrk="0" hangingPunct="1">
                        <a:defRPr sz="1800" kern="1200">
                          <a:solidFill>
                            <a:schemeClr val="tx1"/>
                          </a:solidFill>
                          <a:latin typeface="Century Gothic" panose="020B0502020202020204"/>
                          <a:ea typeface=""/>
                          <a:cs typeface=""/>
                        </a:defRPr>
                      </a:lvl8pPr>
                      <a:lvl9pPr marL="3657600" algn="l" defTabSz="914400" rtl="0" eaLnBrk="1" latinLnBrk="0" hangingPunct="1">
                        <a:defRPr sz="1800" kern="1200">
                          <a:solidFill>
                            <a:schemeClr val="tx1"/>
                          </a:solidFill>
                          <a:latin typeface="Century Gothic" panose="020B0502020202020204"/>
                          <a:ea typeface=""/>
                          <a:cs typeface=""/>
                        </a:defRPr>
                      </a:lvl9pPr>
                    </a:lstStyle>
                    <a:p>
                      <a:pPr marL="0" marR="0" lvl="0" indent="0" algn="ctr" rtl="0">
                        <a:lnSpc>
                          <a:spcPct val="100000"/>
                        </a:lnSpc>
                        <a:spcBef>
                          <a:spcPts val="0"/>
                        </a:spcBef>
                        <a:spcAft>
                          <a:spcPts val="0"/>
                        </a:spcAft>
                        <a:buNone/>
                      </a:pPr>
                      <a:r>
                        <a:rPr lang="en-IN" sz="1700" u="none" strike="noStrike" cap="none" dirty="0">
                          <a:solidFill>
                            <a:schemeClr val="tx1"/>
                          </a:solidFill>
                          <a:latin typeface="Times New Roman"/>
                          <a:ea typeface="Times New Roman"/>
                          <a:cs typeface="Times New Roman"/>
                          <a:sym typeface="Times New Roman"/>
                        </a:rPr>
                        <a:t>Arpit.Dharod_19@sakec.ac.in</a:t>
                      </a:r>
                      <a:endParaRPr sz="1700" u="none" strike="noStrike" cap="none" dirty="0">
                        <a:solidFill>
                          <a:schemeClr val="tx1"/>
                        </a:solidFill>
                        <a:latin typeface="Times New Roman"/>
                        <a:ea typeface="Times New Roman"/>
                        <a:cs typeface="Times New Roman"/>
                        <a:sym typeface="Times New Roman"/>
                      </a:endParaRPr>
                    </a:p>
                  </a:txBody>
                  <a:tcPr marL="0" marR="0" marT="1329"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1" name="Google Shape;76;p11">
            <a:extLst>
              <a:ext uri="{FF2B5EF4-FFF2-40B4-BE49-F238E27FC236}">
                <a16:creationId xmlns:a16="http://schemas.microsoft.com/office/drawing/2014/main" id="{DF5DF0AB-6B5E-4705-913E-9DADE6A18DE2}"/>
              </a:ext>
            </a:extLst>
          </p:cNvPr>
          <p:cNvSpPr txBox="1"/>
          <p:nvPr/>
        </p:nvSpPr>
        <p:spPr>
          <a:xfrm>
            <a:off x="5165380" y="3861048"/>
            <a:ext cx="1965759" cy="569210"/>
          </a:xfrm>
          <a:prstGeom prst="rect">
            <a:avLst/>
          </a:prstGeom>
          <a:noFill/>
          <a:ln>
            <a:noFill/>
          </a:ln>
        </p:spPr>
        <p:txBody>
          <a:bodyPr spcFirstLastPara="1" wrap="square" lIns="0" tIns="85366" rIns="0" bIns="0" anchor="t" anchorCtr="0">
            <a:noAutofit/>
          </a:bodyPr>
          <a:lstStyle/>
          <a:p>
            <a:pPr algn="ctr"/>
            <a:r>
              <a:rPr lang="en-US" sz="1303" b="1" dirty="0">
                <a:latin typeface="Times New Roman"/>
                <a:ea typeface="Times New Roman"/>
                <a:cs typeface="Times New Roman"/>
                <a:sym typeface="Times New Roman"/>
              </a:rPr>
              <a:t>Under the Guidance of</a:t>
            </a:r>
            <a:endParaRPr sz="1303" dirty="0">
              <a:latin typeface="Times New Roman"/>
              <a:ea typeface="Times New Roman"/>
              <a:cs typeface="Times New Roman"/>
              <a:sym typeface="Times New Roman"/>
            </a:endParaRPr>
          </a:p>
          <a:p>
            <a:pPr algn="ctr">
              <a:spcBef>
                <a:spcPts val="573"/>
              </a:spcBef>
            </a:pPr>
            <a:r>
              <a:rPr lang="en-US" sz="1303" dirty="0">
                <a:latin typeface="Times New Roman"/>
                <a:ea typeface="Times New Roman"/>
                <a:cs typeface="Times New Roman"/>
                <a:sym typeface="Times New Roman"/>
              </a:rPr>
              <a:t>MS. BHAKTI SONAWANE</a:t>
            </a:r>
            <a:endParaRPr sz="1303" dirty="0">
              <a:latin typeface="Times New Roman"/>
              <a:ea typeface="Times New Roman"/>
              <a:cs typeface="Times New Roman"/>
              <a:sym typeface="Times New Roman"/>
            </a:endParaRPr>
          </a:p>
        </p:txBody>
      </p:sp>
      <p:sp>
        <p:nvSpPr>
          <p:cNvPr id="12" name="Google Shape;78;p11">
            <a:extLst>
              <a:ext uri="{FF2B5EF4-FFF2-40B4-BE49-F238E27FC236}">
                <a16:creationId xmlns:a16="http://schemas.microsoft.com/office/drawing/2014/main" id="{3CABFA18-5387-452D-97D5-2DB6C0609379}"/>
              </a:ext>
            </a:extLst>
          </p:cNvPr>
          <p:cNvSpPr/>
          <p:nvPr/>
        </p:nvSpPr>
        <p:spPr>
          <a:xfrm>
            <a:off x="5698367" y="4521253"/>
            <a:ext cx="792089" cy="6842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sz="1876" dirty="0">
              <a:solidFill>
                <a:schemeClr val="dk1"/>
              </a:solidFill>
              <a:latin typeface="Calibri"/>
              <a:ea typeface="Calibri"/>
              <a:cs typeface="Calibri"/>
              <a:sym typeface="Calibri"/>
            </a:endParaRPr>
          </a:p>
        </p:txBody>
      </p:sp>
      <p:sp>
        <p:nvSpPr>
          <p:cNvPr id="15" name="Google Shape;79;p11">
            <a:extLst>
              <a:ext uri="{FF2B5EF4-FFF2-40B4-BE49-F238E27FC236}">
                <a16:creationId xmlns:a16="http://schemas.microsoft.com/office/drawing/2014/main" id="{9F400CBB-6B8E-4794-82FC-192F7FA659C6}"/>
              </a:ext>
            </a:extLst>
          </p:cNvPr>
          <p:cNvSpPr txBox="1"/>
          <p:nvPr/>
        </p:nvSpPr>
        <p:spPr>
          <a:xfrm>
            <a:off x="3217491" y="5296519"/>
            <a:ext cx="5861536" cy="1055024"/>
          </a:xfrm>
          <a:prstGeom prst="rect">
            <a:avLst/>
          </a:prstGeom>
          <a:noFill/>
          <a:ln>
            <a:noFill/>
          </a:ln>
        </p:spPr>
        <p:txBody>
          <a:bodyPr spcFirstLastPara="1" wrap="square" lIns="0" tIns="13237" rIns="0" bIns="0" anchor="t" anchorCtr="0">
            <a:noAutofit/>
          </a:bodyPr>
          <a:lstStyle/>
          <a:p>
            <a:pPr marL="1324" algn="ctr">
              <a:buClr>
                <a:srgbClr val="000000"/>
              </a:buClr>
            </a:pPr>
            <a:r>
              <a:rPr lang="en-US" sz="1668" kern="0" dirty="0">
                <a:latin typeface="Times New Roman"/>
                <a:ea typeface="Times New Roman"/>
                <a:cs typeface="Times New Roman"/>
                <a:sym typeface="Times New Roman"/>
              </a:rPr>
              <a:t>DEPARTMENT OF COMPUTER ENGINEERING</a:t>
            </a:r>
            <a:endParaRPr sz="1668" kern="0" dirty="0">
              <a:latin typeface="Times New Roman"/>
              <a:ea typeface="Times New Roman"/>
              <a:cs typeface="Times New Roman"/>
              <a:sym typeface="Times New Roman"/>
            </a:endParaRPr>
          </a:p>
          <a:p>
            <a:pPr algn="ctr">
              <a:spcBef>
                <a:spcPts val="31"/>
              </a:spcBef>
              <a:buClr>
                <a:srgbClr val="000000"/>
              </a:buClr>
            </a:pPr>
            <a:r>
              <a:rPr lang="en-US" sz="1668" b="1" kern="0" dirty="0">
                <a:latin typeface="Times New Roman"/>
                <a:ea typeface="Times New Roman"/>
                <a:cs typeface="Times New Roman"/>
                <a:sym typeface="Times New Roman"/>
              </a:rPr>
              <a:t>SHAH AND ANCHOR KUTCHHI ENGINEERING COLLEGE</a:t>
            </a:r>
            <a:endParaRPr sz="1668" kern="0" dirty="0">
              <a:latin typeface="Times New Roman"/>
              <a:ea typeface="Times New Roman"/>
              <a:cs typeface="Times New Roman"/>
              <a:sym typeface="Times New Roman"/>
            </a:endParaRPr>
          </a:p>
          <a:p>
            <a:pPr marL="1557358" marR="1545444" algn="ctr">
              <a:lnSpc>
                <a:spcPct val="101600"/>
              </a:lnSpc>
              <a:buClr>
                <a:srgbClr val="000000"/>
              </a:buClr>
            </a:pPr>
            <a:r>
              <a:rPr lang="en-US" sz="1668" kern="0" dirty="0">
                <a:latin typeface="Times New Roman"/>
                <a:ea typeface="Times New Roman"/>
                <a:cs typeface="Times New Roman"/>
                <a:sym typeface="Times New Roman"/>
              </a:rPr>
              <a:t>CHEMBUR, MUMBAI-400088  2020-2021</a:t>
            </a:r>
            <a:endParaRPr sz="1668" kern="0" dirty="0">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ED2626EF-723C-4E95-9D79-C57350A8DA88}"/>
              </a:ext>
            </a:extLst>
          </p:cNvPr>
          <p:cNvSpPr>
            <a:spLocks noGrp="1"/>
          </p:cNvSpPr>
          <p:nvPr>
            <p:ph type="ftr" sz="quarter" idx="11"/>
          </p:nvPr>
        </p:nvSpPr>
        <p:spPr/>
        <p:txBody>
          <a:bodyPr/>
          <a:lstStyle/>
          <a:p>
            <a:r>
              <a:rPr lang="en-IN"/>
              <a:t>1</a:t>
            </a:r>
            <a:endParaRPr lang="en-IN"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5;p12">
            <a:extLst>
              <a:ext uri="{FF2B5EF4-FFF2-40B4-BE49-F238E27FC236}">
                <a16:creationId xmlns:a16="http://schemas.microsoft.com/office/drawing/2014/main" id="{46F5CEFA-192E-43BA-B26A-61C0FBECE836}"/>
              </a:ext>
            </a:extLst>
          </p:cNvPr>
          <p:cNvSpPr txBox="1">
            <a:spLocks/>
          </p:cNvSpPr>
          <p:nvPr/>
        </p:nvSpPr>
        <p:spPr>
          <a:xfrm>
            <a:off x="693812" y="868257"/>
            <a:ext cx="10960596" cy="1036743"/>
          </a:xfrm>
          <a:prstGeom prst="rect">
            <a:avLst/>
          </a:prstGeom>
          <a:noFill/>
          <a:ln>
            <a:noFill/>
          </a:ln>
        </p:spPr>
        <p:txBody>
          <a:bodyPr spcFirstLastPara="1" vert="horz" wrap="square" lIns="0" tIns="13237" rIns="0" bIns="0" rtlCol="0" anchor="ctr" anchorCtr="0">
            <a:no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marL="13237" algn="ctr">
              <a:spcBef>
                <a:spcPts val="0"/>
              </a:spcBef>
            </a:pPr>
            <a:r>
              <a:rPr lang="en-US" sz="2085" b="1" dirty="0">
                <a:latin typeface="Times New Roman"/>
                <a:ea typeface="Times New Roman"/>
                <a:cs typeface="Times New Roman"/>
                <a:sym typeface="Times New Roman"/>
              </a:rPr>
              <a:t>TABLE OF CONTENT</a:t>
            </a:r>
            <a:endParaRPr lang="en-US" sz="2085" dirty="0">
              <a:latin typeface="Times New Roman"/>
              <a:ea typeface="Times New Roman"/>
              <a:cs typeface="Times New Roman"/>
              <a:sym typeface="Times New Roman"/>
            </a:endParaRPr>
          </a:p>
        </p:txBody>
      </p:sp>
      <p:graphicFrame>
        <p:nvGraphicFramePr>
          <p:cNvPr id="9" name="Google Shape;86;p12">
            <a:extLst>
              <a:ext uri="{FF2B5EF4-FFF2-40B4-BE49-F238E27FC236}">
                <a16:creationId xmlns:a16="http://schemas.microsoft.com/office/drawing/2014/main" id="{058B24D0-C2C5-4D21-8225-04DCFE5B2E8B}"/>
              </a:ext>
            </a:extLst>
          </p:cNvPr>
          <p:cNvGraphicFramePr/>
          <p:nvPr>
            <p:extLst>
              <p:ext uri="{D42A27DB-BD31-4B8C-83A1-F6EECF244321}">
                <p14:modId xmlns:p14="http://schemas.microsoft.com/office/powerpoint/2010/main" val="3933031185"/>
              </p:ext>
            </p:extLst>
          </p:nvPr>
        </p:nvGraphicFramePr>
        <p:xfrm>
          <a:off x="2005699" y="1905000"/>
          <a:ext cx="8177425" cy="2989160"/>
        </p:xfrm>
        <a:graphic>
          <a:graphicData uri="http://schemas.openxmlformats.org/drawingml/2006/table">
            <a:tbl>
              <a:tblPr firstRow="1" bandRow="1">
                <a:tableStyleId>{3C2FFA5D-87B4-456A-9821-1D502468CF0F}</a:tableStyleId>
              </a:tblPr>
              <a:tblGrid>
                <a:gridCol w="5863532">
                  <a:extLst>
                    <a:ext uri="{9D8B030D-6E8A-4147-A177-3AD203B41FA5}">
                      <a16:colId xmlns:a16="http://schemas.microsoft.com/office/drawing/2014/main" val="20000"/>
                    </a:ext>
                  </a:extLst>
                </a:gridCol>
                <a:gridCol w="2313893">
                  <a:extLst>
                    <a:ext uri="{9D8B030D-6E8A-4147-A177-3AD203B41FA5}">
                      <a16:colId xmlns:a16="http://schemas.microsoft.com/office/drawing/2014/main" val="20001"/>
                    </a:ext>
                  </a:extLst>
                </a:gridCol>
              </a:tblGrid>
              <a:tr h="373645">
                <a:tc>
                  <a:txBody>
                    <a:bodyPr/>
                    <a:lstStyle/>
                    <a:p>
                      <a:pPr marL="0" marR="0" lvl="0" indent="0" algn="ctr" rtl="0">
                        <a:lnSpc>
                          <a:spcPct val="100000"/>
                        </a:lnSpc>
                        <a:spcBef>
                          <a:spcPts val="0"/>
                        </a:spcBef>
                        <a:spcAft>
                          <a:spcPts val="0"/>
                        </a:spcAft>
                        <a:buNone/>
                      </a:pPr>
                      <a:r>
                        <a:rPr lang="en-US" sz="1700" u="none" strike="noStrike" cap="none" dirty="0">
                          <a:sym typeface="Arial"/>
                        </a:rPr>
                        <a:t>TITLE</a:t>
                      </a:r>
                      <a:endParaRPr sz="17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48989" marB="0" anchor="ctr"/>
                </a:tc>
                <a:tc>
                  <a:txBody>
                    <a:bodyPr/>
                    <a:lstStyle/>
                    <a:p>
                      <a:pPr marL="0" marR="0" lvl="0" indent="0" algn="ctr" rtl="0">
                        <a:lnSpc>
                          <a:spcPct val="100000"/>
                        </a:lnSpc>
                        <a:spcBef>
                          <a:spcPts val="0"/>
                        </a:spcBef>
                        <a:spcAft>
                          <a:spcPts val="0"/>
                        </a:spcAft>
                        <a:buNone/>
                      </a:pPr>
                      <a:r>
                        <a:rPr lang="en-US" sz="1700" u="none" strike="noStrike" cap="none" dirty="0">
                          <a:sym typeface="Arial"/>
                        </a:rPr>
                        <a:t>PAGE NUMBER</a:t>
                      </a:r>
                      <a:endParaRPr sz="17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48989" marB="0" anchor="ctr"/>
                </a:tc>
                <a:extLst>
                  <a:ext uri="{0D108BD9-81ED-4DB2-BD59-A6C34878D82A}">
                    <a16:rowId xmlns:a16="http://schemas.microsoft.com/office/drawing/2014/main" val="10000"/>
                  </a:ext>
                </a:extLst>
              </a:tr>
              <a:tr h="373645">
                <a:tc>
                  <a:txBody>
                    <a:bodyPr/>
                    <a:lstStyle/>
                    <a:p>
                      <a:pPr marL="75565" marR="0" lvl="0" indent="0" algn="l" rtl="0">
                        <a:lnSpc>
                          <a:spcPct val="100000"/>
                        </a:lnSpc>
                        <a:spcBef>
                          <a:spcPts val="0"/>
                        </a:spcBef>
                        <a:spcAft>
                          <a:spcPts val="0"/>
                        </a:spcAft>
                        <a:buNone/>
                      </a:pPr>
                      <a:r>
                        <a:rPr lang="en-US" sz="1700" u="none" strike="noStrike" cap="none" dirty="0">
                          <a:sym typeface="Times New Roman"/>
                        </a:rPr>
                        <a:t>INTRODUCTION</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US" sz="1700" u="none" strike="noStrike" cap="none" dirty="0">
                          <a:sym typeface="Times New Roman"/>
                        </a:rPr>
                        <a:t>1</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1"/>
                  </a:ext>
                </a:extLst>
              </a:tr>
              <a:tr h="373645">
                <a:tc>
                  <a:txBody>
                    <a:bodyPr/>
                    <a:lstStyle/>
                    <a:p>
                      <a:pPr marL="75565" marR="0" lvl="0" indent="0" algn="l" rtl="0">
                        <a:lnSpc>
                          <a:spcPct val="100000"/>
                        </a:lnSpc>
                        <a:spcBef>
                          <a:spcPts val="0"/>
                        </a:spcBef>
                        <a:spcAft>
                          <a:spcPts val="0"/>
                        </a:spcAft>
                        <a:buNone/>
                      </a:pPr>
                      <a:r>
                        <a:rPr lang="en-US" sz="1700" u="none" strike="noStrike" cap="none" dirty="0">
                          <a:sym typeface="Times New Roman"/>
                        </a:rPr>
                        <a:t>PROBLEM STATEMENT </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US" sz="1700" u="none" strike="noStrike" cap="none" dirty="0">
                          <a:sym typeface="Times New Roman"/>
                        </a:rPr>
                        <a:t>2</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2"/>
                  </a:ext>
                </a:extLst>
              </a:tr>
              <a:tr h="373645">
                <a:tc>
                  <a:txBody>
                    <a:bodyPr/>
                    <a:lstStyle/>
                    <a:p>
                      <a:pPr marL="75565" marR="0" lvl="0" indent="0" algn="l" rtl="0">
                        <a:lnSpc>
                          <a:spcPct val="100000"/>
                        </a:lnSpc>
                        <a:spcBef>
                          <a:spcPts val="0"/>
                        </a:spcBef>
                        <a:spcAft>
                          <a:spcPts val="0"/>
                        </a:spcAft>
                        <a:buNone/>
                      </a:pPr>
                      <a:r>
                        <a:rPr lang="en-US" sz="1700" u="none" strike="noStrike" cap="none" dirty="0">
                          <a:sym typeface="Times New Roman"/>
                        </a:rPr>
                        <a:t>OBJECTIVE</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US" sz="1700" u="none" strike="noStrike" cap="none" dirty="0">
                          <a:sym typeface="Times New Roman"/>
                        </a:rPr>
                        <a:t>3</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3"/>
                  </a:ext>
                </a:extLst>
              </a:tr>
              <a:tr h="373645">
                <a:tc>
                  <a:txBody>
                    <a:bodyPr/>
                    <a:lstStyle/>
                    <a:p>
                      <a:pPr marL="75565" marR="0" lvl="0" indent="0" algn="l" rtl="0">
                        <a:lnSpc>
                          <a:spcPct val="100000"/>
                        </a:lnSpc>
                        <a:spcBef>
                          <a:spcPts val="0"/>
                        </a:spcBef>
                        <a:spcAft>
                          <a:spcPts val="0"/>
                        </a:spcAft>
                        <a:buNone/>
                      </a:pPr>
                      <a:r>
                        <a:rPr lang="en-US" sz="1700" u="none" strike="noStrike" cap="none" dirty="0">
                          <a:sym typeface="Times New Roman"/>
                        </a:rPr>
                        <a:t>SCOPE</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US" sz="1700" u="none" strike="noStrike" cap="none" dirty="0">
                          <a:sym typeface="Times New Roman"/>
                        </a:rPr>
                        <a:t>4</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4"/>
                  </a:ext>
                </a:extLst>
              </a:tr>
              <a:tr h="373645">
                <a:tc>
                  <a:txBody>
                    <a:bodyPr/>
                    <a:lstStyle/>
                    <a:p>
                      <a:pPr marL="75565" marR="0" lvl="0" indent="0" algn="l" rtl="0">
                        <a:lnSpc>
                          <a:spcPct val="100000"/>
                        </a:lnSpc>
                        <a:spcBef>
                          <a:spcPts val="0"/>
                        </a:spcBef>
                        <a:spcAft>
                          <a:spcPts val="0"/>
                        </a:spcAft>
                        <a:buNone/>
                      </a:pPr>
                      <a:r>
                        <a:rPr lang="en-US" sz="1700" u="none" strike="noStrike" cap="none" dirty="0">
                          <a:sym typeface="Times New Roman"/>
                        </a:rPr>
                        <a:t>FACILITIES REQUIRED FOR PROPOSED WORK</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US" sz="1700" u="none" strike="noStrike" cap="none" dirty="0">
                          <a:sym typeface="Times New Roman"/>
                        </a:rPr>
                        <a:t>6</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6"/>
                  </a:ext>
                </a:extLst>
              </a:tr>
              <a:tr h="373645">
                <a:tc>
                  <a:txBody>
                    <a:bodyPr/>
                    <a:lstStyle/>
                    <a:p>
                      <a:pPr marL="75565" marR="0" lvl="0" indent="0" algn="l" rtl="0">
                        <a:lnSpc>
                          <a:spcPct val="100000"/>
                        </a:lnSpc>
                        <a:spcBef>
                          <a:spcPts val="0"/>
                        </a:spcBef>
                        <a:spcAft>
                          <a:spcPts val="0"/>
                        </a:spcAft>
                        <a:buNone/>
                      </a:pPr>
                      <a:r>
                        <a:rPr lang="en-US" sz="1700" u="none" strike="noStrike" cap="none" dirty="0">
                          <a:sym typeface="Times New Roman"/>
                        </a:rPr>
                        <a:t>SUMMARY</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US" sz="1700" u="none" strike="noStrike" cap="none" dirty="0">
                          <a:sym typeface="Times New Roman"/>
                        </a:rPr>
                        <a:t>7</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7"/>
                  </a:ext>
                </a:extLst>
              </a:tr>
              <a:tr h="373645">
                <a:tc>
                  <a:txBody>
                    <a:bodyPr/>
                    <a:lstStyle/>
                    <a:p>
                      <a:pPr marL="75565" marR="0" lvl="0" indent="0" algn="l" rtl="0">
                        <a:lnSpc>
                          <a:spcPct val="100000"/>
                        </a:lnSpc>
                        <a:spcBef>
                          <a:spcPts val="0"/>
                        </a:spcBef>
                        <a:spcAft>
                          <a:spcPts val="0"/>
                        </a:spcAft>
                        <a:buNone/>
                      </a:pPr>
                      <a:r>
                        <a:rPr lang="en-IN" sz="1700" u="none" strike="noStrike" cap="none" dirty="0">
                          <a:sym typeface="Times New Roman"/>
                        </a:rPr>
                        <a:t>REFRENCES</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tc>
                  <a:txBody>
                    <a:bodyPr/>
                    <a:lstStyle/>
                    <a:p>
                      <a:pPr marL="0" marR="0" lvl="0" indent="0" algn="ctr" rtl="0">
                        <a:lnSpc>
                          <a:spcPct val="100000"/>
                        </a:lnSpc>
                        <a:spcBef>
                          <a:spcPts val="0"/>
                        </a:spcBef>
                        <a:spcAft>
                          <a:spcPts val="0"/>
                        </a:spcAft>
                        <a:buNone/>
                      </a:pPr>
                      <a:r>
                        <a:rPr lang="en-IN" sz="1700" u="none" strike="noStrike" cap="none" dirty="0">
                          <a:sym typeface="Times New Roman"/>
                        </a:rPr>
                        <a:t>8</a:t>
                      </a:r>
                      <a:endParaRPr sz="17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0" marR="0" marT="86043" marB="0" anchor="ctr"/>
                </a:tc>
                <a:extLst>
                  <a:ext uri="{0D108BD9-81ED-4DB2-BD59-A6C34878D82A}">
                    <a16:rowId xmlns:a16="http://schemas.microsoft.com/office/drawing/2014/main" val="10008"/>
                  </a:ext>
                </a:extLst>
              </a:tr>
            </a:tbl>
          </a:graphicData>
        </a:graphic>
      </p:graphicFrame>
      <p:sp>
        <p:nvSpPr>
          <p:cNvPr id="2" name="Footer Placeholder 1">
            <a:extLst>
              <a:ext uri="{FF2B5EF4-FFF2-40B4-BE49-F238E27FC236}">
                <a16:creationId xmlns:a16="http://schemas.microsoft.com/office/drawing/2014/main" id="{DD0774D9-6163-4666-AE6B-B0C10E5BCB13}"/>
              </a:ext>
            </a:extLst>
          </p:cNvPr>
          <p:cNvSpPr>
            <a:spLocks noGrp="1"/>
          </p:cNvSpPr>
          <p:nvPr>
            <p:ph type="ftr" sz="quarter" idx="11"/>
          </p:nvPr>
        </p:nvSpPr>
        <p:spPr/>
        <p:txBody>
          <a:bodyPr/>
          <a:lstStyle/>
          <a:p>
            <a:r>
              <a:rPr lang="en-IN"/>
              <a:t>1</a:t>
            </a:r>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532636"/>
            <a:ext cx="8748463" cy="1059904"/>
          </a:xfrm>
        </p:spPr>
        <p:txBody>
          <a:bodyPr/>
          <a:lstStyle/>
          <a:p>
            <a:pPr algn="ctr"/>
            <a:r>
              <a:rPr lang="en-US" dirty="0"/>
              <a:t>INTRODUCTION</a:t>
            </a:r>
          </a:p>
        </p:txBody>
      </p:sp>
      <p:sp>
        <p:nvSpPr>
          <p:cNvPr id="3" name="Content Placeholder 2"/>
          <p:cNvSpPr>
            <a:spLocks noGrp="1"/>
          </p:cNvSpPr>
          <p:nvPr>
            <p:ph sz="half" idx="1"/>
          </p:nvPr>
        </p:nvSpPr>
        <p:spPr>
          <a:xfrm>
            <a:off x="1522412" y="1844823"/>
            <a:ext cx="8999984" cy="4480541"/>
          </a:xfrm>
        </p:spPr>
        <p:txBody>
          <a:bodyPr anchor="ct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work aims to report the process of designing and developing a web portfolio for a graduating bachelor student. It will define what a portfolio website is, it will also explain the basic theory and elements of an online portfolio design process.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Further this work presents different ways and channels through which a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simple words, a web portfolio is a 24 hours working showcase of the designer’s works, professional skills. It has the potential to attract future employers/clients, while it also provides the essential contact information of the designer. For web professionals, creating a web portfolio is crucial. It is one of the key steps in the self branding process. In order to build a successful portfolio, the designer needs to focus on its simplicity, ease of use, how to reach the main objectives and lastly project management. </a:t>
            </a:r>
          </a:p>
        </p:txBody>
      </p:sp>
      <p:sp>
        <p:nvSpPr>
          <p:cNvPr id="5" name="Footer Placeholder 4">
            <a:extLst>
              <a:ext uri="{FF2B5EF4-FFF2-40B4-BE49-F238E27FC236}">
                <a16:creationId xmlns:a16="http://schemas.microsoft.com/office/drawing/2014/main" id="{F8C0DCAB-B0F1-4C5A-8517-51CD8A9F20F6}"/>
              </a:ext>
            </a:extLst>
          </p:cNvPr>
          <p:cNvSpPr>
            <a:spLocks noGrp="1"/>
          </p:cNvSpPr>
          <p:nvPr>
            <p:ph type="ftr" sz="quarter" idx="11"/>
          </p:nvPr>
        </p:nvSpPr>
        <p:spPr>
          <a:xfrm>
            <a:off x="11062965" y="5949280"/>
            <a:ext cx="504056" cy="514198"/>
          </a:xfrm>
        </p:spPr>
        <p:txBody>
          <a:bodyPr/>
          <a:lstStyle/>
          <a:p>
            <a:r>
              <a:rPr lang="en-IN" sz="1800" dirty="0"/>
              <a:t>1</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76EC-D4EF-46F8-B0E3-6DB2F8E43C3A}"/>
              </a:ext>
            </a:extLst>
          </p:cNvPr>
          <p:cNvSpPr>
            <a:spLocks noGrp="1"/>
          </p:cNvSpPr>
          <p:nvPr>
            <p:ph type="title"/>
          </p:nvPr>
        </p:nvSpPr>
        <p:spPr/>
        <p:txBody>
          <a:bodyPr/>
          <a:lstStyle/>
          <a:p>
            <a:pPr algn="ctr"/>
            <a:r>
              <a:rPr lang="en-US" sz="3600" b="1" i="0" u="none" strike="noStrike" dirty="0">
                <a:effectLst/>
              </a:rPr>
              <a:t>PROBLEM STATEMENT</a:t>
            </a:r>
            <a:endParaRPr lang="en-IN" dirty="0"/>
          </a:p>
        </p:txBody>
      </p:sp>
      <p:sp>
        <p:nvSpPr>
          <p:cNvPr id="3" name="Content Placeholder 2">
            <a:extLst>
              <a:ext uri="{FF2B5EF4-FFF2-40B4-BE49-F238E27FC236}">
                <a16:creationId xmlns:a16="http://schemas.microsoft.com/office/drawing/2014/main" id="{2E6ED781-8954-4A4C-B5F1-3B7115114987}"/>
              </a:ext>
            </a:extLst>
          </p:cNvPr>
          <p:cNvSpPr>
            <a:spLocks noGrp="1"/>
          </p:cNvSpPr>
          <p:nvPr>
            <p:ph idx="1"/>
          </p:nvPr>
        </p:nvSpPr>
        <p:spPr/>
        <p:txBody>
          <a:bodyPr>
            <a:noAutofit/>
          </a:bodyPr>
          <a:lstStyle/>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We have seen many people suffering through their misplaced files about their career and losing their opportunity on a thing  which they were fully capable of .</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Many students as well as teachers find it difficult to keep a record of their achievement which they have achieved in their live till the current age.</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As maintaining your data on a website designed for you gives a certain impression on the colleges and internships as well as for applications of big </a:t>
            </a:r>
            <a:r>
              <a:rPr lang="en-US" sz="1900" dirty="0" err="1">
                <a:latin typeface="Times New Roman" panose="02020603050405020304" pitchFamily="18" charset="0"/>
                <a:cs typeface="Times New Roman" panose="02020603050405020304" pitchFamily="18" charset="0"/>
              </a:rPr>
              <a:t>job.As</a:t>
            </a:r>
            <a:r>
              <a:rPr lang="en-US" sz="1900" dirty="0">
                <a:latin typeface="Times New Roman" panose="02020603050405020304" pitchFamily="18" charset="0"/>
                <a:cs typeface="Times New Roman" panose="02020603050405020304" pitchFamily="18" charset="0"/>
              </a:rPr>
              <a:t> we have observed that many people have problem about conveying a proper message and get nervous. They Can solve this problem by sharing their website with the person they want to share it with. It also helps in keeping a track of your every achievement which you have uploaded.</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 Keeping all your data at a single place  has a wide range of uses. It can also be used as a Biodata which people usually share before wedding. </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It also helps in many factors like tracking performances It also helps companies to know about the background of the applicant who has applied for a job in their company via his portfolio</a:t>
            </a:r>
            <a:r>
              <a:rPr lang="en-US" sz="1900" dirty="0"/>
              <a:t>.</a:t>
            </a:r>
            <a:endParaRPr lang="en-IN" sz="1900" dirty="0">
              <a:latin typeface="Times New Roman" panose="02020603050405020304" pitchFamily="18" charset="0"/>
              <a:ea typeface="Times New Roman"/>
              <a:cs typeface="Times New Roman" panose="02020603050405020304" pitchFamily="18" charset="0"/>
              <a:sym typeface="Times New Roman"/>
            </a:endParaRPr>
          </a:p>
        </p:txBody>
      </p:sp>
      <p:sp>
        <p:nvSpPr>
          <p:cNvPr id="4" name="Footer Placeholder 3">
            <a:extLst>
              <a:ext uri="{FF2B5EF4-FFF2-40B4-BE49-F238E27FC236}">
                <a16:creationId xmlns:a16="http://schemas.microsoft.com/office/drawing/2014/main" id="{A398CDD9-890F-4DD6-B123-F3D67803CC46}"/>
              </a:ext>
            </a:extLst>
          </p:cNvPr>
          <p:cNvSpPr>
            <a:spLocks noGrp="1"/>
          </p:cNvSpPr>
          <p:nvPr>
            <p:ph type="ftr" sz="quarter" idx="11"/>
          </p:nvPr>
        </p:nvSpPr>
        <p:spPr>
          <a:xfrm>
            <a:off x="10666413" y="6019801"/>
            <a:ext cx="684584" cy="457200"/>
          </a:xfrm>
        </p:spPr>
        <p:txBody>
          <a:bodyPr/>
          <a:lstStyle/>
          <a:p>
            <a:r>
              <a:rPr lang="en-IN" sz="1800" dirty="0"/>
              <a:t>2</a:t>
            </a:r>
          </a:p>
        </p:txBody>
      </p:sp>
    </p:spTree>
    <p:extLst>
      <p:ext uri="{BB962C8B-B14F-4D97-AF65-F5344CB8AC3E}">
        <p14:creationId xmlns:p14="http://schemas.microsoft.com/office/powerpoint/2010/main" val="289687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IN" b="1" i="0" u="none" strike="noStrike" dirty="0">
                <a:effectLst/>
              </a:rPr>
              <a:t>OBJECTIVE</a:t>
            </a:r>
            <a:endParaRPr lang="en-US" dirty="0"/>
          </a:p>
        </p:txBody>
      </p:sp>
      <p:sp>
        <p:nvSpPr>
          <p:cNvPr id="5" name="Text Placeholder 2">
            <a:extLst>
              <a:ext uri="{FF2B5EF4-FFF2-40B4-BE49-F238E27FC236}">
                <a16:creationId xmlns:a16="http://schemas.microsoft.com/office/drawing/2014/main" id="{9F76DC85-D003-4A6D-95E2-AF7E6039103C}"/>
              </a:ext>
            </a:extLst>
          </p:cNvPr>
          <p:cNvSpPr txBox="1">
            <a:spLocks/>
          </p:cNvSpPr>
          <p:nvPr/>
        </p:nvSpPr>
        <p:spPr>
          <a:xfrm>
            <a:off x="1629916" y="1752600"/>
            <a:ext cx="8928992" cy="4464496"/>
          </a:xfrm>
          <a:prstGeom prst="rect">
            <a:avLst/>
          </a:prstGeom>
        </p:spPr>
        <p:txBody>
          <a:bodyPr vert="horz" lIns="91440" tIns="45720" rIns="91440" bIns="45720" rtlCol="0">
            <a:no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228600" indent="-228600" algn="just">
              <a:lnSpc>
                <a:spcPct val="150000"/>
              </a:lnSpc>
              <a:spcBef>
                <a:spcPts val="1000"/>
              </a:spcBef>
              <a:buFont typeface="+mj-lt"/>
              <a:buAutoNum type="arabicPeriod"/>
            </a:pPr>
            <a:r>
              <a:rPr lang="en-US" sz="1400" dirty="0">
                <a:latin typeface="Times New Roman" panose="02020603050405020304" pitchFamily="18" charset="0"/>
                <a:cs typeface="Times New Roman" panose="02020603050405020304" pitchFamily="18" charset="0"/>
              </a:rPr>
              <a:t>PROFESSIONAL WAY TO SHOWCASE YOUR WORK:-Building a website about your brand and experience is a polished way to share your expertise with others. Websites can be more creative and innovative than traditional portfolios and are able to share with anyone in the world.</a:t>
            </a:r>
          </a:p>
          <a:p>
            <a:pPr marL="228600" indent="-228600" algn="just">
              <a:lnSpc>
                <a:spcPct val="15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IT’S A GREAT FIRST IMPRESSION FOR EMPLOYERS</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If an employer sees your website link in your signature or on your resume, they’ll likely click on it to see what you’ve built. Seeing you’ve taken the time to build a website featuring work samples, recommendations, previous presentations and more will be a killer first impression.</a:t>
            </a:r>
          </a:p>
          <a:p>
            <a:pPr marL="228600" indent="-228600" algn="just">
              <a:lnSpc>
                <a:spcPct val="15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INCREASES YOUR VISIBILITY AND ONLINE PRESENCE</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When an employer googles your name, your professional portfolio will be one of the first search results that pops up.</a:t>
            </a:r>
          </a:p>
          <a:p>
            <a:pPr marL="228600" indent="-228600" algn="just">
              <a:lnSpc>
                <a:spcPct val="15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SHOWS YOU’RE MORE THAN JUST A RESUME</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Because of the flexibility of an online portfolio, you’re able to show your personality by choosing design, layout and the copy you write.</a:t>
            </a:r>
          </a:p>
          <a:p>
            <a:pPr marL="228600" indent="-228600" algn="just">
              <a:lnSpc>
                <a:spcPct val="15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FLEXIBILITY</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With the click of a button, you can change content, videos, copy and pictures on your online portfolio. You can also constantly create new content to add to your site to show your continuous learning process whether employed or not.</a:t>
            </a:r>
          </a:p>
        </p:txBody>
      </p:sp>
      <p:sp>
        <p:nvSpPr>
          <p:cNvPr id="2" name="Footer Placeholder 1">
            <a:extLst>
              <a:ext uri="{FF2B5EF4-FFF2-40B4-BE49-F238E27FC236}">
                <a16:creationId xmlns:a16="http://schemas.microsoft.com/office/drawing/2014/main" id="{EA899661-1E97-4D18-915F-A5E772584577}"/>
              </a:ext>
            </a:extLst>
          </p:cNvPr>
          <p:cNvSpPr>
            <a:spLocks noGrp="1"/>
          </p:cNvSpPr>
          <p:nvPr>
            <p:ph type="ftr" sz="quarter" idx="11"/>
          </p:nvPr>
        </p:nvSpPr>
        <p:spPr>
          <a:xfrm>
            <a:off x="10666411" y="6017068"/>
            <a:ext cx="611559" cy="459932"/>
          </a:xfrm>
        </p:spPr>
        <p:txBody>
          <a:bodyPr/>
          <a:lstStyle/>
          <a:p>
            <a:r>
              <a:rPr lang="en-IN" sz="1800" dirty="0"/>
              <a:t>3</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E190-A415-4DF2-B89F-C3334A4384AB}"/>
              </a:ext>
            </a:extLst>
          </p:cNvPr>
          <p:cNvSpPr>
            <a:spLocks noGrp="1"/>
          </p:cNvSpPr>
          <p:nvPr>
            <p:ph type="title"/>
          </p:nvPr>
        </p:nvSpPr>
        <p:spPr/>
        <p:txBody>
          <a:bodyPr/>
          <a:lstStyle/>
          <a:p>
            <a:pPr algn="ctr"/>
            <a:r>
              <a:rPr lang="en-IN" b="1" dirty="0"/>
              <a:t>SCOPE</a:t>
            </a:r>
          </a:p>
        </p:txBody>
      </p:sp>
      <p:sp>
        <p:nvSpPr>
          <p:cNvPr id="3" name="Content Placeholder 2">
            <a:extLst>
              <a:ext uri="{FF2B5EF4-FFF2-40B4-BE49-F238E27FC236}">
                <a16:creationId xmlns:a16="http://schemas.microsoft.com/office/drawing/2014/main" id="{39E18EDD-2375-47C2-B173-CEC5DD5015C6}"/>
              </a:ext>
            </a:extLst>
          </p:cNvPr>
          <p:cNvSpPr>
            <a:spLocks noGrp="1"/>
          </p:cNvSpPr>
          <p:nvPr>
            <p:ph idx="1"/>
          </p:nvPr>
        </p:nvSpPr>
        <p:spPr/>
        <p:txBody>
          <a:bodyPr>
            <a:no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Student portfolios are most effective when they are used to evaluate student learning progress and achievement.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help teachers monitor and evaluate learning progress over time.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helps teachers and Companies determine whether students can apply what they have learned to new problems and different subject areas.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encourage students to take more ownership and responsibility over the learning process.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can improve communication between companies and student in which they have applied.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will help to showcase students overall progress in a simpler way.</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p>
        </p:txBody>
      </p:sp>
      <p:sp>
        <p:nvSpPr>
          <p:cNvPr id="4" name="Footer Placeholder 3">
            <a:extLst>
              <a:ext uri="{FF2B5EF4-FFF2-40B4-BE49-F238E27FC236}">
                <a16:creationId xmlns:a16="http://schemas.microsoft.com/office/drawing/2014/main" id="{307E9150-A362-42E7-BA9E-1C57EC4BF943}"/>
              </a:ext>
            </a:extLst>
          </p:cNvPr>
          <p:cNvSpPr>
            <a:spLocks noGrp="1"/>
          </p:cNvSpPr>
          <p:nvPr>
            <p:ph type="ftr" sz="quarter" idx="11"/>
          </p:nvPr>
        </p:nvSpPr>
        <p:spPr>
          <a:xfrm>
            <a:off x="10423032" y="5992145"/>
            <a:ext cx="467543" cy="504829"/>
          </a:xfrm>
        </p:spPr>
        <p:txBody>
          <a:bodyPr/>
          <a:lstStyle/>
          <a:p>
            <a:r>
              <a:rPr lang="en-IN" sz="1800" dirty="0"/>
              <a:t>4</a:t>
            </a:r>
          </a:p>
        </p:txBody>
      </p:sp>
    </p:spTree>
    <p:extLst>
      <p:ext uri="{BB962C8B-B14F-4D97-AF65-F5344CB8AC3E}">
        <p14:creationId xmlns:p14="http://schemas.microsoft.com/office/powerpoint/2010/main" val="31212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lh6.googleusercontent.com/Hw-o9u32wo6BilZcDbMoBzT9I-nICl0PMehEhy4B4F1lCHgiqSMod_iEZ_iz7BKwcPNMDKu4Zn6MPMg8Ay5dkZ7idkvQ8skSiIkeMgrtCSB9X1MXBt2m3rnxLAfNupdPJUy1yopy">
            <a:extLst>
              <a:ext uri="{FF2B5EF4-FFF2-40B4-BE49-F238E27FC236}">
                <a16:creationId xmlns:a16="http://schemas.microsoft.com/office/drawing/2014/main" id="{70C3699A-3CB8-4D8A-98BD-C1C96513E7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6140" y="980728"/>
            <a:ext cx="5184576" cy="32982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E06C97-91B5-4483-B057-29472CC9F7EA}"/>
              </a:ext>
            </a:extLst>
          </p:cNvPr>
          <p:cNvSpPr txBox="1"/>
          <p:nvPr/>
        </p:nvSpPr>
        <p:spPr>
          <a:xfrm>
            <a:off x="2277988" y="4797152"/>
            <a:ext cx="8280920" cy="1200329"/>
          </a:xfrm>
          <a:prstGeom prst="rect">
            <a:avLst/>
          </a:prstGeom>
          <a:noFill/>
        </p:spPr>
        <p:txBody>
          <a:bodyPr wrap="square">
            <a:spAutoFit/>
          </a:bodyPr>
          <a:lstStyle/>
          <a:p>
            <a:pPr marL="285750" indent="-285750">
              <a:buClr>
                <a:schemeClr val="accent1"/>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Frame of references describes the keystones of a basic portfolio model, covering vital aspects, such as user interaction. (Figure 1) It is a preliminary guideline for newcomers to the design/development industry which should include a meaningful and future-friendly website-portfolio.</a:t>
            </a:r>
            <a:endParaRPr lang="en-IN"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B15D05D8-8F99-4323-A9EA-9184AD9D1BBF}"/>
              </a:ext>
            </a:extLst>
          </p:cNvPr>
          <p:cNvSpPr>
            <a:spLocks noGrp="1"/>
          </p:cNvSpPr>
          <p:nvPr>
            <p:ph type="ftr" sz="quarter" idx="11"/>
          </p:nvPr>
        </p:nvSpPr>
        <p:spPr>
          <a:xfrm>
            <a:off x="10558908" y="5949280"/>
            <a:ext cx="467543" cy="511724"/>
          </a:xfrm>
        </p:spPr>
        <p:txBody>
          <a:bodyPr/>
          <a:lstStyle/>
          <a:p>
            <a:r>
              <a:rPr lang="en-IN" sz="1800" dirty="0"/>
              <a:t>5</a:t>
            </a:r>
          </a:p>
        </p:txBody>
      </p:sp>
    </p:spTree>
    <p:extLst>
      <p:ext uri="{BB962C8B-B14F-4D97-AF65-F5344CB8AC3E}">
        <p14:creationId xmlns:p14="http://schemas.microsoft.com/office/powerpoint/2010/main" val="69283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7A2BA0-BC52-4707-8704-B33444E4D6AF}"/>
              </a:ext>
            </a:extLst>
          </p:cNvPr>
          <p:cNvSpPr>
            <a:spLocks noGrp="1"/>
          </p:cNvSpPr>
          <p:nvPr>
            <p:ph type="title"/>
          </p:nvPr>
        </p:nvSpPr>
        <p:spPr>
          <a:xfrm>
            <a:off x="1197868" y="620688"/>
            <a:ext cx="10069855" cy="1143135"/>
          </a:xfrm>
        </p:spPr>
        <p:txBody>
          <a:bodyPr>
            <a:normAutofit/>
          </a:bodyPr>
          <a:lstStyle/>
          <a:p>
            <a:pPr algn="ctr"/>
            <a:r>
              <a:rPr lang="en-US" sz="3335" b="1" dirty="0">
                <a:latin typeface="Times New Roman" panose="02020603050405020304" pitchFamily="18" charset="0"/>
                <a:cs typeface="Times New Roman" panose="02020603050405020304" pitchFamily="18" charset="0"/>
              </a:rPr>
              <a:t>FACILITIES REQUIRED FOR PROPOSED WORK</a:t>
            </a:r>
            <a:endParaRPr lang="en-IN" sz="3335"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356BC62-EAED-40E3-B454-C732B351E474}"/>
              </a:ext>
            </a:extLst>
          </p:cNvPr>
          <p:cNvSpPr txBox="1">
            <a:spLocks/>
          </p:cNvSpPr>
          <p:nvPr/>
        </p:nvSpPr>
        <p:spPr>
          <a:xfrm>
            <a:off x="1432186" y="2051855"/>
            <a:ext cx="9835537" cy="440148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55475" indent="-342900">
              <a:lnSpc>
                <a:spcPct val="150000"/>
              </a:lnSpc>
              <a:buClr>
                <a:schemeClr val="tx1"/>
              </a:buClr>
              <a:buSzPts val="1600"/>
              <a:buFont typeface="Wingdings" panose="05000000000000000000" pitchFamily="2" charset="2"/>
              <a:buChar char="q"/>
            </a:pPr>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SOFTWARE REQUIREMENTS</a:t>
            </a:r>
            <a:endPar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48797" indent="-342900" algn="just">
              <a:lnSpc>
                <a:spcPct val="150000"/>
              </a:lnSpc>
              <a:spcBef>
                <a:spcPts val="2027"/>
              </a:spcBef>
              <a:buSzPts val="1200"/>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Operating System    : </a:t>
            </a:r>
            <a:r>
              <a:rPr lang="en-IN" dirty="0">
                <a:latin typeface="Times New Roman" panose="02020603050405020304" pitchFamily="18" charset="0"/>
                <a:cs typeface="Times New Roman" panose="02020603050405020304" pitchFamily="18" charset="0"/>
              </a:rPr>
              <a:t>Windows XP/7 or Linux</a:t>
            </a:r>
            <a:endParaRPr lang="en-US" dirty="0">
              <a:latin typeface="Times New Roman" panose="02020603050405020304" pitchFamily="18" charset="0"/>
              <a:ea typeface="Times New Roman"/>
              <a:cs typeface="Times New Roman" panose="02020603050405020304" pitchFamily="18" charset="0"/>
              <a:sym typeface="Times New Roman"/>
            </a:endParaRPr>
          </a:p>
          <a:p>
            <a:pPr marL="448797" indent="-342900" algn="just">
              <a:lnSpc>
                <a:spcPct val="150000"/>
              </a:lnSpc>
              <a:buSzPts val="1200"/>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User Interface         :</a:t>
            </a:r>
          </a:p>
          <a:p>
            <a:pPr marL="448797" indent="-342900" algn="just">
              <a:lnSpc>
                <a:spcPct val="150000"/>
              </a:lnSpc>
              <a:buSzPts val="1200"/>
              <a:buFont typeface="Wingdings" panose="05000000000000000000" pitchFamily="2" charset="2"/>
              <a:buChar char="Ø"/>
              <a:tabLst>
                <a:tab pos="9779000" algn="l"/>
              </a:tabLst>
            </a:pPr>
            <a:r>
              <a:rPr lang="en-US" dirty="0">
                <a:latin typeface="Times New Roman" panose="02020603050405020304" pitchFamily="18" charset="0"/>
                <a:ea typeface="Times New Roman"/>
                <a:cs typeface="Times New Roman" panose="02020603050405020304" pitchFamily="18" charset="0"/>
                <a:sym typeface="Times New Roman"/>
              </a:rPr>
              <a:t>Database                    :</a:t>
            </a:r>
          </a:p>
          <a:p>
            <a:pPr marL="448797" indent="-342900" algn="just">
              <a:lnSpc>
                <a:spcPct val="150000"/>
              </a:lnSpc>
              <a:buSzPts val="1200"/>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IDE/Workbench	 : </a:t>
            </a:r>
          </a:p>
          <a:p>
            <a:pPr marL="448797" indent="-342900">
              <a:lnSpc>
                <a:spcPct val="150000"/>
              </a:lnSpc>
              <a:buClr>
                <a:schemeClr val="tx1"/>
              </a:buClr>
              <a:buSzPts val="1200"/>
              <a:buFont typeface="Wingdings" panose="05000000000000000000" pitchFamily="2" charset="2"/>
              <a:buChar char="q"/>
            </a:pPr>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HARDWARE REQUIREMENTS</a:t>
            </a:r>
            <a:endPar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48797" indent="-342900">
              <a:lnSpc>
                <a:spcPct val="150000"/>
              </a:lnSpc>
              <a:buSzPts val="1200"/>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Processor                  : </a:t>
            </a:r>
            <a:r>
              <a:rPr lang="en-IN" dirty="0">
                <a:latin typeface="Times New Roman" panose="02020603050405020304" pitchFamily="18" charset="0"/>
                <a:cs typeface="Times New Roman" panose="02020603050405020304" pitchFamily="18" charset="0"/>
              </a:rPr>
              <a:t>Pentium IV</a:t>
            </a:r>
            <a:endParaRPr lang="en-US" dirty="0">
              <a:latin typeface="Times New Roman" panose="02020603050405020304" pitchFamily="18" charset="0"/>
              <a:ea typeface="Times New Roman"/>
              <a:cs typeface="Times New Roman" panose="02020603050405020304" pitchFamily="18" charset="0"/>
              <a:sym typeface="Times New Roman"/>
            </a:endParaRPr>
          </a:p>
          <a:p>
            <a:pPr marL="448797" indent="-342900">
              <a:lnSpc>
                <a:spcPct val="150000"/>
              </a:lnSpc>
              <a:spcBef>
                <a:spcPts val="5"/>
              </a:spcBef>
              <a:buSzPts val="1200"/>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Hard Disk		 : </a:t>
            </a:r>
            <a:r>
              <a:rPr lang="en-IN" dirty="0">
                <a:latin typeface="Times New Roman" panose="02020603050405020304" pitchFamily="18" charset="0"/>
                <a:cs typeface="Times New Roman" panose="02020603050405020304" pitchFamily="18" charset="0"/>
              </a:rPr>
              <a:t>40 GB</a:t>
            </a:r>
            <a:endParaRPr lang="en-US" dirty="0">
              <a:latin typeface="Times New Roman" panose="02020603050405020304" pitchFamily="18" charset="0"/>
              <a:ea typeface="Times New Roman"/>
              <a:cs typeface="Times New Roman" panose="02020603050405020304" pitchFamily="18" charset="0"/>
              <a:sym typeface="Times New Roman"/>
            </a:endParaRPr>
          </a:p>
          <a:p>
            <a:pPr marL="448797" indent="-342900">
              <a:lnSpc>
                <a:spcPct val="150000"/>
              </a:lnSpc>
              <a:buSzPts val="1200"/>
              <a:buFont typeface="Wingdings" panose="05000000000000000000" pitchFamily="2" charset="2"/>
              <a:buChar char="Ø"/>
            </a:pPr>
            <a:r>
              <a:rPr lang="en-US" dirty="0">
                <a:latin typeface="Times New Roman" panose="02020603050405020304" pitchFamily="18" charset="0"/>
                <a:ea typeface="Times New Roman"/>
                <a:cs typeface="Times New Roman" panose="02020603050405020304" pitchFamily="18" charset="0"/>
                <a:sym typeface="Times New Roman"/>
              </a:rPr>
              <a:t>RAM	                      : </a:t>
            </a:r>
            <a:r>
              <a:rPr lang="en-IN" dirty="0">
                <a:latin typeface="Times New Roman" panose="02020603050405020304" pitchFamily="18" charset="0"/>
                <a:cs typeface="Times New Roman" panose="02020603050405020304" pitchFamily="18" charset="0"/>
              </a:rPr>
              <a:t>512 MB or more</a:t>
            </a:r>
          </a:p>
        </p:txBody>
      </p:sp>
      <p:sp>
        <p:nvSpPr>
          <p:cNvPr id="7" name="Footer Placeholder 6">
            <a:extLst>
              <a:ext uri="{FF2B5EF4-FFF2-40B4-BE49-F238E27FC236}">
                <a16:creationId xmlns:a16="http://schemas.microsoft.com/office/drawing/2014/main" id="{25884C11-EC4C-4119-AF07-D83F326AE46B}"/>
              </a:ext>
            </a:extLst>
          </p:cNvPr>
          <p:cNvSpPr>
            <a:spLocks noGrp="1"/>
          </p:cNvSpPr>
          <p:nvPr>
            <p:ph type="ftr" sz="quarter" idx="11"/>
          </p:nvPr>
        </p:nvSpPr>
        <p:spPr>
          <a:xfrm>
            <a:off x="10630916" y="5877272"/>
            <a:ext cx="461606" cy="521446"/>
          </a:xfrm>
        </p:spPr>
        <p:txBody>
          <a:bodyPr/>
          <a:lstStyle/>
          <a:p>
            <a:r>
              <a:rPr lang="en-IN" sz="1800" dirty="0"/>
              <a:t>6</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1268</Words>
  <Application>Microsoft Office PowerPoint</Application>
  <PresentationFormat>Custom</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Times New Roman</vt:lpstr>
      <vt:lpstr>Wingdings</vt:lpstr>
      <vt:lpstr>Digital Blue Tunnel 16x9</vt:lpstr>
      <vt:lpstr>PORTFOLIO MANAGEMENT</vt:lpstr>
      <vt:lpstr>PowerPoint Presentation</vt:lpstr>
      <vt:lpstr>PowerPoint Presentation</vt:lpstr>
      <vt:lpstr>INTRODUCTION</vt:lpstr>
      <vt:lpstr>PROBLEM STATEMENT</vt:lpstr>
      <vt:lpstr>OBJECTIVE</vt:lpstr>
      <vt:lpstr>SCOPE</vt:lpstr>
      <vt:lpstr>PowerPoint Presentation</vt:lpstr>
      <vt:lpstr>FACILITIES REQUIRED FOR PROPOSED WORK</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MANAGEMENT</dc:title>
  <dc:creator>Arpit Dharod</dc:creator>
  <cp:lastModifiedBy>Arpit Dharod</cp:lastModifiedBy>
  <cp:revision>10</cp:revision>
  <dcterms:created xsi:type="dcterms:W3CDTF">2021-02-28T09:37:53Z</dcterms:created>
  <dcterms:modified xsi:type="dcterms:W3CDTF">2021-03-05T15:30:06Z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