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2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51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88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697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19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6555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101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75076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536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15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5619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618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9579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20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931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43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0998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63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85DE01-1B3E-4BBF-9C21-10C426B711F5}" type="datetimeFigureOut">
              <a:rPr lang="es-419" smtClean="0"/>
              <a:t>29/1/2025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1CF7-4CE5-4C15-93BE-B03D938AEAA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5664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7389" y="899160"/>
            <a:ext cx="10261982" cy="1347651"/>
          </a:xfrm>
        </p:spPr>
        <p:txBody>
          <a:bodyPr/>
          <a:lstStyle/>
          <a:p>
            <a:pPr algn="ctr"/>
            <a:r>
              <a:rPr lang="es-MX" sz="5400" dirty="0"/>
              <a:t>1.1 Evolución de las App WEB</a:t>
            </a:r>
            <a:endParaRPr lang="es-419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37389" y="5326020"/>
            <a:ext cx="4840897" cy="861420"/>
          </a:xfrm>
        </p:spPr>
        <p:txBody>
          <a:bodyPr/>
          <a:lstStyle/>
          <a:p>
            <a:r>
              <a:rPr lang="es-419" b="1" dirty="0">
                <a:solidFill>
                  <a:schemeClr val="tx1"/>
                </a:solidFill>
              </a:rPr>
              <a:t>Ituarte Chávez José Alberto</a:t>
            </a:r>
          </a:p>
          <a:p>
            <a:r>
              <a:rPr lang="es-419" b="1" dirty="0">
                <a:solidFill>
                  <a:schemeClr val="tx1"/>
                </a:solidFill>
              </a:rPr>
              <a:t>Ponce Hernández Jesús Eduardo</a:t>
            </a:r>
          </a:p>
        </p:txBody>
      </p:sp>
      <p:pic>
        <p:nvPicPr>
          <p:cNvPr id="1028" name="Picture 4" descr="Desarrollo de aplicaciones web multiplataforma (web app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80" y="2335621"/>
            <a:ext cx="4113076" cy="411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4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dirty="0"/>
              <a:t>PERSONALIZACIÓN DEL USUARIO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15246" y="2052918"/>
            <a:ext cx="5634607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latin typeface="+mn-lt"/>
              </a:rPr>
              <a:t>Los </a:t>
            </a:r>
            <a:r>
              <a:rPr lang="es-MX" b="1" dirty="0">
                <a:latin typeface="+mn-lt"/>
              </a:rPr>
              <a:t>usuarios</a:t>
            </a:r>
            <a:r>
              <a:rPr lang="es-MX" dirty="0">
                <a:latin typeface="+mn-lt"/>
              </a:rPr>
              <a:t> pueden modificar configuraciones como:</a:t>
            </a:r>
          </a:p>
          <a:p>
            <a:pPr lvl="0" algn="just"/>
            <a:r>
              <a:rPr lang="es-MX" altLang="es-MX" dirty="0">
                <a:latin typeface="+mn-lt"/>
              </a:rPr>
              <a:t>Tamaño y color de las fuentes.</a:t>
            </a:r>
          </a:p>
          <a:p>
            <a:pPr lvl="0" algn="just"/>
            <a:r>
              <a:rPr lang="es-MX" altLang="es-MX" dirty="0">
                <a:latin typeface="+mn-lt"/>
              </a:rPr>
              <a:t>Habilitar o deshabilitar JavaScript.</a:t>
            </a:r>
          </a:p>
          <a:p>
            <a:pPr marL="0" lvl="0" indent="0" algn="just">
              <a:buNone/>
            </a:pPr>
            <a:r>
              <a:rPr lang="es-MX" altLang="es-MX" dirty="0">
                <a:latin typeface="+mn-lt"/>
              </a:rPr>
              <a:t>Esto puede afectar la consistencia y funcionalidad de la aplicación​.</a:t>
            </a: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7173" name="Picture 5" descr="Cómo utilizar la personalización del contenido para mejorar los resultados  de tu negocio | The Ad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9" y="2052918"/>
            <a:ext cx="3895907" cy="38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7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USO DE TECNOLOGÍAS DE INTERFAZ</a:t>
            </a:r>
            <a:br>
              <a:rPr lang="es-MX" b="1" dirty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MX" altLang="es-MX" dirty="0">
                <a:latin typeface="+mn-lt"/>
              </a:rPr>
              <a:t>Tecnologías como Flash y Java </a:t>
            </a:r>
            <a:r>
              <a:rPr lang="es-MX" altLang="es-MX" dirty="0" err="1">
                <a:latin typeface="+mn-lt"/>
              </a:rPr>
              <a:t>applets</a:t>
            </a:r>
            <a:r>
              <a:rPr lang="es-MX" altLang="es-MX" dirty="0">
                <a:latin typeface="+mn-lt"/>
              </a:rPr>
              <a:t> fueron populares para crear interfaces ricas y personalizadas.</a:t>
            </a:r>
          </a:p>
        </p:txBody>
      </p:sp>
      <p:pic>
        <p:nvPicPr>
          <p:cNvPr id="8198" name="Picture 6" descr="JavaScript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32" y="3486148"/>
            <a:ext cx="56007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6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0877" y="1817787"/>
            <a:ext cx="8946541" cy="4195481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b="1" dirty="0"/>
              <a:t>Ventajas: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MX" dirty="0"/>
              <a:t>Más control sobre la interfaz.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MX" dirty="0"/>
              <a:t>Uniformidad en los elementos gráficos.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MX" altLang="es-MX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b="1" dirty="0"/>
              <a:t>Desventajas: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MX" dirty="0"/>
              <a:t>Dependencia de complementos (</a:t>
            </a:r>
            <a:r>
              <a:rPr lang="es-MX" altLang="es-MX" dirty="0" err="1"/>
              <a:t>plug-ins</a:t>
            </a:r>
            <a:r>
              <a:rPr lang="es-MX" altLang="es-MX" dirty="0"/>
              <a:t>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MX" dirty="0"/>
              <a:t>Problemas de compatibilidad entre diferentes implementaciones de Flash o Java</a:t>
            </a:r>
            <a:endParaRPr lang="es-419" dirty="0"/>
          </a:p>
          <a:p>
            <a:endParaRPr lang="es-419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s-MX" b="1" dirty="0"/>
              <a:t>USO DE TECNOLOGÍAS DE INTERFAZ</a:t>
            </a:r>
            <a:br>
              <a:rPr lang="es-MX" b="1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6895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APLICACIONES ENRIQUECIDAS DE INTERNET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MX" altLang="es-MX" dirty="0">
                <a:latin typeface="+mn-lt"/>
              </a:rPr>
              <a:t>También conocidas como </a:t>
            </a:r>
            <a:r>
              <a:rPr lang="es-MX" altLang="es-MX" b="1" dirty="0">
                <a:latin typeface="+mn-lt"/>
              </a:rPr>
              <a:t>Aplicaciones Enriquecidas de Internet</a:t>
            </a:r>
            <a:r>
              <a:rPr lang="es-MX" altLang="es-MX" dirty="0">
                <a:latin typeface="+mn-lt"/>
              </a:rPr>
              <a:t>, aprovechan tecnologías adicionales para proporcionar interfaces más avanzadas.</a:t>
            </a:r>
          </a:p>
          <a:p>
            <a:pPr lvl="0"/>
            <a:endParaRPr lang="es-MX" altLang="es-MX" dirty="0">
              <a:latin typeface="+mn-lt"/>
            </a:endParaRPr>
          </a:p>
          <a:p>
            <a:pPr marL="0" lvl="0" indent="0">
              <a:buNone/>
            </a:pPr>
            <a:r>
              <a:rPr lang="es-MX" altLang="es-MX" dirty="0">
                <a:latin typeface="+mn-lt"/>
              </a:rPr>
              <a:t>Ejemplo: Uso de </a:t>
            </a:r>
            <a:r>
              <a:rPr lang="es-MX" altLang="es-MX" dirty="0" err="1">
                <a:latin typeface="+mn-lt"/>
              </a:rPr>
              <a:t>frameworks</a:t>
            </a:r>
            <a:r>
              <a:rPr lang="es-MX" altLang="es-MX" dirty="0">
                <a:latin typeface="+mn-lt"/>
              </a:rPr>
              <a:t> como AJAX para interactividad en tiempo real​ </a:t>
            </a: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9220" name="Picture 4" descr="Qué es AJAX y para qué sirve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11" y="4007570"/>
            <a:ext cx="4498703" cy="24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4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47" y="2417595"/>
            <a:ext cx="11154610" cy="1915647"/>
          </a:xfrm>
        </p:spPr>
        <p:txBody>
          <a:bodyPr/>
          <a:lstStyle/>
          <a:p>
            <a:pPr algn="ctr"/>
            <a:r>
              <a:rPr lang="es-419" sz="6600" b="1" dirty="0"/>
              <a:t>ESTRUCTURA DE LAS APPS WEB</a:t>
            </a:r>
          </a:p>
        </p:txBody>
      </p:sp>
    </p:spTree>
    <p:extLst>
      <p:ext uri="{BB962C8B-B14F-4D97-AF65-F5344CB8AC3E}">
        <p14:creationId xmlns:p14="http://schemas.microsoft.com/office/powerpoint/2010/main" val="232363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MODELO DE TRES-CAPAS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b="1" dirty="0">
                <a:latin typeface="+mn-lt"/>
              </a:rPr>
              <a:t>Presentación:</a:t>
            </a:r>
          </a:p>
          <a:p>
            <a:pPr marL="0" indent="0">
              <a:buNone/>
            </a:pPr>
            <a:r>
              <a:rPr lang="es-MX" altLang="es-MX" dirty="0">
                <a:latin typeface="+mn-lt"/>
              </a:rPr>
              <a:t> Navegador (HTML/CSS/JS).</a:t>
            </a:r>
          </a:p>
          <a:p>
            <a:r>
              <a:rPr lang="es-MX" altLang="es-MX" b="1" dirty="0">
                <a:latin typeface="+mn-lt"/>
              </a:rPr>
              <a:t>Lógica:</a:t>
            </a:r>
            <a:r>
              <a:rPr lang="es-MX" altLang="es-MX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s-MX" altLang="es-MX" dirty="0">
                <a:latin typeface="+mn-lt"/>
              </a:rPr>
              <a:t>Servidor (PHP, Python, etc.).</a:t>
            </a:r>
          </a:p>
          <a:p>
            <a:r>
              <a:rPr lang="es-MX" altLang="es-MX" b="1" dirty="0">
                <a:latin typeface="+mn-lt"/>
              </a:rPr>
              <a:t>Base de datos:</a:t>
            </a:r>
            <a:r>
              <a:rPr lang="es-MX" altLang="es-MX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s-MX" altLang="es-MX" dirty="0" err="1">
                <a:latin typeface="+mn-lt"/>
              </a:rPr>
              <a:t>MySQL</a:t>
            </a:r>
            <a:r>
              <a:rPr lang="es-MX" altLang="es-MX" dirty="0">
                <a:latin typeface="+mn-lt"/>
              </a:rPr>
              <a:t>, </a:t>
            </a:r>
            <a:r>
              <a:rPr lang="es-MX" altLang="es-MX" dirty="0" err="1">
                <a:latin typeface="+mn-lt"/>
              </a:rPr>
              <a:t>PostgreSQL</a:t>
            </a:r>
            <a:r>
              <a:rPr lang="es-MX" altLang="es-MX" dirty="0">
                <a:latin typeface="+mn-lt"/>
              </a:rPr>
              <a:t>​ </a:t>
            </a:r>
          </a:p>
          <a:p>
            <a:pPr marL="0" lvl="0" indent="0">
              <a:buNone/>
            </a:pPr>
            <a:endParaRPr lang="es-MX" altLang="es-MX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9778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619" y="1816704"/>
            <a:ext cx="11154610" cy="1915647"/>
          </a:xfrm>
        </p:spPr>
        <p:txBody>
          <a:bodyPr/>
          <a:lstStyle/>
          <a:p>
            <a:pPr algn="ctr"/>
            <a:r>
              <a:rPr lang="es-419" sz="6600" b="1" dirty="0"/>
              <a:t>VENTAJAS E INCONVENIENTES</a:t>
            </a:r>
          </a:p>
        </p:txBody>
      </p:sp>
    </p:spTree>
    <p:extLst>
      <p:ext uri="{BB962C8B-B14F-4D97-AF65-F5344CB8AC3E}">
        <p14:creationId xmlns:p14="http://schemas.microsoft.com/office/powerpoint/2010/main" val="250728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dirty="0"/>
              <a:t>VENTAJAS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dirty="0">
                <a:latin typeface="+mn-lt"/>
              </a:rPr>
              <a:t>No requiere instalación local</a:t>
            </a:r>
          </a:p>
          <a:p>
            <a:r>
              <a:rPr lang="es-MX" altLang="es-MX" dirty="0">
                <a:latin typeface="+mn-lt"/>
              </a:rPr>
              <a:t>Ahorro de espacio en disco duro</a:t>
            </a:r>
          </a:p>
          <a:p>
            <a:r>
              <a:rPr lang="es-MX" altLang="es-MX" dirty="0">
                <a:latin typeface="+mn-lt"/>
              </a:rPr>
              <a:t>Colaboración mas fácil entre usuarios</a:t>
            </a:r>
          </a:p>
          <a:p>
            <a:r>
              <a:rPr lang="es-MX" altLang="es-MX" dirty="0">
                <a:latin typeface="+mn-lt"/>
              </a:rPr>
              <a:t>Reducción de problemas de compatibilidad</a:t>
            </a: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C6848E-D5DF-7DB6-1321-D222978E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054" y="1853248"/>
            <a:ext cx="3477296" cy="34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0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dirty="0"/>
              <a:t>INCONVENIENTES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5374760" cy="4195481"/>
          </a:xfrm>
        </p:spPr>
        <p:txBody>
          <a:bodyPr/>
          <a:lstStyle/>
          <a:p>
            <a:r>
              <a:rPr lang="es-MX" altLang="es-MX" dirty="0">
                <a:latin typeface="+mn-lt"/>
              </a:rPr>
              <a:t>Dependencia de conexión a internet</a:t>
            </a:r>
          </a:p>
          <a:p>
            <a:r>
              <a:rPr lang="es-MX" altLang="es-MX" dirty="0">
                <a:latin typeface="+mn-lt"/>
              </a:rPr>
              <a:t>Posibles inconsistencias en navegadores antiguos</a:t>
            </a:r>
          </a:p>
          <a:p>
            <a:r>
              <a:rPr lang="es-MX" altLang="es-MX" dirty="0"/>
              <a:t>Menos funcionalidades que las aplicaciones de escritorio.</a:t>
            </a:r>
          </a:p>
          <a:p>
            <a:pPr marL="0" indent="0">
              <a:buNone/>
            </a:pPr>
            <a:endParaRPr lang="es-MX" altLang="es-MX" dirty="0">
              <a:latin typeface="+mn-lt"/>
            </a:endParaRPr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87AFF75-8BE3-1373-B44E-80EF0E5BE1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19E60E-B1D6-0865-007C-194DAE303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21" y="2109800"/>
            <a:ext cx="3888369" cy="38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5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682" y="2182464"/>
            <a:ext cx="11154610" cy="1915647"/>
          </a:xfrm>
        </p:spPr>
        <p:txBody>
          <a:bodyPr/>
          <a:lstStyle/>
          <a:p>
            <a:pPr algn="ctr"/>
            <a:r>
              <a:rPr lang="es-419" sz="6600" b="1" dirty="0"/>
              <a:t>TECNOLOGIAS CLAVE DE LA EVOLUCIÓN</a:t>
            </a:r>
          </a:p>
        </p:txBody>
      </p:sp>
    </p:spTree>
    <p:extLst>
      <p:ext uri="{BB962C8B-B14F-4D97-AF65-F5344CB8AC3E}">
        <p14:creationId xmlns:p14="http://schemas.microsoft.com/office/powerpoint/2010/main" val="105673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4659" y="335152"/>
            <a:ext cx="9404723" cy="1400530"/>
          </a:xfrm>
        </p:spPr>
        <p:txBody>
          <a:bodyPr/>
          <a:lstStyle/>
          <a:p>
            <a:pPr algn="ctr"/>
            <a:r>
              <a:rPr lang="es-419" b="1" dirty="0"/>
              <a:t>¿QUÉ ES UNA APP WEB?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647419" cy="4195481"/>
          </a:xfrm>
        </p:spPr>
        <p:txBody>
          <a:bodyPr/>
          <a:lstStyle/>
          <a:p>
            <a:r>
              <a:rPr lang="es-MX" dirty="0"/>
              <a:t>Software accesible a través de un navegador utilizando un servidor web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2055" name="Picture 7" descr="Cómo ha evolucionado el desarrollo de aplicaciones web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52" y="2829725"/>
            <a:ext cx="5398135" cy="303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1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dirty="0"/>
              <a:t>TECNOLOGIAS CLAVE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5799764" cy="4195481"/>
          </a:xfrm>
        </p:spPr>
        <p:txBody>
          <a:bodyPr/>
          <a:lstStyle/>
          <a:p>
            <a:pPr marL="0" lvl="0" indent="0">
              <a:buNone/>
            </a:pPr>
            <a:r>
              <a:rPr lang="es-MX" altLang="es-MX" b="1" dirty="0">
                <a:latin typeface="Arial" panose="020B0604020202020204" pitchFamily="34" charset="0"/>
              </a:rPr>
              <a:t>Lenguajes de programación:</a:t>
            </a:r>
            <a:r>
              <a:rPr lang="es-MX" altLang="es-MX" dirty="0">
                <a:latin typeface="Arial" panose="020B0604020202020204" pitchFamily="34" charset="0"/>
              </a:rPr>
              <a:t> HTML, JavaScript, PHP, Python​ </a:t>
            </a:r>
          </a:p>
          <a:p>
            <a:pPr marL="0" indent="0">
              <a:buNone/>
            </a:pPr>
            <a:r>
              <a:rPr lang="es-MX" altLang="es-MX" b="1" dirty="0">
                <a:latin typeface="Arial" panose="020B0604020202020204" pitchFamily="34" charset="0"/>
              </a:rPr>
              <a:t>Soportes multimedia:</a:t>
            </a:r>
            <a:r>
              <a:rPr lang="es-MX" altLang="es-MX" dirty="0">
                <a:latin typeface="Arial" panose="020B0604020202020204" pitchFamily="34" charset="0"/>
              </a:rPr>
              <a:t> Flash, </a:t>
            </a:r>
            <a:r>
              <a:rPr lang="es-MX" altLang="es-MX" dirty="0" err="1">
                <a:latin typeface="Arial" panose="020B0604020202020204" pitchFamily="34" charset="0"/>
              </a:rPr>
              <a:t>WebGL</a:t>
            </a:r>
            <a:r>
              <a:rPr lang="es-MX" altLang="es-MX" dirty="0">
                <a:latin typeface="Arial" panose="020B0604020202020204" pitchFamily="34" charset="0"/>
              </a:rPr>
              <a:t>​ </a:t>
            </a:r>
          </a:p>
          <a:p>
            <a:pPr marL="0" indent="0">
              <a:buNone/>
            </a:pPr>
            <a:r>
              <a:rPr lang="es-MX" altLang="es-MX" b="1" dirty="0">
                <a:latin typeface="Arial" panose="020B0604020202020204" pitchFamily="34" charset="0"/>
              </a:rPr>
              <a:t>Estándares modernos:</a:t>
            </a:r>
            <a:r>
              <a:rPr lang="es-MX" altLang="es-MX" dirty="0">
                <a:latin typeface="Arial" panose="020B0604020202020204" pitchFamily="34" charset="0"/>
              </a:rPr>
              <a:t> HTML5, CSS3​ </a:t>
            </a:r>
          </a:p>
          <a:p>
            <a:pPr marL="0" indent="0">
              <a:buNone/>
            </a:pPr>
            <a:r>
              <a:rPr lang="es-MX" altLang="es-MX" b="1" dirty="0">
                <a:latin typeface="Arial" panose="020B0604020202020204" pitchFamily="34" charset="0"/>
              </a:rPr>
              <a:t>Herramientas avanzadas:</a:t>
            </a:r>
            <a:r>
              <a:rPr lang="es-MX" altLang="es-MX" dirty="0">
                <a:latin typeface="Arial" panose="020B0604020202020204" pitchFamily="34" charset="0"/>
              </a:rPr>
              <a:t> APIs como </a:t>
            </a:r>
            <a:r>
              <a:rPr lang="es-MX" altLang="es-MX" dirty="0" err="1">
                <a:latin typeface="Arial" panose="020B0604020202020204" pitchFamily="34" charset="0"/>
              </a:rPr>
              <a:t>IndexedDB</a:t>
            </a:r>
            <a:r>
              <a:rPr lang="es-MX" altLang="es-MX" dirty="0">
                <a:latin typeface="Arial" panose="020B0604020202020204" pitchFamily="34" charset="0"/>
              </a:rPr>
              <a:t> y </a:t>
            </a:r>
            <a:r>
              <a:rPr lang="es-MX" altLang="es-MX" dirty="0" err="1">
                <a:latin typeface="Arial" panose="020B0604020202020204" pitchFamily="34" charset="0"/>
              </a:rPr>
              <a:t>WebRTC</a:t>
            </a:r>
            <a:r>
              <a:rPr lang="es-MX" altLang="es-MX" dirty="0">
                <a:latin typeface="Arial" panose="020B0604020202020204" pitchFamily="34" charset="0"/>
              </a:rPr>
              <a:t>​ </a:t>
            </a:r>
          </a:p>
          <a:p>
            <a:pPr marL="0" lvl="0" indent="0">
              <a:buNone/>
            </a:pPr>
            <a:endParaRPr lang="es-MX" altLang="es-MX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altLang="es-MX" dirty="0">
              <a:latin typeface="+mn-lt"/>
            </a:endParaRPr>
          </a:p>
          <a:p>
            <a:pPr marL="0" indent="0">
              <a:buNone/>
            </a:pP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EE2BE4-B3F9-7BFE-3C7C-ECE705F820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1" y="1853248"/>
            <a:ext cx="4351986" cy="43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38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682" y="2182464"/>
            <a:ext cx="11154610" cy="1915647"/>
          </a:xfrm>
        </p:spPr>
        <p:txBody>
          <a:bodyPr/>
          <a:lstStyle/>
          <a:p>
            <a:pPr algn="ctr"/>
            <a:r>
              <a:rPr lang="es-419" sz="6600" b="1" dirty="0"/>
              <a:t>HISTORIA DEL DISEÑO WEB</a:t>
            </a:r>
          </a:p>
        </p:txBody>
      </p:sp>
    </p:spTree>
    <p:extLst>
      <p:ext uri="{BB962C8B-B14F-4D97-AF65-F5344CB8AC3E}">
        <p14:creationId xmlns:p14="http://schemas.microsoft.com/office/powerpoint/2010/main" val="356190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Primera generación de diseño web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800" b="1" dirty="0"/>
              <a:t>1993</a:t>
            </a:r>
          </a:p>
          <a:p>
            <a:r>
              <a:rPr lang="es-MX" dirty="0"/>
              <a:t>Inicio con la página web </a:t>
            </a:r>
            <a:r>
              <a:rPr lang="es-MX" dirty="0" err="1"/>
              <a:t>Mosaic</a:t>
            </a:r>
            <a:r>
              <a:rPr lang="es-MX" dirty="0"/>
              <a:t>, que combinaba imágenes y texto, aunque con limitaciones técnicas, la cual tenia 2M de visitantes.</a:t>
            </a:r>
          </a:p>
          <a:p>
            <a:r>
              <a:rPr lang="es-MX" dirty="0"/>
              <a:t>Diseño lineal y enfocado en científicos, con velocidades lentas de transmisión de datos (MODEM) y monitores monocromos.</a:t>
            </a:r>
          </a:p>
          <a:p>
            <a:r>
              <a:rPr lang="es-MX" dirty="0"/>
              <a:t>Estructura desordenada, lo que llevó a la creación del W3C para establecer estándares en el lenguaje HTML y unificar el diseño web.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542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809" r="7238" b="9333"/>
          <a:stretch/>
        </p:blipFill>
        <p:spPr>
          <a:xfrm>
            <a:off x="1998618" y="195942"/>
            <a:ext cx="7225273" cy="66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Segunda generación de diseño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 de elementos gráficos como iconos, imágenes de fondo, botones con relieve y banners.</a:t>
            </a:r>
          </a:p>
          <a:p>
            <a:r>
              <a:rPr lang="es-MX" dirty="0"/>
              <a:t>Uso de tablas para organizar contenidos y mejorar la maquetación, similar a libros o revistas.</a:t>
            </a:r>
          </a:p>
          <a:p>
            <a:r>
              <a:rPr lang="es-MX" dirty="0"/>
              <a:t>Mejoras en monitores y tarjetas gráficas, pero con problemas de compatibilidad entre navegadores como Internet Explorer y Netscape </a:t>
            </a:r>
            <a:r>
              <a:rPr lang="es-MX" dirty="0" err="1"/>
              <a:t>Navigator</a:t>
            </a:r>
            <a:r>
              <a:rPr lang="es-MX" dirty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65607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57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Tercer generación de diseño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Enfoque en diseñadores, con la aparición de Macromedia Flash, que revolucionó el diseño web.</a:t>
            </a:r>
          </a:p>
          <a:p>
            <a:r>
              <a:rPr lang="es-MX" dirty="0"/>
              <a:t>Especialización según el objetivo de las páginas: ventas, comunidades, información, etc.</a:t>
            </a:r>
          </a:p>
          <a:p>
            <a:r>
              <a:rPr lang="es-MX" dirty="0"/>
              <a:t>Mayor atención a la navegabilidad intuitiva y estructurada para mejorar la experiencia del usuario.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95540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68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Cuarta generación de diseño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Integración de multimedia avanzada en las páginas web.</a:t>
            </a:r>
          </a:p>
          <a:p>
            <a:r>
              <a:rPr lang="es-MX" dirty="0"/>
              <a:t>Diversidad de diseños gracias a las nuevas tecnologías y el soporte mejorado de los navegadores.</a:t>
            </a:r>
          </a:p>
          <a:p>
            <a:r>
              <a:rPr lang="es-MX" dirty="0"/>
              <a:t>Accesibilidad para todo tipo de usuarios, con una amplia variedad de estilos y funcionalidades.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77759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t="18096" r="13340" b="37904"/>
          <a:stretch/>
        </p:blipFill>
        <p:spPr>
          <a:xfrm>
            <a:off x="2429691" y="1383029"/>
            <a:ext cx="7158446" cy="42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47" y="2417595"/>
            <a:ext cx="11154610" cy="1915647"/>
          </a:xfrm>
        </p:spPr>
        <p:txBody>
          <a:bodyPr/>
          <a:lstStyle/>
          <a:p>
            <a:pPr algn="ctr"/>
            <a:r>
              <a:rPr lang="es-419" sz="6600" b="1" dirty="0"/>
              <a:t>CARACTERÍSTICAS Y EJEMPLOS</a:t>
            </a:r>
          </a:p>
        </p:txBody>
      </p:sp>
    </p:spTree>
    <p:extLst>
      <p:ext uri="{BB962C8B-B14F-4D97-AF65-F5344CB8AC3E}">
        <p14:creationId xmlns:p14="http://schemas.microsoft.com/office/powerpoint/2010/main" val="355723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Quinta generación de diseño web (emergente)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integración de televisión IP o televisión online en las páginas web.</a:t>
            </a:r>
          </a:p>
          <a:p>
            <a:r>
              <a:rPr lang="es-MX" dirty="0"/>
              <a:t>Plataformas como Hooping.tv ofrecen soluciones para empresas y organizaciones, marcando una nueva tendencia en el diseño web.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073763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2" b="14474"/>
          <a:stretch/>
        </p:blipFill>
        <p:spPr>
          <a:xfrm>
            <a:off x="2038950" y="1214847"/>
            <a:ext cx="7905094" cy="46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dirty="0"/>
              <a:t>BIBLIOGRAFÍAS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Aplicaciones web.pdf</a:t>
            </a:r>
          </a:p>
          <a:p>
            <a:r>
              <a:rPr lang="es-419" dirty="0"/>
              <a:t>Elementos de la evolución.docx</a:t>
            </a:r>
          </a:p>
          <a:p>
            <a:r>
              <a:rPr lang="es-419" dirty="0"/>
              <a:t>Evolución de las aplicaciones web.pdf</a:t>
            </a:r>
          </a:p>
        </p:txBody>
      </p:sp>
    </p:spTree>
    <p:extLst>
      <p:ext uri="{BB962C8B-B14F-4D97-AF65-F5344CB8AC3E}">
        <p14:creationId xmlns:p14="http://schemas.microsoft.com/office/powerpoint/2010/main" val="296145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13531"/>
            <a:ext cx="9404723" cy="905818"/>
          </a:xfrm>
        </p:spPr>
        <p:txBody>
          <a:bodyPr/>
          <a:lstStyle/>
          <a:p>
            <a:pPr algn="ctr"/>
            <a:r>
              <a:rPr lang="es-419" b="1" dirty="0"/>
              <a:t>CARACTERÍSTICAS Y EJEMPLOS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660482" cy="4195481"/>
          </a:xfrm>
        </p:spPr>
        <p:txBody>
          <a:bodyPr/>
          <a:lstStyle/>
          <a:p>
            <a:r>
              <a:rPr lang="es-MX" dirty="0"/>
              <a:t>Codificada en lenguajes soportados por navegadores (HTML, CSS, JS).</a:t>
            </a:r>
          </a:p>
          <a:p>
            <a:endParaRPr lang="es-MX" dirty="0"/>
          </a:p>
          <a:p>
            <a:r>
              <a:rPr lang="es-MX" dirty="0"/>
              <a:t>Práctico uso del navegador como cliente ligero</a:t>
            </a:r>
          </a:p>
          <a:p>
            <a:endParaRPr lang="es-419" dirty="0"/>
          </a:p>
        </p:txBody>
      </p:sp>
      <p:pic>
        <p:nvPicPr>
          <p:cNvPr id="3074" name="Picture 2" descr="Creación de sitios web: Lenguajes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52" y="264740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103312" y="4759626"/>
            <a:ext cx="6200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/>
              <a:t>Ejemplos: wikis, blogs, tiendas en línea, </a:t>
            </a:r>
            <a:r>
              <a:rPr lang="es-MX" sz="2000" dirty="0" err="1"/>
              <a:t>webmails</a:t>
            </a:r>
            <a:r>
              <a:rPr lang="es-MX" sz="2000" dirty="0"/>
              <a:t>​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258987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47" y="2417595"/>
            <a:ext cx="11154610" cy="1915647"/>
          </a:xfrm>
        </p:spPr>
        <p:txBody>
          <a:bodyPr/>
          <a:lstStyle/>
          <a:p>
            <a:pPr algn="ctr"/>
            <a:r>
              <a:rPr lang="es-419" sz="6600" b="1" dirty="0"/>
              <a:t>ANTECEDENTES HISTÓRICOS</a:t>
            </a:r>
          </a:p>
        </p:txBody>
      </p:sp>
    </p:spTree>
    <p:extLst>
      <p:ext uri="{BB962C8B-B14F-4D97-AF65-F5344CB8AC3E}">
        <p14:creationId xmlns:p14="http://schemas.microsoft.com/office/powerpoint/2010/main" val="217440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sz="4000" b="1" dirty="0">
                <a:solidFill>
                  <a:schemeClr val="tx1"/>
                </a:solidFill>
              </a:rPr>
              <a:t>ANTECEDENTES HISTÓRICOS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582655"/>
            <a:ext cx="8946541" cy="4195481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MX" b="1" dirty="0">
                <a:latin typeface="+mn-lt"/>
              </a:rPr>
              <a:t>ANTES: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dirty="0">
              <a:latin typeface="+mn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dirty="0">
                <a:latin typeface="+mn-lt"/>
              </a:rPr>
              <a:t>Modelos cliente-servidor donde las aplicaciones requerían instalaciones en cada dispositivo.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dirty="0">
              <a:latin typeface="+mn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MX" altLang="es-MX" b="1" dirty="0">
                <a:latin typeface="+mn-lt"/>
              </a:rPr>
              <a:t>ACTUALIDAD:</a:t>
            </a:r>
            <a:endParaRPr lang="es-MX" altLang="es-MX" b="1" dirty="0">
              <a:latin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s-MX" altLang="es-MX" dirty="0">
                <a:latin typeface="+mn-lt"/>
              </a:rPr>
              <a:t>Aplicaciones basadas en estándares como HTML para simplificar y unificar el acceso​.</a:t>
            </a:r>
          </a:p>
          <a:p>
            <a:endParaRPr lang="es-419" dirty="0"/>
          </a:p>
        </p:txBody>
      </p:sp>
      <p:pic>
        <p:nvPicPr>
          <p:cNvPr id="4108" name="Picture 12" descr="Diseño Web | Definición e Historia | WEBCORP: Diseño Profesio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7"/>
          <a:stretch/>
        </p:blipFill>
        <p:spPr bwMode="auto">
          <a:xfrm>
            <a:off x="4075612" y="4195513"/>
            <a:ext cx="6247088" cy="240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4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247" y="2417595"/>
            <a:ext cx="11154610" cy="1915647"/>
          </a:xfrm>
        </p:spPr>
        <p:txBody>
          <a:bodyPr/>
          <a:lstStyle/>
          <a:p>
            <a:pPr algn="ctr"/>
            <a:r>
              <a:rPr lang="es-419" sz="6600" b="1" dirty="0"/>
              <a:t>CONSIDERACIONES TÉCNICAS</a:t>
            </a:r>
          </a:p>
        </p:txBody>
      </p:sp>
    </p:spTree>
    <p:extLst>
      <p:ext uri="{BB962C8B-B14F-4D97-AF65-F5344CB8AC3E}">
        <p14:creationId xmlns:p14="http://schemas.microsoft.com/office/powerpoint/2010/main" val="118354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INDEPENDENCIA DEL SISTEMA OPERATIVO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MX" altLang="es-MX" dirty="0">
                <a:latin typeface="+mn-lt"/>
              </a:rPr>
              <a:t>Las aplicaciones web funcionan independientemente del sistema operativo del usuario</a:t>
            </a:r>
          </a:p>
          <a:p>
            <a:pPr lvl="0" algn="just"/>
            <a:r>
              <a:rPr lang="es-MX" dirty="0">
                <a:latin typeface="+mn-lt"/>
              </a:rPr>
              <a:t>En lugar de desarrollar clientes específicos para Windows, </a:t>
            </a:r>
            <a:r>
              <a:rPr lang="es-MX" dirty="0" err="1">
                <a:latin typeface="+mn-lt"/>
              </a:rPr>
              <a:t>MacOS</a:t>
            </a:r>
            <a:r>
              <a:rPr lang="es-MX" dirty="0">
                <a:latin typeface="+mn-lt"/>
              </a:rPr>
              <a:t> o Linux, las aplicaciones se escriben una vez y se ejecutan en cualquier navegador</a:t>
            </a:r>
            <a:endParaRPr lang="es-MX" altLang="es-MX" dirty="0">
              <a:latin typeface="+mn-lt"/>
            </a:endParaRPr>
          </a:p>
          <a:p>
            <a:endParaRPr lang="es-419" dirty="0"/>
          </a:p>
        </p:txBody>
      </p:sp>
      <p:pic>
        <p:nvPicPr>
          <p:cNvPr id="5124" name="Picture 4" descr="La historia de la Web timeline | Timetoast Tim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23" y="3836733"/>
            <a:ext cx="4566466" cy="24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ESTÁNDARES DE NAVEGADORES</a:t>
            </a:r>
            <a:br>
              <a:rPr lang="es-MX" b="1" dirty="0"/>
            </a:b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595718"/>
            <a:ext cx="5309569" cy="4195481"/>
          </a:xfrm>
        </p:spPr>
        <p:txBody>
          <a:bodyPr/>
          <a:lstStyle/>
          <a:p>
            <a:pPr marL="0" lvl="0" indent="0">
              <a:buNone/>
            </a:pPr>
            <a:r>
              <a:rPr lang="es-MX" altLang="es-MX" dirty="0">
                <a:latin typeface="+mn-lt"/>
              </a:rPr>
              <a:t>Los navegadores web modernos siguen estándares como HTML, CSS y DOM.</a:t>
            </a:r>
          </a:p>
          <a:p>
            <a:pPr marL="0" indent="0">
              <a:buNone/>
            </a:pPr>
            <a:r>
              <a:rPr lang="es-MX" b="1" dirty="0"/>
              <a:t>Problemas comunes:</a:t>
            </a:r>
          </a:p>
          <a:p>
            <a:r>
              <a:rPr lang="es-MX" altLang="es-MX" dirty="0">
                <a:latin typeface="+mn-lt"/>
              </a:rPr>
              <a:t>Incompatibilidad con navegadores antiguos (como Internet Explorer versiones anteriores a la 7.0).</a:t>
            </a:r>
          </a:p>
          <a:p>
            <a:pPr lvl="0"/>
            <a:r>
              <a:rPr lang="es-MX" dirty="0"/>
              <a:t>Falta de adherencia a los estándares por algunos navegadores.</a:t>
            </a:r>
            <a:endParaRPr lang="es-MX" altLang="es-MX" dirty="0">
              <a:latin typeface="+mn-lt"/>
            </a:endParaRPr>
          </a:p>
          <a:p>
            <a:endParaRPr lang="es-419" dirty="0"/>
          </a:p>
        </p:txBody>
      </p:sp>
      <p:pic>
        <p:nvPicPr>
          <p:cNvPr id="6148" name="Picture 4" descr="Qué son los estándares web y por qué se deben utilizar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7" y="1595718"/>
            <a:ext cx="4864543" cy="32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58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735</Words>
  <Application>Microsoft Office PowerPoint</Application>
  <PresentationFormat>Panorámica</PresentationFormat>
  <Paragraphs>101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1.1 Evolución de las App WEB</vt:lpstr>
      <vt:lpstr>¿QUÉ ES UNA APP WEB?</vt:lpstr>
      <vt:lpstr>CARACTERÍSTICAS Y EJEMPLOS</vt:lpstr>
      <vt:lpstr>CARACTERÍSTICAS Y EJEMPLOS</vt:lpstr>
      <vt:lpstr>ANTECEDENTES HISTÓRICOS</vt:lpstr>
      <vt:lpstr>ANTECEDENTES HISTÓRICOS</vt:lpstr>
      <vt:lpstr>CONSIDERACIONES TÉCNICAS</vt:lpstr>
      <vt:lpstr>INDEPENDENCIA DEL SISTEMA OPERATIVO</vt:lpstr>
      <vt:lpstr>ESTÁNDARES DE NAVEGADORES </vt:lpstr>
      <vt:lpstr>PERSONALIZACIÓN DEL USUARIO</vt:lpstr>
      <vt:lpstr>USO DE TECNOLOGÍAS DE INTERFAZ </vt:lpstr>
      <vt:lpstr>USO DE TECNOLOGÍAS DE INTERFAZ </vt:lpstr>
      <vt:lpstr>APLICACIONES ENRIQUECIDAS DE INTERNET</vt:lpstr>
      <vt:lpstr>ESTRUCTURA DE LAS APPS WEB</vt:lpstr>
      <vt:lpstr>MODELO DE TRES-CAPAS</vt:lpstr>
      <vt:lpstr>VENTAJAS E INCONVENIENTES</vt:lpstr>
      <vt:lpstr>VENTAJAS</vt:lpstr>
      <vt:lpstr>INCONVENIENTES</vt:lpstr>
      <vt:lpstr>TECNOLOGIAS CLAVE DE LA EVOLUCIÓN</vt:lpstr>
      <vt:lpstr>TECNOLOGIAS CLAVE</vt:lpstr>
      <vt:lpstr>HISTORIA DEL DISEÑO WEB</vt:lpstr>
      <vt:lpstr>Primera generación de diseño web</vt:lpstr>
      <vt:lpstr>Presentación de PowerPoint</vt:lpstr>
      <vt:lpstr>Segunda generación de diseño web</vt:lpstr>
      <vt:lpstr>Presentación de PowerPoint</vt:lpstr>
      <vt:lpstr>Tercer generación de diseño web</vt:lpstr>
      <vt:lpstr>Presentación de PowerPoint</vt:lpstr>
      <vt:lpstr>Cuarta generación de diseño web</vt:lpstr>
      <vt:lpstr>Presentación de PowerPoint</vt:lpstr>
      <vt:lpstr>Quinta generación de diseño web (emergente)</vt:lpstr>
      <vt:lpstr>Presentación de PowerPoint</vt:lpstr>
      <vt:lpstr>BIBLIOGRAFÍAS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Evolución de las App WEB</dc:title>
  <dc:creator>Rosa ponce</dc:creator>
  <cp:lastModifiedBy>José Alberto Ituarte Chávez</cp:lastModifiedBy>
  <cp:revision>12</cp:revision>
  <dcterms:created xsi:type="dcterms:W3CDTF">2025-01-28T21:58:33Z</dcterms:created>
  <dcterms:modified xsi:type="dcterms:W3CDTF">2025-01-29T14:21:27Z</dcterms:modified>
</cp:coreProperties>
</file>