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21945600" cy="29260800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3822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27644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1466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5528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69110" algn="l" defTabSz="627644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882932" algn="l" defTabSz="627644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196755" algn="l" defTabSz="627644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510577" algn="l" defTabSz="627644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6">
          <p15:clr>
            <a:srgbClr val="A4A3A4"/>
          </p15:clr>
        </p15:guide>
        <p15:guide id="2" orient="horz" pos="17919">
          <p15:clr>
            <a:srgbClr val="A4A3A4"/>
          </p15:clr>
        </p15:guide>
        <p15:guide id="3" orient="horz" pos="2084">
          <p15:clr>
            <a:srgbClr val="A4A3A4"/>
          </p15:clr>
        </p15:guide>
        <p15:guide id="4" orient="horz" pos="481">
          <p15:clr>
            <a:srgbClr val="A4A3A4"/>
          </p15:clr>
        </p15:guide>
        <p15:guide id="5" orient="horz" pos="4071">
          <p15:clr>
            <a:srgbClr val="A4A3A4"/>
          </p15:clr>
        </p15:guide>
        <p15:guide id="6" orient="horz" pos="3718">
          <p15:clr>
            <a:srgbClr val="A4A3A4"/>
          </p15:clr>
        </p15:guide>
        <p15:guide id="7" pos="513">
          <p15:clr>
            <a:srgbClr val="A4A3A4"/>
          </p15:clr>
        </p15:guide>
        <p15:guide id="8" pos="4551">
          <p15:clr>
            <a:srgbClr val="A4A3A4"/>
          </p15:clr>
        </p15:guide>
        <p15:guide id="9" pos="4893">
          <p15:clr>
            <a:srgbClr val="A4A3A4"/>
          </p15:clr>
        </p15:guide>
        <p15:guide id="10" pos="8931">
          <p15:clr>
            <a:srgbClr val="A4A3A4"/>
          </p15:clr>
        </p15:guide>
        <p15:guide id="11" pos="9273">
          <p15:clr>
            <a:srgbClr val="A4A3A4"/>
          </p15:clr>
        </p15:guide>
        <p15:guide id="12" pos="13311">
          <p15:clr>
            <a:srgbClr val="A4A3A4"/>
          </p15:clr>
        </p15:guide>
        <p15:guide id="13" pos="13140">
          <p15:clr>
            <a:srgbClr val="A4A3A4"/>
          </p15:clr>
        </p15:guide>
        <p15:guide id="14" pos="5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336600"/>
    <a:srgbClr val="003366"/>
    <a:srgbClr val="A50021"/>
    <a:srgbClr val="FFCC00"/>
    <a:srgbClr val="FFC98D"/>
    <a:srgbClr val="00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8" d="100"/>
          <a:sy n="18" d="100"/>
        </p:scale>
        <p:origin x="2322" y="42"/>
      </p:cViewPr>
      <p:guideLst>
        <p:guide orient="horz" pos="3526"/>
        <p:guide orient="horz" pos="17919"/>
        <p:guide orient="horz" pos="2084"/>
        <p:guide orient="horz" pos="481"/>
        <p:guide orient="horz" pos="4071"/>
        <p:guide orient="horz" pos="3718"/>
        <p:guide pos="513"/>
        <p:guide pos="4551"/>
        <p:guide pos="4893"/>
        <p:guide pos="8931"/>
        <p:guide pos="9273"/>
        <p:guide pos="13311"/>
        <p:guide pos="13140"/>
        <p:guide pos="5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7536" cy="47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469" y="1"/>
            <a:ext cx="3142833" cy="47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876"/>
            <a:ext cx="3067536" cy="47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469" y="8542876"/>
            <a:ext cx="3142833" cy="47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6CE3B85-47D7-4C4A-9E9F-01F7196886F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2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7536" cy="47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7469" y="1"/>
            <a:ext cx="3142833" cy="47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68538" y="673100"/>
            <a:ext cx="2520950" cy="3362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933" y="4304914"/>
            <a:ext cx="5213502" cy="403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876"/>
            <a:ext cx="3067536" cy="47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469" y="8542876"/>
            <a:ext cx="3142833" cy="47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C3FC2F2D-A492-41A1-9560-74A2799CBD7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31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3822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27644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41466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5528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69110" algn="l" defTabSz="6276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2932" algn="l" defTabSz="6276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6755" algn="l" defTabSz="6276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10577" algn="l" defTabSz="6276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468" y="9089931"/>
            <a:ext cx="18654665" cy="6271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067" y="16581120"/>
            <a:ext cx="15361467" cy="7477407"/>
          </a:xfrm>
        </p:spPr>
        <p:txBody>
          <a:bodyPr/>
          <a:lstStyle>
            <a:lvl1pPr marL="0" indent="0" algn="ctr">
              <a:buNone/>
              <a:defRPr/>
            </a:lvl1pPr>
            <a:lvl2pPr marL="313822" indent="0" algn="ctr">
              <a:buNone/>
              <a:defRPr/>
            </a:lvl2pPr>
            <a:lvl3pPr marL="627644" indent="0" algn="ctr">
              <a:buNone/>
              <a:defRPr/>
            </a:lvl3pPr>
            <a:lvl4pPr marL="941466" indent="0" algn="ctr">
              <a:buNone/>
              <a:defRPr/>
            </a:lvl4pPr>
            <a:lvl5pPr marL="1255288" indent="0" algn="ctr">
              <a:buNone/>
              <a:defRPr/>
            </a:lvl5pPr>
            <a:lvl6pPr marL="1569110" indent="0" algn="ctr">
              <a:buNone/>
              <a:defRPr/>
            </a:lvl6pPr>
            <a:lvl7pPr marL="1882932" indent="0" algn="ctr">
              <a:buNone/>
              <a:defRPr/>
            </a:lvl7pPr>
            <a:lvl8pPr marL="2196755" indent="0" algn="ctr">
              <a:buNone/>
              <a:defRPr/>
            </a:lvl8pPr>
            <a:lvl9pPr marL="251057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E2DC0-97CF-47FA-B1F5-BAC2FCF80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AD980-0000-4022-ACCA-D00B71C3D5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6467" y="2601667"/>
            <a:ext cx="4663666" cy="23407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68" y="2601667"/>
            <a:ext cx="13882358" cy="23407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EF7F0-D8BF-4302-9F70-94F974B0C4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27C1-EF0E-403D-8290-B20BE9149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739" y="18803244"/>
            <a:ext cx="18653534" cy="581081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739" y="12401915"/>
            <a:ext cx="18653534" cy="6401330"/>
          </a:xfrm>
        </p:spPr>
        <p:txBody>
          <a:bodyPr anchor="b"/>
          <a:lstStyle>
            <a:lvl1pPr marL="0" indent="0">
              <a:buNone/>
              <a:defRPr sz="1400"/>
            </a:lvl1pPr>
            <a:lvl2pPr marL="313822" indent="0">
              <a:buNone/>
              <a:defRPr sz="1200"/>
            </a:lvl2pPr>
            <a:lvl3pPr marL="627644" indent="0">
              <a:buNone/>
              <a:defRPr sz="1100"/>
            </a:lvl3pPr>
            <a:lvl4pPr marL="941466" indent="0">
              <a:buNone/>
              <a:defRPr sz="1000"/>
            </a:lvl4pPr>
            <a:lvl5pPr marL="1255288" indent="0">
              <a:buNone/>
              <a:defRPr sz="1000"/>
            </a:lvl5pPr>
            <a:lvl6pPr marL="1569110" indent="0">
              <a:buNone/>
              <a:defRPr sz="1000"/>
            </a:lvl6pPr>
            <a:lvl7pPr marL="1882932" indent="0">
              <a:buNone/>
              <a:defRPr sz="1000"/>
            </a:lvl7pPr>
            <a:lvl8pPr marL="2196755" indent="0">
              <a:buNone/>
              <a:defRPr sz="1000"/>
            </a:lvl8pPr>
            <a:lvl9pPr marL="25105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83DA-5DC1-45C9-A4E9-1466B5F37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68" y="8452767"/>
            <a:ext cx="9273012" cy="1755648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7121" y="8452767"/>
            <a:ext cx="9273012" cy="1755648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FFB1E-3C2B-421B-BF00-4423DF9A7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33" y="1171493"/>
            <a:ext cx="19750135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733" y="6549755"/>
            <a:ext cx="9696261" cy="272994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822" indent="0">
              <a:buNone/>
              <a:defRPr sz="1400" b="1"/>
            </a:lvl2pPr>
            <a:lvl3pPr marL="627644" indent="0">
              <a:buNone/>
              <a:defRPr sz="1200" b="1"/>
            </a:lvl3pPr>
            <a:lvl4pPr marL="941466" indent="0">
              <a:buNone/>
              <a:defRPr sz="1100" b="1"/>
            </a:lvl4pPr>
            <a:lvl5pPr marL="1255288" indent="0">
              <a:buNone/>
              <a:defRPr sz="1100" b="1"/>
            </a:lvl5pPr>
            <a:lvl6pPr marL="1569110" indent="0">
              <a:buNone/>
              <a:defRPr sz="1100" b="1"/>
            </a:lvl6pPr>
            <a:lvl7pPr marL="1882932" indent="0">
              <a:buNone/>
              <a:defRPr sz="1100" b="1"/>
            </a:lvl7pPr>
            <a:lvl8pPr marL="2196755" indent="0">
              <a:buNone/>
              <a:defRPr sz="1100" b="1"/>
            </a:lvl8pPr>
            <a:lvl9pPr marL="251057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733" y="9279703"/>
            <a:ext cx="9696261" cy="1685888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211" y="6549755"/>
            <a:ext cx="9699656" cy="272994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822" indent="0">
              <a:buNone/>
              <a:defRPr sz="1400" b="1"/>
            </a:lvl2pPr>
            <a:lvl3pPr marL="627644" indent="0">
              <a:buNone/>
              <a:defRPr sz="1200" b="1"/>
            </a:lvl3pPr>
            <a:lvl4pPr marL="941466" indent="0">
              <a:buNone/>
              <a:defRPr sz="1100" b="1"/>
            </a:lvl4pPr>
            <a:lvl5pPr marL="1255288" indent="0">
              <a:buNone/>
              <a:defRPr sz="1100" b="1"/>
            </a:lvl5pPr>
            <a:lvl6pPr marL="1569110" indent="0">
              <a:buNone/>
              <a:defRPr sz="1100" b="1"/>
            </a:lvl6pPr>
            <a:lvl7pPr marL="1882932" indent="0">
              <a:buNone/>
              <a:defRPr sz="1100" b="1"/>
            </a:lvl7pPr>
            <a:lvl8pPr marL="2196755" indent="0">
              <a:buNone/>
              <a:defRPr sz="1100" b="1"/>
            </a:lvl8pPr>
            <a:lvl9pPr marL="251057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211" y="9279703"/>
            <a:ext cx="9699656" cy="1685888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70524-F65D-4BEA-93A1-514AB91A1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F56A3-6AB6-47BB-A3BB-EB21FEA7B7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A07CC-88BC-4DC1-A212-5A84BAD649D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" y="27813000"/>
            <a:ext cx="21945603" cy="1447800"/>
            <a:chOff x="-3" y="27813000"/>
            <a:chExt cx="21945603" cy="1447800"/>
          </a:xfrm>
        </p:grpSpPr>
        <p:pic>
          <p:nvPicPr>
            <p:cNvPr id="5" name="Picture 4" descr="C:\Documents and Settings\hrstudent\Local Settings\Temporary Internet Files\Content.IE5\9EJP358X\MPj04388620000[1].jpg"/>
            <p:cNvPicPr>
              <a:picLocks noChangeAspect="1" noChangeArrowheads="1"/>
            </p:cNvPicPr>
            <p:nvPr userDrawn="1"/>
          </p:nvPicPr>
          <p:blipFill>
            <a:blip r:embed="rId2"/>
            <a:srcRect b="43457"/>
            <a:stretch>
              <a:fillRect/>
            </a:stretch>
          </p:blipFill>
          <p:spPr bwMode="auto">
            <a:xfrm flipH="1">
              <a:off x="-3" y="27813000"/>
              <a:ext cx="21945601" cy="1447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/>
            <p:cNvSpPr txBox="1"/>
            <p:nvPr userDrawn="1"/>
          </p:nvSpPr>
          <p:spPr>
            <a:xfrm>
              <a:off x="0" y="27814250"/>
              <a:ext cx="2194560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th-TH" sz="8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DSN SiamSquare" pitchFamily="2" charset="-34"/>
                  <a:cs typeface="DSN SiamSquare" pitchFamily="2" charset="-34"/>
                </a:rPr>
                <a:t>โครงการก้าวแห่งพัฒนาการ ปีที่ 10</a:t>
              </a:r>
              <a:endParaRPr lang="th-TH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DSN SiamSquare" pitchFamily="2" charset="-34"/>
                <a:cs typeface="DSN SiamSquare" pitchFamily="2" charset="-34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81600" cy="52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33" y="1165132"/>
            <a:ext cx="7219007" cy="495843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22" y="1165131"/>
            <a:ext cx="12267446" cy="249734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733" y="6123565"/>
            <a:ext cx="7219007" cy="20015024"/>
          </a:xfrm>
        </p:spPr>
        <p:txBody>
          <a:bodyPr/>
          <a:lstStyle>
            <a:lvl1pPr marL="0" indent="0">
              <a:buNone/>
              <a:defRPr sz="1000"/>
            </a:lvl1pPr>
            <a:lvl2pPr marL="313822" indent="0">
              <a:buNone/>
              <a:defRPr sz="800"/>
            </a:lvl2pPr>
            <a:lvl3pPr marL="627644" indent="0">
              <a:buNone/>
              <a:defRPr sz="700"/>
            </a:lvl3pPr>
            <a:lvl4pPr marL="941466" indent="0">
              <a:buNone/>
              <a:defRPr sz="600"/>
            </a:lvl4pPr>
            <a:lvl5pPr marL="1255288" indent="0">
              <a:buNone/>
              <a:defRPr sz="600"/>
            </a:lvl5pPr>
            <a:lvl6pPr marL="1569110" indent="0">
              <a:buNone/>
              <a:defRPr sz="600"/>
            </a:lvl6pPr>
            <a:lvl7pPr marL="1882932" indent="0">
              <a:buNone/>
              <a:defRPr sz="600"/>
            </a:lvl7pPr>
            <a:lvl8pPr marL="2196755" indent="0">
              <a:buNone/>
              <a:defRPr sz="600"/>
            </a:lvl8pPr>
            <a:lvl9pPr marL="251057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A0157-2ABE-4316-8BE1-87BFEC1006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528" y="20482560"/>
            <a:ext cx="13167133" cy="241825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528" y="2614389"/>
            <a:ext cx="13167133" cy="17556480"/>
          </a:xfrm>
        </p:spPr>
        <p:txBody>
          <a:bodyPr/>
          <a:lstStyle>
            <a:lvl1pPr marL="0" indent="0">
              <a:buNone/>
              <a:defRPr sz="2200"/>
            </a:lvl1pPr>
            <a:lvl2pPr marL="313822" indent="0">
              <a:buNone/>
              <a:defRPr sz="1900"/>
            </a:lvl2pPr>
            <a:lvl3pPr marL="627644" indent="0">
              <a:buNone/>
              <a:defRPr sz="1600"/>
            </a:lvl3pPr>
            <a:lvl4pPr marL="941466" indent="0">
              <a:buNone/>
              <a:defRPr sz="1400"/>
            </a:lvl4pPr>
            <a:lvl5pPr marL="1255288" indent="0">
              <a:buNone/>
              <a:defRPr sz="1400"/>
            </a:lvl5pPr>
            <a:lvl6pPr marL="1569110" indent="0">
              <a:buNone/>
              <a:defRPr sz="1400"/>
            </a:lvl6pPr>
            <a:lvl7pPr marL="1882932" indent="0">
              <a:buNone/>
              <a:defRPr sz="1400"/>
            </a:lvl7pPr>
            <a:lvl8pPr marL="2196755" indent="0">
              <a:buNone/>
              <a:defRPr sz="1400"/>
            </a:lvl8pPr>
            <a:lvl9pPr marL="2510577" indent="0">
              <a:buNone/>
              <a:defRPr sz="14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528" y="22900817"/>
            <a:ext cx="13167133" cy="3433903"/>
          </a:xfrm>
        </p:spPr>
        <p:txBody>
          <a:bodyPr/>
          <a:lstStyle>
            <a:lvl1pPr marL="0" indent="0">
              <a:buNone/>
              <a:defRPr sz="1000"/>
            </a:lvl1pPr>
            <a:lvl2pPr marL="313822" indent="0">
              <a:buNone/>
              <a:defRPr sz="800"/>
            </a:lvl2pPr>
            <a:lvl3pPr marL="627644" indent="0">
              <a:buNone/>
              <a:defRPr sz="700"/>
            </a:lvl3pPr>
            <a:lvl4pPr marL="941466" indent="0">
              <a:buNone/>
              <a:defRPr sz="600"/>
            </a:lvl4pPr>
            <a:lvl5pPr marL="1255288" indent="0">
              <a:buNone/>
              <a:defRPr sz="600"/>
            </a:lvl5pPr>
            <a:lvl6pPr marL="1569110" indent="0">
              <a:buNone/>
              <a:defRPr sz="600"/>
            </a:lvl6pPr>
            <a:lvl7pPr marL="1882932" indent="0">
              <a:buNone/>
              <a:defRPr sz="600"/>
            </a:lvl7pPr>
            <a:lvl8pPr marL="2196755" indent="0">
              <a:buNone/>
              <a:defRPr sz="600"/>
            </a:lvl8pPr>
            <a:lvl9pPr marL="251057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923D3-138E-4A3F-89E5-155A48FD1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68" y="2601667"/>
            <a:ext cx="186546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2281" tIns="146141" rIns="292281" bIns="1461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68" y="8452767"/>
            <a:ext cx="18654665" cy="175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2281" tIns="146141" rIns="292281" bIns="1461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67" y="26659133"/>
            <a:ext cx="4572000" cy="195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2281" tIns="146141" rIns="292281" bIns="146141" numCol="1" anchor="t" anchorCtr="0" compatLnSpc="1">
            <a:prstTxWarp prst="textNoShape">
              <a:avLst/>
            </a:prstTxWarp>
          </a:bodyPr>
          <a:lstStyle>
            <a:lvl1pPr defTabSz="2922468">
              <a:defRPr sz="4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533" y="26659133"/>
            <a:ext cx="6948535" cy="195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2281" tIns="146141" rIns="292281" bIns="146141" numCol="1" anchor="t" anchorCtr="0" compatLnSpc="1">
            <a:prstTxWarp prst="textNoShape">
              <a:avLst/>
            </a:prstTxWarp>
          </a:bodyPr>
          <a:lstStyle>
            <a:lvl1pPr algn="ctr" defTabSz="2922468">
              <a:defRPr sz="4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8133" y="26659133"/>
            <a:ext cx="4572000" cy="195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2281" tIns="146141" rIns="292281" bIns="146141" numCol="1" anchor="t" anchorCtr="0" compatLnSpc="1">
            <a:prstTxWarp prst="textNoShape">
              <a:avLst/>
            </a:prstTxWarp>
          </a:bodyPr>
          <a:lstStyle>
            <a:lvl1pPr algn="r" defTabSz="2922468">
              <a:defRPr sz="4500"/>
            </a:lvl1pPr>
          </a:lstStyle>
          <a:p>
            <a:fld id="{09ED86AF-8415-47C0-A25D-97F9FE4D2A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14812" y="5597718"/>
            <a:ext cx="6409853" cy="22848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2764" tIns="31382" rIns="62764" bIns="31382" anchor="ctr"/>
          <a:lstStyle/>
          <a:p>
            <a:endParaRPr lang="th-TH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7767874" y="5597718"/>
            <a:ext cx="6409853" cy="22848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2764" tIns="31382" rIns="62764" bIns="31382" anchor="ctr"/>
          <a:lstStyle/>
          <a:p>
            <a:endParaRPr lang="th-TH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4720935" y="5597718"/>
            <a:ext cx="6409853" cy="22848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2764" tIns="31382" rIns="62764" bIns="31382" anchor="ctr"/>
          <a:lstStyle/>
          <a:p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2pPr>
      <a:lvl3pPr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3pPr>
      <a:lvl4pPr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4pPr>
      <a:lvl5pPr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5pPr>
      <a:lvl6pPr marL="313822"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6pPr>
      <a:lvl7pPr marL="627644"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7pPr>
      <a:lvl8pPr marL="941466"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8pPr>
      <a:lvl9pPr marL="1255288" algn="ctr" defTabSz="2922468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9pPr>
    </p:titleStyle>
    <p:bodyStyle>
      <a:lvl1pPr marL="1096198" indent="-1096198" algn="l" defTabSz="2922468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74369" indent="-913135" algn="l" defTabSz="2922468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3630" indent="-731162" algn="l" defTabSz="2922468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14864" indent="-730072" algn="l" defTabSz="2922468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576098" indent="-730072" algn="l" defTabSz="292246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889921" indent="-730072" algn="l" defTabSz="292246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03743" indent="-730072" algn="l" defTabSz="292246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17565" indent="-730072" algn="l" defTabSz="292246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831387" indent="-730072" algn="l" defTabSz="2922468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313822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27644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41466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55288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569110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1882932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196755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510577" algn="l" defTabSz="62764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2054"/>
          <p:cNvSpPr txBox="1">
            <a:spLocks noChangeArrowheads="1"/>
          </p:cNvSpPr>
          <p:nvPr/>
        </p:nvSpPr>
        <p:spPr bwMode="auto">
          <a:xfrm>
            <a:off x="5105401" y="601506"/>
            <a:ext cx="16611600" cy="330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9878" tIns="617760" rIns="369878" bIns="369878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 defTabSz="626555"/>
            <a:r>
              <a:rPr lang="th-TH" sz="14400" b="1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โครงงาน กินหัวโผล่หาง</a:t>
            </a:r>
            <a:endParaRPr lang="en-GB" sz="14400" b="1" dirty="0">
              <a:ln w="11430"/>
              <a:solidFill>
                <a:schemeClr val="accent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395" name="Text Box 2083"/>
          <p:cNvSpPr txBox="1">
            <a:spLocks noChangeArrowheads="1"/>
          </p:cNvSpPr>
          <p:nvPr/>
        </p:nvSpPr>
        <p:spPr bwMode="auto">
          <a:xfrm>
            <a:off x="1219200" y="3479185"/>
            <a:ext cx="20497801" cy="16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/>
          <a:lstStyle/>
          <a:p>
            <a:pPr algn="r">
              <a:spcBef>
                <a:spcPts val="0"/>
              </a:spcBef>
            </a:pP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นาย อธิ</a:t>
            </a:r>
            <a:r>
              <a:rPr lang="th-TH" sz="6000" b="1" dirty="0" err="1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วัฒน์</a:t>
            </a: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 คงสินสุขไพศาล </a:t>
            </a:r>
            <a:r>
              <a:rPr lang="en-US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570510706</a:t>
            </a: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, นางสาว อัง</a:t>
            </a:r>
            <a:r>
              <a:rPr lang="th-TH" sz="6000" b="1" dirty="0" err="1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ค์ว</a:t>
            </a: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รา มูลใหม่ </a:t>
            </a:r>
            <a:r>
              <a:rPr lang="en-US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570510709</a:t>
            </a: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 </a:t>
            </a:r>
          </a:p>
          <a:p>
            <a:pPr algn="r">
              <a:spcBef>
                <a:spcPts val="0"/>
              </a:spcBef>
            </a:pP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นาย ชาญวุฒิ </a:t>
            </a:r>
            <a:r>
              <a:rPr lang="th-TH" sz="6000" b="1" dirty="0" err="1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ปุ่น</a:t>
            </a:r>
            <a:r>
              <a:rPr lang="th-TH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ลิด </a:t>
            </a:r>
            <a:r>
              <a:rPr lang="en-US" sz="6000" b="1" dirty="0" smtClean="0">
                <a:ln w="1905">
                  <a:noFill/>
                </a:ln>
                <a:solidFill>
                  <a:srgbClr val="CC6600"/>
                </a:solidFill>
                <a:latin typeface="Cordia New" pitchFamily="34" charset="-34"/>
                <a:cs typeface="Cordia New" pitchFamily="34" charset="-34"/>
              </a:rPr>
              <a:t>580510589</a:t>
            </a:r>
            <a:endParaRPr lang="en-GB" sz="6000" b="1" dirty="0">
              <a:ln w="1905">
                <a:noFill/>
              </a:ln>
              <a:solidFill>
                <a:srgbClr val="CC660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17" name="Rectangle 2105"/>
          <p:cNvSpPr>
            <a:spLocks noChangeArrowheads="1"/>
          </p:cNvSpPr>
          <p:nvPr/>
        </p:nvSpPr>
        <p:spPr bwMode="auto">
          <a:xfrm>
            <a:off x="0" y="0"/>
            <a:ext cx="21945600" cy="29260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2764" tIns="31382" rIns="62764" bIns="31382" anchor="ctr"/>
          <a:lstStyle/>
          <a:p>
            <a:endParaRPr lang="th-TH"/>
          </a:p>
        </p:txBody>
      </p:sp>
      <p:sp>
        <p:nvSpPr>
          <p:cNvPr id="15418" name="Text Box 2106"/>
          <p:cNvSpPr txBox="1">
            <a:spLocks noChangeArrowheads="1"/>
          </p:cNvSpPr>
          <p:nvPr/>
        </p:nvSpPr>
        <p:spPr bwMode="auto">
          <a:xfrm>
            <a:off x="689641" y="6950333"/>
            <a:ext cx="6527102" cy="456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47104" tIns="247104" rIns="247104" bIns="247104">
            <a:spAutoFit/>
          </a:bodyPr>
          <a:lstStyle/>
          <a:p>
            <a:pPr>
              <a:spcBef>
                <a:spcPct val="20000"/>
              </a:spcBef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ทุกคนบนโลกใบนี้ล้วนต้องมีความเครียด และทุกคนก็ย่อมต้องหาวิธีจัดการกับความเครียดที่เกิดขึ้น พวกเราจึงเลือกที่จะพัฒนาเกมขึ้นมา เพราะเกมเป็นสิ่งที่สามารถจัดการกับความเครียดที่ดีมากวิธีหนึ่ง</a:t>
            </a:r>
            <a:endParaRPr lang="en-US" sz="44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19" name="Text Box 2107"/>
          <p:cNvSpPr txBox="1">
            <a:spLocks noChangeArrowheads="1"/>
          </p:cNvSpPr>
          <p:nvPr/>
        </p:nvSpPr>
        <p:spPr bwMode="auto">
          <a:xfrm>
            <a:off x="7787622" y="6986508"/>
            <a:ext cx="6414380" cy="1490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47104" tIns="247104" rIns="247104" bIns="247104">
            <a:spAutoFit/>
          </a:bodyPr>
          <a:lstStyle/>
          <a:p>
            <a:pPr marL="685800" indent="-685800">
              <a:spcBef>
                <a:spcPct val="50000"/>
              </a:spcBef>
              <a:buFontTx/>
              <a:buChar char="-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นำเข้าข้อมูลโดยให้ผู้ใช้กดปุ่มลูกศร ขึ้น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ลง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ซ้าย และขวา เพื่อบังคับให้ตัวงูไปยังทิศทางที่ต้องการ เมื่อจบเกม ระบบจะให้ผู้ใช้ป้อนชื่อเพื่อเก็บบันทึกสถิติการเล่นไว้</a:t>
            </a:r>
          </a:p>
          <a:p>
            <a:pPr marL="685800" indent="-685800">
              <a:spcBef>
                <a:spcPct val="50000"/>
              </a:spcBef>
              <a:buFontTx/>
              <a:buChar char="-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แสดงผมโปรแกรมโดยใช้การสร้าง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GUI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แบบง่าย และออกแบบกราฟฟิคเป็นรูปทรงเรขาคณิต</a:t>
            </a:r>
          </a:p>
          <a:p>
            <a:pPr marL="685800" indent="-685800">
              <a:spcBef>
                <a:spcPct val="50000"/>
              </a:spcBef>
              <a:buFontTx/>
              <a:buChar char="-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เมื่อจบเกม จะแสดงชื่อ และ คะแนนที่เล่นเกมได้ </a:t>
            </a:r>
            <a:endParaRPr lang="th-TH" sz="4800" b="1" dirty="0">
              <a:latin typeface="Cordia New" pitchFamily="34" charset="-34"/>
              <a:cs typeface="Cordia New" pitchFamily="34" charset="-34"/>
            </a:endParaRPr>
          </a:p>
          <a:p>
            <a:pPr marL="685800" indent="-685800">
              <a:spcBef>
                <a:spcPct val="50000"/>
              </a:spcBef>
              <a:buFontTx/>
              <a:buChar char="-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มีการบันทึกตะแนนลงแฟ้มข้อมูล ประกอบด้วย ชื่อผู้เล่น คะแนนที่ได้ และ เวลาที่ได้เล่น โดยบันทึกลงแฟ้มข้อมูลชนิด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Direct structure</a:t>
            </a:r>
            <a:endParaRPr lang="th-TH" sz="4800" b="1" dirty="0" smtClean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0" name="Text Box 2108"/>
          <p:cNvSpPr txBox="1">
            <a:spLocks noChangeArrowheads="1"/>
          </p:cNvSpPr>
          <p:nvPr/>
        </p:nvSpPr>
        <p:spPr bwMode="auto">
          <a:xfrm>
            <a:off x="770432" y="13396770"/>
            <a:ext cx="6414380" cy="82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47104" tIns="247104" rIns="247104" bIns="247104">
            <a:spAutoFit/>
          </a:bodyPr>
          <a:lstStyle/>
          <a:p>
            <a:pPr marL="914400" indent="-914400">
              <a:spcBef>
                <a:spcPct val="20000"/>
              </a:spcBef>
              <a:buAutoNum type="arabicPeriod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เพื่อ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สร้างความผ่อนคลายและความเพลิดเพลินให้กับ</a:t>
            </a: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ผู้ใช้งาน</a:t>
            </a:r>
          </a:p>
          <a:p>
            <a:pPr marL="914400" indent="-914400">
              <a:spcBef>
                <a:spcPct val="20000"/>
              </a:spcBef>
              <a:buAutoNum type="arabicPeriod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เพื่อ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ช่วยให้ผู้ใช้งานได้มีโอกาสรี</a:t>
            </a:r>
            <a:r>
              <a:rPr lang="th-TH" sz="4400" b="1" dirty="0" err="1">
                <a:latin typeface="Cordia New" pitchFamily="34" charset="-34"/>
                <a:cs typeface="Cordia New" pitchFamily="34" charset="-34"/>
              </a:rPr>
              <a:t>เซ็ท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ความคิดเก่า ให้เปลี่ยนเป็นความคิดใหม่เพื่อที่จะสามารถใช้ความคิดใหม่นี้แก้ไขปัญหา</a:t>
            </a:r>
            <a:r>
              <a:rPr lang="th-TH" sz="4400" b="1" dirty="0" err="1">
                <a:latin typeface="Cordia New" pitchFamily="34" charset="-34"/>
                <a:cs typeface="Cordia New" pitchFamily="34" charset="-34"/>
              </a:rPr>
              <a:t>ต่างๆ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ได้ดี</a:t>
            </a: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ขึ้น</a:t>
            </a:r>
          </a:p>
          <a:p>
            <a:pPr marL="914400" indent="-914400">
              <a:spcBef>
                <a:spcPct val="20000"/>
              </a:spcBef>
              <a:buAutoNum type="arabicPeriod"/>
            </a:pPr>
            <a:r>
              <a:rPr lang="th-TH" sz="4400" b="1" dirty="0" smtClean="0">
                <a:latin typeface="Cordia New" pitchFamily="34" charset="-34"/>
                <a:cs typeface="Cordia New" pitchFamily="34" charset="-34"/>
              </a:rPr>
              <a:t>เพื่อ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เป็นการใช้ความรู้ที่เรียน นำมาพัฒนาโปรแกรม</a:t>
            </a:r>
            <a:r>
              <a:rPr lang="th-TH" sz="4400" b="1" dirty="0" err="1">
                <a:latin typeface="Cordia New" pitchFamily="34" charset="-34"/>
                <a:cs typeface="Cordia New" pitchFamily="34" charset="-34"/>
              </a:rPr>
              <a:t>จริงๆ</a:t>
            </a:r>
            <a:r>
              <a:rPr lang="th-TH" sz="4400" b="1" dirty="0">
                <a:latin typeface="Cordia New" pitchFamily="34" charset="-34"/>
                <a:cs typeface="Cordia New" pitchFamily="34" charset="-34"/>
              </a:rPr>
              <a:t>ได้</a:t>
            </a:r>
            <a:endParaRPr lang="en-AU" sz="44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1" name="Text Box 2109"/>
          <p:cNvSpPr txBox="1">
            <a:spLocks noChangeArrowheads="1"/>
          </p:cNvSpPr>
          <p:nvPr/>
        </p:nvSpPr>
        <p:spPr bwMode="auto">
          <a:xfrm>
            <a:off x="608846" y="23177389"/>
            <a:ext cx="6414380" cy="493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>
            <a:spAutoFit/>
          </a:bodyPr>
          <a:lstStyle/>
          <a:p>
            <a:pPr marL="196139" indent="-196139">
              <a:spcBef>
                <a:spcPct val="50000"/>
              </a:spcBef>
              <a:buSzPct val="60000"/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 โครงงานของพวกเรามีการใช้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Library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เพิ่มเติม คือ </a:t>
            </a:r>
            <a:r>
              <a:rPr lang="en-US" sz="4800" b="1" dirty="0" err="1" smtClean="0">
                <a:latin typeface="Cordia New" pitchFamily="34" charset="-34"/>
                <a:cs typeface="Cordia New" pitchFamily="34" charset="-34"/>
              </a:rPr>
              <a:t>windows.h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ในการแก้ปัญหา เนื่องจากพวกเราเลือกที่จะพัฒนาโปรแกรมเกม จึงต้องมีการใช้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 GUI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มาประกอบการพัฒนา</a:t>
            </a:r>
            <a:endParaRPr lang="en-US" sz="48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2" name="Text Box 2110"/>
          <p:cNvSpPr txBox="1">
            <a:spLocks noChangeArrowheads="1"/>
          </p:cNvSpPr>
          <p:nvPr/>
        </p:nvSpPr>
        <p:spPr bwMode="auto">
          <a:xfrm>
            <a:off x="7632072" y="23207720"/>
            <a:ext cx="6566780" cy="345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จุดเด่นของโปรแกรม คือสามารถบันทึกคะแนนและเรียกดูย้อนหลังได้ และมีการเลือกระดับการเล่นได้</a:t>
            </a:r>
          </a:p>
        </p:txBody>
      </p:sp>
      <p:sp>
        <p:nvSpPr>
          <p:cNvPr id="15424" name="Text Box 2112"/>
          <p:cNvSpPr txBox="1">
            <a:spLocks noChangeArrowheads="1"/>
          </p:cNvSpPr>
          <p:nvPr/>
        </p:nvSpPr>
        <p:spPr bwMode="auto">
          <a:xfrm>
            <a:off x="814812" y="5527969"/>
            <a:ext cx="6409853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47104" tIns="247104" rIns="247104" bIns="247104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โจทย์หรือปัญหา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5" name="Text Box 2113"/>
          <p:cNvSpPr txBox="1">
            <a:spLocks noChangeArrowheads="1"/>
          </p:cNvSpPr>
          <p:nvPr/>
        </p:nvSpPr>
        <p:spPr bwMode="auto">
          <a:xfrm>
            <a:off x="885775" y="11592249"/>
            <a:ext cx="6409853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วัตถุประสงค์/เป้าหมาย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6" name="Text Box 2114"/>
          <p:cNvSpPr txBox="1">
            <a:spLocks noChangeArrowheads="1"/>
          </p:cNvSpPr>
          <p:nvPr/>
        </p:nvSpPr>
        <p:spPr bwMode="auto">
          <a:xfrm>
            <a:off x="806890" y="21737597"/>
            <a:ext cx="6409853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แนวทางการแก้ปัญหา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27" name="Text Box 2115"/>
          <p:cNvSpPr txBox="1">
            <a:spLocks noChangeArrowheads="1"/>
          </p:cNvSpPr>
          <p:nvPr/>
        </p:nvSpPr>
        <p:spPr bwMode="auto">
          <a:xfrm>
            <a:off x="7805973" y="5544599"/>
            <a:ext cx="6409853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โปรแกรมที่พัฒนา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35" name="Text Box 2123"/>
          <p:cNvSpPr txBox="1">
            <a:spLocks noChangeArrowheads="1"/>
          </p:cNvSpPr>
          <p:nvPr/>
        </p:nvSpPr>
        <p:spPr bwMode="auto">
          <a:xfrm>
            <a:off x="7801491" y="21837421"/>
            <a:ext cx="6627721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จุดเด่น/ข้อจำกัดของโปรแกรม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438" name="Text Box 2126"/>
          <p:cNvSpPr txBox="1">
            <a:spLocks noChangeArrowheads="1"/>
          </p:cNvSpPr>
          <p:nvPr/>
        </p:nvSpPr>
        <p:spPr bwMode="auto">
          <a:xfrm>
            <a:off x="14319172" y="12489485"/>
            <a:ext cx="6409853" cy="133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5400" i="1" dirty="0" smtClean="0"/>
              <a:t>หน้าจอคำแนะนำเกม</a:t>
            </a:r>
            <a:endParaRPr lang="en-AU" sz="5400" i="1" dirty="0"/>
          </a:p>
        </p:txBody>
      </p:sp>
      <p:sp>
        <p:nvSpPr>
          <p:cNvPr id="15441" name="Text Box 2129"/>
          <p:cNvSpPr txBox="1">
            <a:spLocks noChangeArrowheads="1"/>
          </p:cNvSpPr>
          <p:nvPr/>
        </p:nvSpPr>
        <p:spPr bwMode="auto">
          <a:xfrm>
            <a:off x="35890200" y="4572000"/>
            <a:ext cx="6409853" cy="603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การพิมพ์โปสเตอร์ ...</a:t>
            </a:r>
            <a:endParaRPr lang="en-AU" sz="4800" b="1" dirty="0">
              <a:latin typeface="Cordia New" pitchFamily="34" charset="-34"/>
              <a:cs typeface="Cordia New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ใช้กระดาษ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A4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ขนาด 120 แกรม โดยนำไปพิมพ์ที่ห้อง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CSB 208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 </a:t>
            </a:r>
            <a:endParaRPr lang="en-AU" sz="4800" b="1" dirty="0">
              <a:latin typeface="Cordia New" pitchFamily="34" charset="-34"/>
              <a:cs typeface="Cordia New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ก่อนพิมพ์ควรตรวจสอบความถูกต้องของโปสเตอร์ให้เรียบร้อย</a:t>
            </a:r>
          </a:p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ในการต่อกระดาษ ให้ใช้กาวแท่ง</a:t>
            </a:r>
            <a:endParaRPr lang="en-AU" sz="48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4" name="Text Box 2110"/>
          <p:cNvSpPr txBox="1">
            <a:spLocks noChangeArrowheads="1"/>
          </p:cNvSpPr>
          <p:nvPr/>
        </p:nvSpPr>
        <p:spPr bwMode="auto">
          <a:xfrm>
            <a:off x="14420662" y="7151038"/>
            <a:ext cx="6566780" cy="419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ข้อจำกัดของโปรแกรม คือสามารถเล่นได้ทีละ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1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User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เท่านั้น ยังไม่สามารถเล่นแบบ </a:t>
            </a:r>
            <a:r>
              <a:rPr lang="en-US" sz="4800" b="1" dirty="0" smtClean="0">
                <a:latin typeface="Cordia New" pitchFamily="34" charset="-34"/>
                <a:cs typeface="Cordia New" pitchFamily="34" charset="-34"/>
              </a:rPr>
              <a:t>Multi-user </a:t>
            </a:r>
            <a:r>
              <a:rPr lang="th-TH" sz="4800" b="1" dirty="0" smtClean="0">
                <a:latin typeface="Cordia New" pitchFamily="34" charset="-34"/>
                <a:cs typeface="Cordia New" pitchFamily="34" charset="-34"/>
              </a:rPr>
              <a:t>ได้ ซึ่งหากมีโอกาสจะพัฒนาต่อไปครับ</a:t>
            </a:r>
            <a:endParaRPr lang="en-AU" sz="48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6" name="Text Box 2123"/>
          <p:cNvSpPr txBox="1">
            <a:spLocks noChangeArrowheads="1"/>
          </p:cNvSpPr>
          <p:nvPr/>
        </p:nvSpPr>
        <p:spPr bwMode="auto">
          <a:xfrm>
            <a:off x="14693996" y="5564144"/>
            <a:ext cx="6629399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จุดเด่น/ข้อจำกัดของโปรแกรม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7" name="Text Box 2123"/>
          <p:cNvSpPr txBox="1">
            <a:spLocks noChangeArrowheads="1"/>
          </p:cNvSpPr>
          <p:nvPr/>
        </p:nvSpPr>
        <p:spPr bwMode="auto">
          <a:xfrm>
            <a:off x="14624743" y="11121581"/>
            <a:ext cx="6629399" cy="14223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247104" tIns="247104" rIns="247104" bIns="24710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ตัวอย่างการรันโปรแกรม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208" y="13690039"/>
            <a:ext cx="6640913" cy="3860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12" y="18485155"/>
            <a:ext cx="6672859" cy="3976930"/>
          </a:xfrm>
          <a:prstGeom prst="rect">
            <a:avLst/>
          </a:prstGeom>
        </p:spPr>
      </p:pic>
      <p:sp>
        <p:nvSpPr>
          <p:cNvPr id="44" name="Text Box 2126"/>
          <p:cNvSpPr txBox="1">
            <a:spLocks noChangeArrowheads="1"/>
          </p:cNvSpPr>
          <p:nvPr/>
        </p:nvSpPr>
        <p:spPr bwMode="auto">
          <a:xfrm>
            <a:off x="14420662" y="17368767"/>
            <a:ext cx="6409853" cy="133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5400" i="1" dirty="0" smtClean="0"/>
              <a:t>หน้าจอขณะเล่นเกม</a:t>
            </a:r>
            <a:endParaRPr lang="en-AU" sz="5400" i="1" dirty="0"/>
          </a:p>
        </p:txBody>
      </p:sp>
      <p:sp>
        <p:nvSpPr>
          <p:cNvPr id="45" name="Text Box 2126"/>
          <p:cNvSpPr txBox="1">
            <a:spLocks noChangeArrowheads="1"/>
          </p:cNvSpPr>
          <p:nvPr/>
        </p:nvSpPr>
        <p:spPr bwMode="auto">
          <a:xfrm>
            <a:off x="14319172" y="22448779"/>
            <a:ext cx="6409853" cy="133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47104" tIns="247104" rIns="247104" bIns="247104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5400" i="1" dirty="0" smtClean="0"/>
              <a:t>หน้าจอแสดงผลคะแนนเกม</a:t>
            </a:r>
            <a:endParaRPr lang="en-AU" sz="5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743" y="23577524"/>
            <a:ext cx="6792007" cy="395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4249</TotalTime>
  <Words>366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Cordia New</vt:lpstr>
      <vt:lpstr>DSN SiamSquare</vt:lpstr>
      <vt:lpstr>Times New Roman</vt:lpstr>
      <vt:lpstr>Blank Presentation</vt:lpstr>
      <vt:lpstr>PowerPoint Presentation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Atiwat Kongsinsukpaisan</cp:lastModifiedBy>
  <cp:revision>473</cp:revision>
  <cp:lastPrinted>1999-09-02T07:14:05Z</cp:lastPrinted>
  <dcterms:created xsi:type="dcterms:W3CDTF">1997-10-24T05:44:18Z</dcterms:created>
  <dcterms:modified xsi:type="dcterms:W3CDTF">2016-04-28T05:00:36Z</dcterms:modified>
</cp:coreProperties>
</file>