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notesMasterIdLst>
    <p:notesMasterId r:id="rId13"/>
  </p:notesMasterIdLst>
  <p:sldIdLst>
    <p:sldId id="256" r:id="rId2"/>
    <p:sldId id="257" r:id="rId3"/>
    <p:sldId id="258" r:id="rId4"/>
    <p:sldId id="260" r:id="rId5"/>
    <p:sldId id="261" r:id="rId6"/>
    <p:sldId id="262" r:id="rId7"/>
    <p:sldId id="263" r:id="rId8"/>
    <p:sldId id="268"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DE33A-E0A8-4719-BE97-79806C6F2CC5}"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2C57-389D-41E9-8C4D-743DEA4C6EE6}" type="slidenum">
              <a:rPr lang="en-IN" smtClean="0"/>
              <a:t>‹#›</a:t>
            </a:fld>
            <a:endParaRPr lang="en-IN"/>
          </a:p>
        </p:txBody>
      </p:sp>
    </p:spTree>
    <p:extLst>
      <p:ext uri="{BB962C8B-B14F-4D97-AF65-F5344CB8AC3E}">
        <p14:creationId xmlns:p14="http://schemas.microsoft.com/office/powerpoint/2010/main" val="274699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B92C57-389D-41E9-8C4D-743DEA4C6EE6}" type="slidenum">
              <a:rPr lang="en-IN" smtClean="0"/>
              <a:t>10</a:t>
            </a:fld>
            <a:endParaRPr lang="en-IN"/>
          </a:p>
        </p:txBody>
      </p:sp>
    </p:spTree>
    <p:extLst>
      <p:ext uri="{BB962C8B-B14F-4D97-AF65-F5344CB8AC3E}">
        <p14:creationId xmlns:p14="http://schemas.microsoft.com/office/powerpoint/2010/main" val="732176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B92C57-389D-41E9-8C4D-743DEA4C6EE6}" type="slidenum">
              <a:rPr lang="en-IN" smtClean="0"/>
              <a:t>11</a:t>
            </a:fld>
            <a:endParaRPr lang="en-IN"/>
          </a:p>
        </p:txBody>
      </p:sp>
    </p:spTree>
    <p:extLst>
      <p:ext uri="{BB962C8B-B14F-4D97-AF65-F5344CB8AC3E}">
        <p14:creationId xmlns:p14="http://schemas.microsoft.com/office/powerpoint/2010/main" val="1964813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02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671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192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050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757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60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50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5453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99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134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64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71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16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911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095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17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2804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6/11/2025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436814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B06A-35DB-AB9D-5733-D3C5F4A3372F}"/>
              </a:ext>
            </a:extLst>
          </p:cNvPr>
          <p:cNvSpPr>
            <a:spLocks noGrp="1"/>
          </p:cNvSpPr>
          <p:nvPr>
            <p:ph type="ctrTitle"/>
          </p:nvPr>
        </p:nvSpPr>
        <p:spPr>
          <a:xfrm>
            <a:off x="1651819" y="934065"/>
            <a:ext cx="8927690" cy="1219200"/>
          </a:xfrm>
        </p:spPr>
        <p:txBody>
          <a:bodyPr>
            <a:normAutofit/>
          </a:bodyPr>
          <a:lstStyle/>
          <a:p>
            <a:r>
              <a:rPr lang="en-IN" sz="2000" cap="none" dirty="0"/>
              <a:t>To Design A Cryptosystem based healthcare cyber security model Contributing with key distribution for different attack</a:t>
            </a:r>
          </a:p>
        </p:txBody>
      </p:sp>
      <p:sp>
        <p:nvSpPr>
          <p:cNvPr id="3" name="Subtitle 2">
            <a:extLst>
              <a:ext uri="{FF2B5EF4-FFF2-40B4-BE49-F238E27FC236}">
                <a16:creationId xmlns:a16="http://schemas.microsoft.com/office/drawing/2014/main" id="{15F5BEA8-6B63-AF20-BFD4-876A3FA56790}"/>
              </a:ext>
            </a:extLst>
          </p:cNvPr>
          <p:cNvSpPr>
            <a:spLocks noGrp="1"/>
          </p:cNvSpPr>
          <p:nvPr>
            <p:ph type="subTitle" idx="1"/>
          </p:nvPr>
        </p:nvSpPr>
        <p:spPr>
          <a:xfrm>
            <a:off x="6449960" y="2851355"/>
            <a:ext cx="5437239" cy="2787445"/>
          </a:xfrm>
        </p:spPr>
        <p:txBody>
          <a:bodyPr>
            <a:normAutofit/>
          </a:bodyPr>
          <a:lstStyle/>
          <a:p>
            <a:r>
              <a:rPr lang="en-IN" cap="none" dirty="0"/>
              <a:t>PRESENTED BY:</a:t>
            </a:r>
          </a:p>
          <a:p>
            <a:r>
              <a:rPr lang="en-IN" cap="none" dirty="0"/>
              <a:t>ATIYA NISHAT : SW21CSE012</a:t>
            </a:r>
          </a:p>
          <a:p>
            <a:r>
              <a:rPr lang="en-IN" cap="none" dirty="0"/>
              <a:t>GURUSHANTAMMA : SW21CSE040</a:t>
            </a:r>
          </a:p>
          <a:p>
            <a:r>
              <a:rPr lang="en-IN" cap="none" dirty="0"/>
              <a:t>POOJA : SW21CSE062</a:t>
            </a:r>
          </a:p>
          <a:p>
            <a:r>
              <a:rPr lang="en-IN" cap="none" dirty="0"/>
              <a:t>YOGITA : SW22CSE505</a:t>
            </a:r>
          </a:p>
          <a:p>
            <a:r>
              <a:rPr lang="en-IN" cap="none" dirty="0"/>
              <a:t>UNDER THE GUIDENCE OF</a:t>
            </a:r>
          </a:p>
          <a:p>
            <a:r>
              <a:rPr lang="en-IN" cap="none" dirty="0"/>
              <a:t>PROF.SWAROOPARANI</a:t>
            </a:r>
          </a:p>
        </p:txBody>
      </p:sp>
    </p:spTree>
    <p:extLst>
      <p:ext uri="{BB962C8B-B14F-4D97-AF65-F5344CB8AC3E}">
        <p14:creationId xmlns:p14="http://schemas.microsoft.com/office/powerpoint/2010/main" val="369583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8459A-DD14-C7B7-F199-5D0A3844B5C2}"/>
              </a:ext>
            </a:extLst>
          </p:cNvPr>
          <p:cNvSpPr>
            <a:spLocks noGrp="1"/>
          </p:cNvSpPr>
          <p:nvPr>
            <p:ph type="ctrTitle"/>
          </p:nvPr>
        </p:nvSpPr>
        <p:spPr>
          <a:xfrm>
            <a:off x="1016000" y="609601"/>
            <a:ext cx="8964613" cy="609599"/>
          </a:xfrm>
        </p:spPr>
        <p:txBody>
          <a:bodyPr/>
          <a:lstStyle/>
          <a:p>
            <a:r>
              <a:rPr lang="en-IN" sz="2800" dirty="0"/>
              <a:t>REFERENCE</a:t>
            </a:r>
          </a:p>
        </p:txBody>
      </p:sp>
      <p:sp>
        <p:nvSpPr>
          <p:cNvPr id="5" name="Subtitle 4">
            <a:extLst>
              <a:ext uri="{FF2B5EF4-FFF2-40B4-BE49-F238E27FC236}">
                <a16:creationId xmlns:a16="http://schemas.microsoft.com/office/drawing/2014/main" id="{406A6745-2C63-3557-AA50-2F5B94C4854A}"/>
              </a:ext>
            </a:extLst>
          </p:cNvPr>
          <p:cNvSpPr>
            <a:spLocks noGrp="1"/>
          </p:cNvSpPr>
          <p:nvPr>
            <p:ph type="subTitle" idx="1"/>
          </p:nvPr>
        </p:nvSpPr>
        <p:spPr>
          <a:xfrm>
            <a:off x="883920" y="1473200"/>
            <a:ext cx="10515599" cy="4592320"/>
          </a:xfrm>
        </p:spPr>
        <p:txBody>
          <a:bodyPr/>
          <a:lstStyle/>
          <a:p>
            <a:pPr algn="just"/>
            <a:r>
              <a:rPr lang="en-US" altLang="en-US" cap="none" dirty="0"/>
              <a:t>1. Al-haj, A., Al-Hijji, A., &amp; Alotaibi, B. (2020). Secure EHR transmission in </a:t>
            </a:r>
            <a:r>
              <a:rPr lang="en-US" altLang="en-US" cap="none" dirty="0" err="1"/>
              <a:t>iot</a:t>
            </a:r>
            <a:r>
              <a:rPr lang="en-US" altLang="en-US" cap="none" dirty="0"/>
              <a:t> healthcare using hybrid encryption. International journal of advanced computer science and applications (IJACSA), 11(8), 176–182.</a:t>
            </a:r>
          </a:p>
          <a:p>
            <a:pPr algn="just"/>
            <a:r>
              <a:rPr lang="en-US" altLang="en-US" cap="none" dirty="0"/>
              <a:t>2. Sharma, V., &amp; Kalra, M. (2019). Public key infrastructure in healthcare security. IEEE international conference on computing, communication and automation (ICCCA), 1–5.</a:t>
            </a:r>
          </a:p>
          <a:p>
            <a:pPr algn="just"/>
            <a:r>
              <a:rPr lang="en-US" altLang="en-US" cap="none" dirty="0"/>
              <a:t>3. Kaur, P., Kumar, R., &amp; Batra, S. (2021). Cybersecurity in e-health systems using blockchain and encryption. Journal of network and computer applications, 185, 103076.</a:t>
            </a:r>
          </a:p>
          <a:p>
            <a:pPr algn="just"/>
            <a:r>
              <a:rPr lang="en-US" altLang="en-US" cap="none" dirty="0"/>
              <a:t>4. Ahmed, S., Raza, S., &amp; Shahid, M. (2022). Securing </a:t>
            </a:r>
            <a:r>
              <a:rPr lang="en-US" altLang="en-US" cap="none" dirty="0" err="1"/>
              <a:t>Iot</a:t>
            </a:r>
            <a:r>
              <a:rPr lang="en-US" altLang="en-US" cap="none" dirty="0"/>
              <a:t> healthcare devices using cryptographic techniques. IEEE access, 10, 43000–43010.</a:t>
            </a:r>
          </a:p>
          <a:p>
            <a:pPr algn="just"/>
            <a:r>
              <a:rPr lang="en-US" altLang="en-US" cap="none" dirty="0"/>
              <a:t>5. Zhang, Y., &amp; Li, X. (2020). Replay attack detection in encrypted healthcare communication. Computers, materials &amp; continua, 63(2), 823–836.</a:t>
            </a:r>
          </a:p>
        </p:txBody>
      </p:sp>
    </p:spTree>
    <p:extLst>
      <p:ext uri="{BB962C8B-B14F-4D97-AF65-F5344CB8AC3E}">
        <p14:creationId xmlns:p14="http://schemas.microsoft.com/office/powerpoint/2010/main" val="333863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A6CB96-276C-5680-62AD-B40781144E90}"/>
              </a:ext>
            </a:extLst>
          </p:cNvPr>
          <p:cNvSpPr>
            <a:spLocks noGrp="1"/>
          </p:cNvSpPr>
          <p:nvPr>
            <p:ph idx="4294967295"/>
          </p:nvPr>
        </p:nvSpPr>
        <p:spPr>
          <a:xfrm>
            <a:off x="3587750" y="1676400"/>
            <a:ext cx="8604250" cy="4343400"/>
          </a:xfrm>
        </p:spPr>
        <p:txBody>
          <a:bodyPr>
            <a:normAutofit/>
          </a:bodyPr>
          <a:lstStyle/>
          <a:p>
            <a:pPr marL="0" indent="0">
              <a:buNone/>
            </a:pPr>
            <a:r>
              <a:rPr lang="en-IN" sz="9600" dirty="0"/>
              <a:t>Thank you</a:t>
            </a:r>
          </a:p>
        </p:txBody>
      </p:sp>
    </p:spTree>
    <p:extLst>
      <p:ext uri="{BB962C8B-B14F-4D97-AF65-F5344CB8AC3E}">
        <p14:creationId xmlns:p14="http://schemas.microsoft.com/office/powerpoint/2010/main" val="205519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D10D-2440-E158-8B87-EBFF18AC53ED}"/>
              </a:ext>
            </a:extLst>
          </p:cNvPr>
          <p:cNvSpPr>
            <a:spLocks noGrp="1"/>
          </p:cNvSpPr>
          <p:nvPr>
            <p:ph type="ctrTitle"/>
          </p:nvPr>
        </p:nvSpPr>
        <p:spPr>
          <a:xfrm>
            <a:off x="1154955" y="894081"/>
            <a:ext cx="8825658" cy="861420"/>
          </a:xfrm>
        </p:spPr>
        <p:txBody>
          <a:bodyPr/>
          <a:lstStyle/>
          <a:p>
            <a:r>
              <a:rPr lang="en-IN" sz="3200" dirty="0"/>
              <a:t>Contents</a:t>
            </a:r>
          </a:p>
        </p:txBody>
      </p:sp>
      <p:sp>
        <p:nvSpPr>
          <p:cNvPr id="3" name="Subtitle 2">
            <a:extLst>
              <a:ext uri="{FF2B5EF4-FFF2-40B4-BE49-F238E27FC236}">
                <a16:creationId xmlns:a16="http://schemas.microsoft.com/office/drawing/2014/main" id="{57D4B6E2-5F32-7955-D4F2-41F69EE88AE8}"/>
              </a:ext>
            </a:extLst>
          </p:cNvPr>
          <p:cNvSpPr>
            <a:spLocks noGrp="1"/>
          </p:cNvSpPr>
          <p:nvPr>
            <p:ph type="subTitle" idx="1"/>
          </p:nvPr>
        </p:nvSpPr>
        <p:spPr>
          <a:xfrm>
            <a:off x="1154955" y="2001520"/>
            <a:ext cx="8825658" cy="3637280"/>
          </a:xfrm>
        </p:spPr>
        <p:txBody>
          <a:bodyPr/>
          <a:lstStyle/>
          <a:p>
            <a:pPr marL="285750" indent="-285750">
              <a:buFont typeface="Wingdings" panose="05000000000000000000" pitchFamily="2" charset="2"/>
              <a:buChar char="Ø"/>
            </a:pPr>
            <a:r>
              <a:rPr lang="en-IN" dirty="0"/>
              <a:t>INTRODUCTION</a:t>
            </a:r>
          </a:p>
          <a:p>
            <a:pPr marL="285750" indent="-285750">
              <a:buFont typeface="Wingdings" panose="05000000000000000000" pitchFamily="2" charset="2"/>
              <a:buChar char="Ø"/>
            </a:pPr>
            <a:r>
              <a:rPr lang="en-IN" dirty="0"/>
              <a:t>LITERATURE SURVEY</a:t>
            </a:r>
          </a:p>
          <a:p>
            <a:pPr marL="285750" indent="-285750">
              <a:buFont typeface="Wingdings" panose="05000000000000000000" pitchFamily="2" charset="2"/>
              <a:buChar char="Ø"/>
            </a:pPr>
            <a:r>
              <a:rPr lang="en-IN" dirty="0"/>
              <a:t>PROBLEM STATEMENT</a:t>
            </a:r>
          </a:p>
          <a:p>
            <a:pPr marL="285750" indent="-285750">
              <a:buFont typeface="Wingdings" panose="05000000000000000000" pitchFamily="2" charset="2"/>
              <a:buChar char="Ø"/>
            </a:pPr>
            <a:r>
              <a:rPr lang="en-IN" dirty="0"/>
              <a:t>OBJECTIVES</a:t>
            </a:r>
          </a:p>
          <a:p>
            <a:pPr marL="285750" indent="-285750">
              <a:buFont typeface="Wingdings" panose="05000000000000000000" pitchFamily="2" charset="2"/>
              <a:buChar char="Ø"/>
            </a:pPr>
            <a:r>
              <a:rPr lang="en-IN" dirty="0"/>
              <a:t>METHODOLOGY</a:t>
            </a:r>
          </a:p>
          <a:p>
            <a:pPr marL="285750" indent="-285750">
              <a:buFont typeface="Wingdings" panose="05000000000000000000" pitchFamily="2" charset="2"/>
              <a:buChar char="Ø"/>
            </a:pPr>
            <a:r>
              <a:rPr lang="en-IN" dirty="0"/>
              <a:t>RESULTS</a:t>
            </a:r>
          </a:p>
          <a:p>
            <a:pPr marL="285750" indent="-285750">
              <a:buFont typeface="Wingdings" panose="05000000000000000000" pitchFamily="2" charset="2"/>
              <a:buChar char="Ø"/>
            </a:pPr>
            <a:r>
              <a:rPr lang="en-IN" dirty="0"/>
              <a:t>POSSIBLE OUTCOME</a:t>
            </a:r>
          </a:p>
          <a:p>
            <a:pPr marL="285750" indent="-285750">
              <a:buFont typeface="Wingdings" panose="05000000000000000000" pitchFamily="2" charset="2"/>
              <a:buChar char="Ø"/>
            </a:pPr>
            <a:r>
              <a:rPr lang="en-IN" dirty="0"/>
              <a:t>REFERENCE</a:t>
            </a:r>
          </a:p>
          <a:p>
            <a:pPr marL="742950" lvl="1"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450019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4726-05E6-3E37-5EC5-1AD3E887A711}"/>
              </a:ext>
            </a:extLst>
          </p:cNvPr>
          <p:cNvSpPr>
            <a:spLocks noGrp="1"/>
          </p:cNvSpPr>
          <p:nvPr>
            <p:ph type="ctrTitle"/>
          </p:nvPr>
        </p:nvSpPr>
        <p:spPr>
          <a:xfrm>
            <a:off x="650240" y="264160"/>
            <a:ext cx="9330373" cy="1115059"/>
          </a:xfrm>
        </p:spPr>
        <p:txBody>
          <a:bodyPr/>
          <a:lstStyle/>
          <a:p>
            <a:r>
              <a:rPr lang="en-IN" sz="2800" dirty="0"/>
              <a:t>INTRODUCTION</a:t>
            </a:r>
          </a:p>
        </p:txBody>
      </p:sp>
      <p:sp>
        <p:nvSpPr>
          <p:cNvPr id="3" name="Subtitle 2">
            <a:extLst>
              <a:ext uri="{FF2B5EF4-FFF2-40B4-BE49-F238E27FC236}">
                <a16:creationId xmlns:a16="http://schemas.microsoft.com/office/drawing/2014/main" id="{DD17F7EA-0BB9-6936-3D3B-A5697643F3D8}"/>
              </a:ext>
            </a:extLst>
          </p:cNvPr>
          <p:cNvSpPr>
            <a:spLocks noGrp="1"/>
          </p:cNvSpPr>
          <p:nvPr>
            <p:ph type="subTitle" idx="1"/>
          </p:nvPr>
        </p:nvSpPr>
        <p:spPr>
          <a:xfrm>
            <a:off x="650240" y="1686560"/>
            <a:ext cx="9330373" cy="4638040"/>
          </a:xfrm>
        </p:spPr>
        <p:txBody>
          <a:bodyPr>
            <a:normAutofit/>
          </a:bodyPr>
          <a:lstStyle/>
          <a:p>
            <a:pPr marL="285750" indent="-285750">
              <a:buFont typeface="Wingdings" panose="05000000000000000000" pitchFamily="2" charset="2"/>
              <a:buChar char="§"/>
            </a:pPr>
            <a:r>
              <a:rPr lang="en-IN" sz="1600" cap="none" dirty="0"/>
              <a:t>The increasing digitization of the healthcare sector has significantly improved the efficiency of medical services , enabling electronic health records(HER), remote consultations , and real-time data sharing among professionals . </a:t>
            </a:r>
          </a:p>
          <a:p>
            <a:pPr marL="285750" indent="-285750">
              <a:buFont typeface="Wingdings" panose="05000000000000000000" pitchFamily="2" charset="2"/>
              <a:buChar char="§"/>
            </a:pPr>
            <a:r>
              <a:rPr lang="en-IN" sz="1600" cap="none" dirty="0"/>
              <a:t>This digital transformation also exposes healthcare systems to a wide range of cyber threats.</a:t>
            </a:r>
          </a:p>
          <a:p>
            <a:pPr marL="285750" indent="-285750">
              <a:buFont typeface="Wingdings" panose="05000000000000000000" pitchFamily="2" charset="2"/>
              <a:buChar char="§"/>
            </a:pPr>
            <a:r>
              <a:rPr lang="en-IN" sz="1600" cap="none" dirty="0"/>
              <a:t> Sensitive patient data, including medical history , personal identity , and insurance information, is frequently targeted by attackers seeking to exploit vulnerabilities in the network.</a:t>
            </a:r>
          </a:p>
          <a:p>
            <a:pPr marL="285750" indent="-285750">
              <a:buFont typeface="Wingdings" panose="05000000000000000000" pitchFamily="2" charset="2"/>
              <a:buChar char="§"/>
            </a:pPr>
            <a:r>
              <a:rPr lang="en-US" altLang="en-US" sz="1600" cap="none" dirty="0"/>
              <a:t>Traditional security mechanisms are often insufficient to protect against sophisticated cyberattacks such as man-in-the-middle, replay attacks, and data breaches. </a:t>
            </a:r>
          </a:p>
          <a:p>
            <a:pPr marL="285750" indent="-285750">
              <a:buFont typeface="Wingdings" panose="05000000000000000000" pitchFamily="2" charset="2"/>
              <a:buChar char="§"/>
            </a:pPr>
            <a:r>
              <a:rPr lang="en-US" altLang="en-US" sz="1600" cap="none" dirty="0"/>
              <a:t>These threats not only compromise patient confidentiality but can also disrupt healthcare services and erode trust in digital health platforms.</a:t>
            </a:r>
          </a:p>
          <a:p>
            <a:pPr marL="285750" indent="-285750">
              <a:buFont typeface="Wingdings" panose="05000000000000000000" pitchFamily="2" charset="2"/>
              <a:buChar char="§"/>
            </a:pPr>
            <a:endParaRPr lang="en-IN" sz="1600" cap="none" dirty="0"/>
          </a:p>
          <a:p>
            <a:r>
              <a:rPr lang="en-IN" sz="1600" cap="none" dirty="0"/>
              <a:t> </a:t>
            </a:r>
          </a:p>
          <a:p>
            <a:pPr marL="285750" indent="-285750">
              <a:buFont typeface="Wingdings" panose="05000000000000000000" pitchFamily="2" charset="2"/>
              <a:buChar char="§"/>
            </a:pPr>
            <a:endParaRPr lang="en-IN" cap="none" dirty="0"/>
          </a:p>
        </p:txBody>
      </p:sp>
    </p:spTree>
    <p:extLst>
      <p:ext uri="{BB962C8B-B14F-4D97-AF65-F5344CB8AC3E}">
        <p14:creationId xmlns:p14="http://schemas.microsoft.com/office/powerpoint/2010/main" val="113486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139118-BE86-0705-8AC0-AAC86639B1D2}"/>
              </a:ext>
            </a:extLst>
          </p:cNvPr>
          <p:cNvSpPr>
            <a:spLocks noGrp="1"/>
          </p:cNvSpPr>
          <p:nvPr>
            <p:ph type="ctrTitle"/>
          </p:nvPr>
        </p:nvSpPr>
        <p:spPr>
          <a:xfrm>
            <a:off x="938645" y="404222"/>
            <a:ext cx="8825658" cy="1066799"/>
          </a:xfrm>
        </p:spPr>
        <p:txBody>
          <a:bodyPr/>
          <a:lstStyle/>
          <a:p>
            <a:r>
              <a:rPr lang="en-IN" sz="2800" dirty="0"/>
              <a:t>LITERATURE SURVEY</a:t>
            </a:r>
          </a:p>
        </p:txBody>
      </p:sp>
      <p:sp>
        <p:nvSpPr>
          <p:cNvPr id="5" name="Subtitle 4">
            <a:extLst>
              <a:ext uri="{FF2B5EF4-FFF2-40B4-BE49-F238E27FC236}">
                <a16:creationId xmlns:a16="http://schemas.microsoft.com/office/drawing/2014/main" id="{A04DEFA3-C1EA-A390-AEBE-538DC14982EF}"/>
              </a:ext>
            </a:extLst>
          </p:cNvPr>
          <p:cNvSpPr>
            <a:spLocks noGrp="1"/>
          </p:cNvSpPr>
          <p:nvPr>
            <p:ph type="subTitle" idx="1"/>
          </p:nvPr>
        </p:nvSpPr>
        <p:spPr>
          <a:xfrm>
            <a:off x="938645" y="1671484"/>
            <a:ext cx="8825658" cy="3834580"/>
          </a:xfrm>
        </p:spPr>
        <p:txBody>
          <a:bodyPr>
            <a:normAutofit fontScale="92500" lnSpcReduction="10000"/>
          </a:bodyPr>
          <a:lstStyle/>
          <a:p>
            <a:pPr marL="285750" indent="-285750">
              <a:buFont typeface="Wingdings" panose="05000000000000000000" pitchFamily="2" charset="2"/>
              <a:buChar char="§"/>
            </a:pPr>
            <a:r>
              <a:rPr lang="en-US" cap="none" dirty="0"/>
              <a:t>A critical aspect of securing healthcare systems lies in the design of robust cryptosystems that ensure data confidentiality, integrity, and availability, especially during transmission and storage.</a:t>
            </a:r>
          </a:p>
          <a:p>
            <a:pPr marL="285750" indent="-285750">
              <a:buFont typeface="Wingdings" panose="05000000000000000000" pitchFamily="2" charset="2"/>
              <a:buChar char="§"/>
            </a:pPr>
            <a:r>
              <a:rPr lang="en-US" cap="none" dirty="0"/>
              <a:t>Various models have been proposed, including public key infrastructures (PKI), identity-based encryption (IBE), and blockchain-enabled key management systems, each offering different levels of resistance to common cyberattacks such as man-in-the-middle (MITM), replay, and insider threats. </a:t>
            </a:r>
          </a:p>
          <a:p>
            <a:pPr marL="285750" indent="-285750">
              <a:buFont typeface="Wingdings" panose="05000000000000000000" pitchFamily="2" charset="2"/>
              <a:buChar char="§"/>
            </a:pPr>
            <a:r>
              <a:rPr lang="en-US" cap="none" dirty="0"/>
              <a:t>Researchers have emphasized context-aware and lightweight cryptographic mechanisms suitable for resource-constrained healthcare devices while ensuring scalability and compliance with healthcare regulations like HIPAA.</a:t>
            </a:r>
          </a:p>
          <a:p>
            <a:pPr marL="285750" indent="-285750">
              <a:buFont typeface="Wingdings" panose="05000000000000000000" pitchFamily="2" charset="2"/>
              <a:buChar char="§"/>
            </a:pPr>
            <a:r>
              <a:rPr lang="en-US" cap="none" dirty="0"/>
              <a:t> The integration of advanced technologies such as machine learning for anomaly detection and quantum-resistant algorithms has also been explored to enhance security further.</a:t>
            </a:r>
            <a:endParaRPr lang="en-IN" cap="none" dirty="0"/>
          </a:p>
          <a:p>
            <a:endParaRPr lang="en-IN" dirty="0"/>
          </a:p>
        </p:txBody>
      </p:sp>
    </p:spTree>
    <p:extLst>
      <p:ext uri="{BB962C8B-B14F-4D97-AF65-F5344CB8AC3E}">
        <p14:creationId xmlns:p14="http://schemas.microsoft.com/office/powerpoint/2010/main" val="360038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940B1-E74E-6F7E-8B0C-1301BCA80F52}"/>
              </a:ext>
            </a:extLst>
          </p:cNvPr>
          <p:cNvSpPr>
            <a:spLocks noGrp="1"/>
          </p:cNvSpPr>
          <p:nvPr>
            <p:ph type="ctrTitle"/>
          </p:nvPr>
        </p:nvSpPr>
        <p:spPr>
          <a:xfrm>
            <a:off x="960699" y="324092"/>
            <a:ext cx="9019914" cy="861420"/>
          </a:xfrm>
        </p:spPr>
        <p:txBody>
          <a:bodyPr/>
          <a:lstStyle/>
          <a:p>
            <a:r>
              <a:rPr lang="en-IN" sz="2800" dirty="0"/>
              <a:t>PROJECT STATEMENT</a:t>
            </a:r>
          </a:p>
        </p:txBody>
      </p:sp>
      <p:sp>
        <p:nvSpPr>
          <p:cNvPr id="5" name="Subtitle 4">
            <a:extLst>
              <a:ext uri="{FF2B5EF4-FFF2-40B4-BE49-F238E27FC236}">
                <a16:creationId xmlns:a16="http://schemas.microsoft.com/office/drawing/2014/main" id="{3132DEA0-FE13-FEFD-1185-033ACF054AAF}"/>
              </a:ext>
            </a:extLst>
          </p:cNvPr>
          <p:cNvSpPr>
            <a:spLocks noGrp="1"/>
          </p:cNvSpPr>
          <p:nvPr>
            <p:ph type="subTitle" idx="1"/>
          </p:nvPr>
        </p:nvSpPr>
        <p:spPr>
          <a:xfrm>
            <a:off x="636608" y="1319515"/>
            <a:ext cx="10822329" cy="4583574"/>
          </a:xfrm>
        </p:spPr>
        <p:txBody>
          <a:bodyPr>
            <a:normAutofit/>
          </a:bodyPr>
          <a:lstStyle/>
          <a:p>
            <a:r>
              <a:rPr lang="en-US" cap="none" dirty="0"/>
              <a:t>This project aims to design a secure cryptosystem tailored to the healthcare cybersecurity model, with a primary focus on efficient and resilient key distribution mechanisms. Given the sensitive nature of healthcare data and the increasing frequency of cyber threats, it is essential to develop a system that ensures data confidentiality, integrity, and availability across connected medical environments. The proposed cryptosystem will incorporate a robust key management framework capable of defending against various cyberattacks, including man-in-the-middle, replay, impersonation, and insider threats. By aligning with industry standards and considering the constraints of healthcare devices, the system will support lightweight encryption and scalable security protocols. This project will contribute to strengthening the overall cybersecurity posture of healthcare systems by addressing one of its most critical components—secure and reliable key distribution.</a:t>
            </a:r>
            <a:endParaRPr lang="en-IN" cap="none" dirty="0"/>
          </a:p>
        </p:txBody>
      </p:sp>
    </p:spTree>
    <p:extLst>
      <p:ext uri="{BB962C8B-B14F-4D97-AF65-F5344CB8AC3E}">
        <p14:creationId xmlns:p14="http://schemas.microsoft.com/office/powerpoint/2010/main" val="3072524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52C3A4-D93D-0005-902C-B805535CFAD0}"/>
              </a:ext>
            </a:extLst>
          </p:cNvPr>
          <p:cNvSpPr>
            <a:spLocks noGrp="1"/>
          </p:cNvSpPr>
          <p:nvPr>
            <p:ph type="ctrTitle"/>
          </p:nvPr>
        </p:nvSpPr>
        <p:spPr>
          <a:xfrm>
            <a:off x="1154955" y="462987"/>
            <a:ext cx="8825658" cy="756213"/>
          </a:xfrm>
        </p:spPr>
        <p:txBody>
          <a:bodyPr/>
          <a:lstStyle/>
          <a:p>
            <a:r>
              <a:rPr lang="en-IN" sz="2800" dirty="0"/>
              <a:t>OBJECTIVES</a:t>
            </a:r>
          </a:p>
        </p:txBody>
      </p:sp>
      <p:sp>
        <p:nvSpPr>
          <p:cNvPr id="5" name="Subtitle 4">
            <a:extLst>
              <a:ext uri="{FF2B5EF4-FFF2-40B4-BE49-F238E27FC236}">
                <a16:creationId xmlns:a16="http://schemas.microsoft.com/office/drawing/2014/main" id="{92A1770A-4FE9-7ACF-C2C4-1ECA4C8462A8}"/>
              </a:ext>
            </a:extLst>
          </p:cNvPr>
          <p:cNvSpPr>
            <a:spLocks noGrp="1"/>
          </p:cNvSpPr>
          <p:nvPr>
            <p:ph type="subTitle" idx="1"/>
          </p:nvPr>
        </p:nvSpPr>
        <p:spPr>
          <a:xfrm>
            <a:off x="578735" y="1539433"/>
            <a:ext cx="10938076" cy="4745620"/>
          </a:xfrm>
        </p:spPr>
        <p:txBody>
          <a:bodyPr>
            <a:normAutofit/>
          </a:bodyPr>
          <a:lstStyle/>
          <a:p>
            <a:pPr lvl="0"/>
            <a:r>
              <a:rPr lang="en-US" altLang="en-US" cap="none" dirty="0"/>
              <a:t>1. To design a secure cryptographic framework that ensures confidentiality, integrity, and availability of sensitive healthcare data during transmission and storage.</a:t>
            </a:r>
          </a:p>
          <a:p>
            <a:pPr lvl="0"/>
            <a:r>
              <a:rPr lang="en-US" altLang="en-US" cap="none" dirty="0"/>
              <a:t>2. To implement a dynamic key distribution mechanism that resists various cyberattacks such as replay attacks, eavesdropping, and man-in-the-middle attacks.</a:t>
            </a:r>
          </a:p>
          <a:p>
            <a:pPr lvl="0"/>
            <a:r>
              <a:rPr lang="en-US" altLang="en-US" cap="none" dirty="0"/>
              <a:t>3. To combine symmetric and asymmetric encryption techniques to achieve both speed and high security in data communication across healthcare networks.</a:t>
            </a:r>
          </a:p>
          <a:p>
            <a:pPr lvl="0"/>
            <a:r>
              <a:rPr lang="en-US" altLang="en-US" cap="none" dirty="0"/>
              <a:t>4. To simulate and test the proposed model under different attack scenarios to evaluate its performance, robustness, and scalability in real-world healthcare environments.</a:t>
            </a:r>
          </a:p>
          <a:p>
            <a:pPr lvl="0"/>
            <a:r>
              <a:rPr lang="en-US" altLang="en-US" cap="none" dirty="0"/>
              <a:t>5. To provide a practical and scalable solution that can be integrated into existing healthcare IT systems for enhanced cybersecurity.</a:t>
            </a:r>
          </a:p>
        </p:txBody>
      </p:sp>
    </p:spTree>
    <p:extLst>
      <p:ext uri="{BB962C8B-B14F-4D97-AF65-F5344CB8AC3E}">
        <p14:creationId xmlns:p14="http://schemas.microsoft.com/office/powerpoint/2010/main" val="258370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39CE9-4073-948A-5671-914431FF3DDE}"/>
              </a:ext>
            </a:extLst>
          </p:cNvPr>
          <p:cNvSpPr>
            <a:spLocks noGrp="1"/>
          </p:cNvSpPr>
          <p:nvPr>
            <p:ph type="ctrTitle"/>
          </p:nvPr>
        </p:nvSpPr>
        <p:spPr>
          <a:xfrm>
            <a:off x="1154955" y="243069"/>
            <a:ext cx="8825658" cy="976131"/>
          </a:xfrm>
        </p:spPr>
        <p:txBody>
          <a:bodyPr/>
          <a:lstStyle/>
          <a:p>
            <a:r>
              <a:rPr lang="en-IN" sz="2800" dirty="0"/>
              <a:t>METHODOLOGY</a:t>
            </a:r>
          </a:p>
        </p:txBody>
      </p:sp>
      <p:sp>
        <p:nvSpPr>
          <p:cNvPr id="5" name="Subtitle 4">
            <a:extLst>
              <a:ext uri="{FF2B5EF4-FFF2-40B4-BE49-F238E27FC236}">
                <a16:creationId xmlns:a16="http://schemas.microsoft.com/office/drawing/2014/main" id="{D25219DD-604F-F71B-D046-24FBEEA9A282}"/>
              </a:ext>
            </a:extLst>
          </p:cNvPr>
          <p:cNvSpPr>
            <a:spLocks noGrp="1"/>
          </p:cNvSpPr>
          <p:nvPr>
            <p:ph type="subTitle" idx="1"/>
          </p:nvPr>
        </p:nvSpPr>
        <p:spPr>
          <a:xfrm>
            <a:off x="694481" y="1400537"/>
            <a:ext cx="10822329" cy="4710896"/>
          </a:xfrm>
        </p:spPr>
        <p:txBody>
          <a:bodyPr>
            <a:normAutofit/>
          </a:bodyPr>
          <a:lstStyle/>
          <a:p>
            <a:r>
              <a:rPr lang="en-US" cap="none" dirty="0"/>
              <a:t>The methodology for designing the proposed cryptosystem involves several structured phases to ensure security, efficiency, and adaptability within a healthcare cybersecurity framework. Initially, a comprehensive analysis of healthcare data transmission environments and associated threats will be conducted to identify potential attack vectors, such as man-in-the-middle, replay, brute-force, and insider attacks. Based on this analysis, a hybrid cryptographic approach will be developed, combining symmetric and asymmetric encryption methods to optimize performance and security. A secure key distribution mechanism will be designed using techniques such as identity-based encryption, elliptic curve cryptography, or blockchain-assisted key management, depending on the system requirements. The system will also incorporate authentication protocols to verify device and user identities and ensure access control.</a:t>
            </a:r>
            <a:endParaRPr lang="en-IN" cap="none" dirty="0"/>
          </a:p>
        </p:txBody>
      </p:sp>
    </p:spTree>
    <p:extLst>
      <p:ext uri="{BB962C8B-B14F-4D97-AF65-F5344CB8AC3E}">
        <p14:creationId xmlns:p14="http://schemas.microsoft.com/office/powerpoint/2010/main" val="397334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E6C3-1904-CC7C-73A5-C2AC5856EFBE}"/>
              </a:ext>
            </a:extLst>
          </p:cNvPr>
          <p:cNvSpPr>
            <a:spLocks noGrp="1"/>
          </p:cNvSpPr>
          <p:nvPr>
            <p:ph type="ctrTitle"/>
          </p:nvPr>
        </p:nvSpPr>
        <p:spPr>
          <a:xfrm>
            <a:off x="550606" y="550608"/>
            <a:ext cx="8662219" cy="2212258"/>
          </a:xfrm>
        </p:spPr>
        <p:txBody>
          <a:bodyPr/>
          <a:lstStyle/>
          <a:p>
            <a:r>
              <a:rPr lang="en-US" sz="2800" dirty="0"/>
              <a:t>Software Requirements</a:t>
            </a:r>
            <a:br>
              <a:rPr lang="en-US" sz="2800" dirty="0"/>
            </a:br>
            <a:br>
              <a:rPr lang="en-US" sz="2800" dirty="0"/>
            </a:br>
            <a:br>
              <a:rPr lang="en-US" sz="2800" dirty="0"/>
            </a:br>
            <a:endParaRPr lang="en-US" sz="2800" dirty="0"/>
          </a:p>
        </p:txBody>
      </p:sp>
      <p:sp>
        <p:nvSpPr>
          <p:cNvPr id="3" name="Subtitle 2">
            <a:extLst>
              <a:ext uri="{FF2B5EF4-FFF2-40B4-BE49-F238E27FC236}">
                <a16:creationId xmlns:a16="http://schemas.microsoft.com/office/drawing/2014/main" id="{18028AB5-AD32-808D-0BD5-C4B386FE3F4F}"/>
              </a:ext>
            </a:extLst>
          </p:cNvPr>
          <p:cNvSpPr>
            <a:spLocks noGrp="1"/>
          </p:cNvSpPr>
          <p:nvPr>
            <p:ph type="subTitle" idx="1"/>
          </p:nvPr>
        </p:nvSpPr>
        <p:spPr>
          <a:xfrm>
            <a:off x="668594" y="1681316"/>
            <a:ext cx="9312019" cy="3957484"/>
          </a:xfrm>
        </p:spPr>
        <p:txBody>
          <a:bodyPr>
            <a:normAutofit/>
          </a:bodyPr>
          <a:lstStyle/>
          <a:p>
            <a:pPr marL="285750" indent="-285750">
              <a:buFont typeface="Wingdings" panose="05000000000000000000" pitchFamily="2" charset="2"/>
              <a:buChar char="Ø"/>
            </a:pPr>
            <a:r>
              <a:rPr lang="en-US" cap="none" dirty="0"/>
              <a:t>Python Programming</a:t>
            </a:r>
          </a:p>
          <a:p>
            <a:pPr marL="285750" indent="-285750">
              <a:buFont typeface="Wingdings" panose="05000000000000000000" pitchFamily="2" charset="2"/>
              <a:buChar char="Ø"/>
            </a:pPr>
            <a:r>
              <a:rPr lang="en-US" cap="none" dirty="0"/>
              <a:t>Ganache</a:t>
            </a:r>
          </a:p>
          <a:p>
            <a:pPr marL="285750" indent="-285750">
              <a:buFont typeface="Wingdings" panose="05000000000000000000" pitchFamily="2" charset="2"/>
              <a:buChar char="Ø"/>
            </a:pPr>
            <a:r>
              <a:rPr lang="en-US" cap="none" dirty="0"/>
              <a:t>Blockchain</a:t>
            </a:r>
          </a:p>
          <a:p>
            <a:pPr marL="285750" indent="-285750">
              <a:buFont typeface="Wingdings" panose="05000000000000000000" pitchFamily="2" charset="2"/>
              <a:buChar char="Ø"/>
            </a:pPr>
            <a:r>
              <a:rPr lang="en-US" cap="none" dirty="0"/>
              <a:t>Machine Learning</a:t>
            </a:r>
          </a:p>
        </p:txBody>
      </p:sp>
    </p:spTree>
    <p:extLst>
      <p:ext uri="{BB962C8B-B14F-4D97-AF65-F5344CB8AC3E}">
        <p14:creationId xmlns:p14="http://schemas.microsoft.com/office/powerpoint/2010/main" val="43616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4F5E2-EE4E-62A4-0E9D-1847DE0D9593}"/>
              </a:ext>
            </a:extLst>
          </p:cNvPr>
          <p:cNvSpPr>
            <a:spLocks noGrp="1"/>
          </p:cNvSpPr>
          <p:nvPr>
            <p:ph type="ctrTitle"/>
          </p:nvPr>
        </p:nvSpPr>
        <p:spPr>
          <a:xfrm>
            <a:off x="949124" y="150471"/>
            <a:ext cx="9031489" cy="1068729"/>
          </a:xfrm>
        </p:spPr>
        <p:txBody>
          <a:bodyPr/>
          <a:lstStyle/>
          <a:p>
            <a:r>
              <a:rPr lang="en-IN" sz="2800" dirty="0"/>
              <a:t>POSSIBLE OUTCOME</a:t>
            </a:r>
          </a:p>
        </p:txBody>
      </p:sp>
      <p:sp>
        <p:nvSpPr>
          <p:cNvPr id="5" name="Subtitle 4">
            <a:extLst>
              <a:ext uri="{FF2B5EF4-FFF2-40B4-BE49-F238E27FC236}">
                <a16:creationId xmlns:a16="http://schemas.microsoft.com/office/drawing/2014/main" id="{19712231-C96B-DAD0-3313-80FFBA7F790E}"/>
              </a:ext>
            </a:extLst>
          </p:cNvPr>
          <p:cNvSpPr>
            <a:spLocks noGrp="1"/>
          </p:cNvSpPr>
          <p:nvPr>
            <p:ph type="subTitle" idx="1"/>
          </p:nvPr>
        </p:nvSpPr>
        <p:spPr>
          <a:xfrm>
            <a:off x="729205" y="1551008"/>
            <a:ext cx="10810754" cy="4710896"/>
          </a:xfrm>
        </p:spPr>
        <p:txBody>
          <a:bodyPr>
            <a:normAutofit/>
          </a:bodyPr>
          <a:lstStyle/>
          <a:p>
            <a:r>
              <a:rPr lang="en-US" cap="none" dirty="0"/>
              <a:t>The anticipated outcomes of this project include the development of a secure and efficient cryptosystem specifically tailored to the healthcare environment, with a strong emphasis on key distribution and protection against diverse cyberattacks. The proposed system is expected to enhance data confidentiality and integrity across healthcare networks by enabling secure communication among devices, users, and servers. It will demonstrate resilience against common threats such as man-in-the-middle, replay, and insider attacks through robust encryption and authentication mechanisms. Additionally, the cryptosystem will provide a scalable key management solution suitable for resource-constrained medical devices, ensuring practical deployment in real-world settings. The successful implementation of this system will contribute to improved cybersecurity standards in healthcare and may serve as a foundation for future advancements in secure digital health infrastructure. </a:t>
            </a:r>
            <a:endParaRPr lang="en-IN" cap="none" dirty="0"/>
          </a:p>
        </p:txBody>
      </p:sp>
    </p:spTree>
    <p:extLst>
      <p:ext uri="{BB962C8B-B14F-4D97-AF65-F5344CB8AC3E}">
        <p14:creationId xmlns:p14="http://schemas.microsoft.com/office/powerpoint/2010/main" val="3389752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1035</Words>
  <Application>Microsoft Office PowerPoint</Application>
  <PresentationFormat>Widescreen</PresentationFormat>
  <Paragraphs>56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To Design A Cryptosystem based healthcare cyber security model Contributing with key distribution for different attack</vt:lpstr>
      <vt:lpstr>Contents</vt:lpstr>
      <vt:lpstr>INTRODUCTION</vt:lpstr>
      <vt:lpstr>LITERATURE SURVEY</vt:lpstr>
      <vt:lpstr>PROJECT STATEMENT</vt:lpstr>
      <vt:lpstr>OBJECTIVES</vt:lpstr>
      <vt:lpstr>METHODOLOGY</vt:lpstr>
      <vt:lpstr>Software Requirements   </vt:lpstr>
      <vt:lpstr>POSSIBLE OUTCOME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Gurushantamma Math</dc:creator>
  <cp:lastModifiedBy>Javeed Khan</cp:lastModifiedBy>
  <cp:revision>2</cp:revision>
  <dcterms:created xsi:type="dcterms:W3CDTF">2025-05-28T10:50:39Z</dcterms:created>
  <dcterms:modified xsi:type="dcterms:W3CDTF">2025-06-11T09:03:47Z</dcterms:modified>
</cp:coreProperties>
</file>