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DE480F-8E7A-453D-9770-370FEFA190F2}">
  <a:tblStyle styleId="{92DE480F-8E7A-453D-9770-370FEFA190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073e64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073e64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8e07cb0d7_1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8e07cb0d7_1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910d6e7c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910d6e7c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910d6e7c4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910d6e7c4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965a1d3c6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965a1d3c6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965a1d3c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c965a1d3c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910d6e7c4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910d6e7c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c910d6e7c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c910d6e7c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c910d6e7c4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c910d6e7c4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cb7489ab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cb7489ab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910cebda9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910cebda9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910d6e7c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910d6e7c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b8b4bd4b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b8b4bd4b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1a721f0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1a721f0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8e07cb0d7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8e07cb0d7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910d6e7c4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910d6e7c4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8e07cb0d7_1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8e07cb0d7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8e07cb0d7_1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8e07cb0d7_1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2912700" y="1666650"/>
            <a:ext cx="62313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Animal Image Classification System in Deep Learning Pre-trained Models using Transfer Learning Techniques Prediction and An Ensemble</a:t>
            </a:r>
            <a:r>
              <a:rPr b="1" lang="en" sz="1800">
                <a:solidFill>
                  <a:schemeClr val="lt1"/>
                </a:solidFill>
                <a:latin typeface="Montserrat"/>
                <a:ea typeface="Montserrat"/>
                <a:cs typeface="Montserrat"/>
                <a:sym typeface="Montserrat"/>
              </a:rPr>
              <a:t> Learning Approach</a:t>
            </a:r>
            <a:endParaRPr b="1" sz="1800">
              <a:solidFill>
                <a:schemeClr val="lt1"/>
              </a:solidFill>
              <a:latin typeface="Montserrat"/>
              <a:ea typeface="Montserrat"/>
              <a:cs typeface="Montserrat"/>
              <a:sym typeface="Montserrat"/>
            </a:endParaRPr>
          </a:p>
        </p:txBody>
      </p:sp>
      <p:sp>
        <p:nvSpPr>
          <p:cNvPr id="135" name="Google Shape;135;p13"/>
          <p:cNvSpPr txBox="1"/>
          <p:nvPr/>
        </p:nvSpPr>
        <p:spPr>
          <a:xfrm>
            <a:off x="6348000" y="3450125"/>
            <a:ext cx="2707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Times"/>
                <a:ea typeface="Times"/>
                <a:cs typeface="Times"/>
                <a:sym typeface="Times"/>
              </a:rPr>
              <a:t>PRESENTED</a:t>
            </a:r>
            <a:r>
              <a:rPr b="1" lang="en" sz="1700">
                <a:solidFill>
                  <a:schemeClr val="lt1"/>
                </a:solidFill>
                <a:latin typeface="Times"/>
                <a:ea typeface="Times"/>
                <a:cs typeface="Times"/>
                <a:sym typeface="Times"/>
              </a:rPr>
              <a:t> BY,</a:t>
            </a:r>
            <a:endParaRPr b="1" sz="1700">
              <a:solidFill>
                <a:schemeClr val="lt1"/>
              </a:solidFill>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 sz="1500">
                <a:solidFill>
                  <a:schemeClr val="lt1"/>
                </a:solidFill>
                <a:latin typeface="Lato"/>
                <a:ea typeface="Lato"/>
                <a:cs typeface="Lato"/>
                <a:sym typeface="Lato"/>
              </a:rPr>
              <a:t>Manikandan .M</a:t>
            </a:r>
            <a:endParaRPr b="1" sz="1500">
              <a:solidFill>
                <a:schemeClr val="lt1"/>
              </a:solidFill>
              <a:latin typeface="Lato"/>
              <a:ea typeface="Lato"/>
              <a:cs typeface="Lato"/>
              <a:sym typeface="Lato"/>
            </a:endParaRPr>
          </a:p>
          <a:p>
            <a:pPr indent="0" lvl="0" marL="0" rtl="0" algn="l">
              <a:spcBef>
                <a:spcPts val="0"/>
              </a:spcBef>
              <a:spcAft>
                <a:spcPts val="0"/>
              </a:spcAft>
              <a:buNone/>
            </a:pPr>
            <a:r>
              <a:rPr b="1" lang="en" sz="1500">
                <a:solidFill>
                  <a:schemeClr val="lt1"/>
                </a:solidFill>
                <a:latin typeface="Lato"/>
                <a:ea typeface="Lato"/>
                <a:cs typeface="Lato"/>
                <a:sym typeface="Lato"/>
              </a:rPr>
              <a:t>Gunaseelan. R </a:t>
            </a:r>
            <a:endParaRPr b="1" sz="1500">
              <a:solidFill>
                <a:schemeClr val="lt1"/>
              </a:solidFill>
              <a:latin typeface="Lato"/>
              <a:ea typeface="Lato"/>
              <a:cs typeface="Lato"/>
              <a:sym typeface="Lato"/>
            </a:endParaRPr>
          </a:p>
        </p:txBody>
      </p:sp>
      <p:sp>
        <p:nvSpPr>
          <p:cNvPr id="136" name="Google Shape;136;p13"/>
          <p:cNvSpPr txBox="1"/>
          <p:nvPr/>
        </p:nvSpPr>
        <p:spPr>
          <a:xfrm>
            <a:off x="2546075" y="450163"/>
            <a:ext cx="5444100" cy="600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lt1"/>
                </a:solidFill>
                <a:latin typeface="Times"/>
                <a:ea typeface="Times"/>
                <a:cs typeface="Times"/>
                <a:sym typeface="Times"/>
              </a:rPr>
              <a:t>NIT- DATANETIIX HACKATHON</a:t>
            </a:r>
            <a:endParaRPr b="1" sz="2700">
              <a:solidFill>
                <a:schemeClr val="lt1"/>
              </a:solidFill>
              <a:latin typeface="Times"/>
              <a:ea typeface="Times"/>
              <a:cs typeface="Times"/>
              <a:sym typeface="Times"/>
            </a:endParaRPr>
          </a:p>
        </p:txBody>
      </p:sp>
      <p:pic>
        <p:nvPicPr>
          <p:cNvPr id="137" name="Google Shape;137;p13"/>
          <p:cNvPicPr preferRelativeResize="0"/>
          <p:nvPr/>
        </p:nvPicPr>
        <p:blipFill>
          <a:blip r:embed="rId3">
            <a:alphaModFix/>
          </a:blip>
          <a:stretch>
            <a:fillRect/>
          </a:stretch>
        </p:blipFill>
        <p:spPr>
          <a:xfrm>
            <a:off x="208075" y="3607625"/>
            <a:ext cx="1353250" cy="1353250"/>
          </a:xfrm>
          <a:prstGeom prst="rect">
            <a:avLst/>
          </a:prstGeom>
          <a:noFill/>
          <a:ln>
            <a:noFill/>
          </a:ln>
        </p:spPr>
      </p:pic>
      <p:pic>
        <p:nvPicPr>
          <p:cNvPr id="138" name="Google Shape;138;p13"/>
          <p:cNvPicPr preferRelativeResize="0"/>
          <p:nvPr/>
        </p:nvPicPr>
        <p:blipFill>
          <a:blip r:embed="rId4">
            <a:alphaModFix/>
          </a:blip>
          <a:stretch>
            <a:fillRect/>
          </a:stretch>
        </p:blipFill>
        <p:spPr>
          <a:xfrm>
            <a:off x="8032725" y="227800"/>
            <a:ext cx="930825" cy="91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nvSpPr>
        <p:spPr>
          <a:xfrm>
            <a:off x="3327475" y="229200"/>
            <a:ext cx="5081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Times"/>
                <a:ea typeface="Times"/>
                <a:cs typeface="Times"/>
                <a:sym typeface="Times"/>
              </a:rPr>
              <a:t>BLOCK DIAGRAM</a:t>
            </a:r>
            <a:endParaRPr b="1" sz="2200">
              <a:solidFill>
                <a:schemeClr val="lt1"/>
              </a:solidFill>
              <a:latin typeface="Times"/>
              <a:ea typeface="Times"/>
              <a:cs typeface="Times"/>
              <a:sym typeface="Times"/>
            </a:endParaRPr>
          </a:p>
        </p:txBody>
      </p:sp>
      <p:grpSp>
        <p:nvGrpSpPr>
          <p:cNvPr id="194" name="Google Shape;194;p22"/>
          <p:cNvGrpSpPr/>
          <p:nvPr/>
        </p:nvGrpSpPr>
        <p:grpSpPr>
          <a:xfrm>
            <a:off x="1231134" y="1040031"/>
            <a:ext cx="7672738" cy="3714038"/>
            <a:chOff x="2788775" y="1585800"/>
            <a:chExt cx="7188250" cy="3305775"/>
          </a:xfrm>
        </p:grpSpPr>
        <p:pic>
          <p:nvPicPr>
            <p:cNvPr id="195" name="Google Shape;195;p22"/>
            <p:cNvPicPr preferRelativeResize="0"/>
            <p:nvPr/>
          </p:nvPicPr>
          <p:blipFill rotWithShape="1">
            <a:blip r:embed="rId3">
              <a:alphaModFix/>
            </a:blip>
            <a:srcRect b="-5388" l="4888" r="0" t="-11748"/>
            <a:stretch/>
          </p:blipFill>
          <p:spPr>
            <a:xfrm>
              <a:off x="2788775" y="2683950"/>
              <a:ext cx="1257300" cy="1004125"/>
            </a:xfrm>
            <a:prstGeom prst="rect">
              <a:avLst/>
            </a:prstGeom>
            <a:noFill/>
            <a:ln>
              <a:noFill/>
            </a:ln>
          </p:spPr>
        </p:pic>
        <p:sp>
          <p:nvSpPr>
            <p:cNvPr id="196" name="Google Shape;196;p22"/>
            <p:cNvSpPr/>
            <p:nvPr/>
          </p:nvSpPr>
          <p:spPr>
            <a:xfrm>
              <a:off x="4752550" y="1585800"/>
              <a:ext cx="1467900" cy="461700"/>
            </a:xfrm>
            <a:prstGeom prst="roundRect">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ResNet-101</a:t>
              </a:r>
              <a:endParaRPr b="1" sz="1300"/>
            </a:p>
          </p:txBody>
        </p:sp>
        <p:sp>
          <p:nvSpPr>
            <p:cNvPr id="197" name="Google Shape;197;p22"/>
            <p:cNvSpPr/>
            <p:nvPr/>
          </p:nvSpPr>
          <p:spPr>
            <a:xfrm>
              <a:off x="4752550" y="2533825"/>
              <a:ext cx="1467900" cy="4617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VGG 16</a:t>
              </a:r>
              <a:endParaRPr b="1" sz="1300"/>
            </a:p>
          </p:txBody>
        </p:sp>
        <p:sp>
          <p:nvSpPr>
            <p:cNvPr id="198" name="Google Shape;198;p22"/>
            <p:cNvSpPr/>
            <p:nvPr/>
          </p:nvSpPr>
          <p:spPr>
            <a:xfrm>
              <a:off x="4752550" y="3481850"/>
              <a:ext cx="1467900" cy="461700"/>
            </a:xfrm>
            <a:prstGeom prst="roundRect">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Inception V3</a:t>
              </a:r>
              <a:endParaRPr b="1" sz="1300"/>
            </a:p>
          </p:txBody>
        </p:sp>
        <p:sp>
          <p:nvSpPr>
            <p:cNvPr id="199" name="Google Shape;199;p22"/>
            <p:cNvSpPr/>
            <p:nvPr/>
          </p:nvSpPr>
          <p:spPr>
            <a:xfrm>
              <a:off x="4752450" y="4429875"/>
              <a:ext cx="1467900" cy="4617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DenseNet-201</a:t>
              </a:r>
              <a:endParaRPr b="1" sz="1300"/>
            </a:p>
          </p:txBody>
        </p:sp>
        <p:cxnSp>
          <p:nvCxnSpPr>
            <p:cNvPr id="200" name="Google Shape;200;p22"/>
            <p:cNvCxnSpPr>
              <a:stCxn id="195" idx="3"/>
              <a:endCxn id="196" idx="1"/>
            </p:cNvCxnSpPr>
            <p:nvPr/>
          </p:nvCxnSpPr>
          <p:spPr>
            <a:xfrm flipH="1" rot="10800000">
              <a:off x="4046075" y="1816513"/>
              <a:ext cx="706500" cy="13695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2"/>
            <p:cNvCxnSpPr>
              <a:stCxn id="195" idx="3"/>
              <a:endCxn id="197" idx="1"/>
            </p:cNvCxnSpPr>
            <p:nvPr/>
          </p:nvCxnSpPr>
          <p:spPr>
            <a:xfrm flipH="1" rot="10800000">
              <a:off x="4046075" y="2764813"/>
              <a:ext cx="706500" cy="4212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2"/>
            <p:cNvCxnSpPr>
              <a:stCxn id="195" idx="3"/>
              <a:endCxn id="198" idx="1"/>
            </p:cNvCxnSpPr>
            <p:nvPr/>
          </p:nvCxnSpPr>
          <p:spPr>
            <a:xfrm>
              <a:off x="4046075" y="3186013"/>
              <a:ext cx="706500" cy="5268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2"/>
            <p:cNvCxnSpPr>
              <a:stCxn id="195" idx="3"/>
              <a:endCxn id="199" idx="1"/>
            </p:cNvCxnSpPr>
            <p:nvPr/>
          </p:nvCxnSpPr>
          <p:spPr>
            <a:xfrm>
              <a:off x="4046075" y="3186013"/>
              <a:ext cx="706500" cy="14748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2"/>
            <p:cNvCxnSpPr>
              <a:stCxn id="196" idx="3"/>
            </p:cNvCxnSpPr>
            <p:nvPr/>
          </p:nvCxnSpPr>
          <p:spPr>
            <a:xfrm>
              <a:off x="6220450" y="1816650"/>
              <a:ext cx="501900" cy="2828400"/>
            </a:xfrm>
            <a:prstGeom prst="bentConnector2">
              <a:avLst/>
            </a:prstGeom>
            <a:noFill/>
            <a:ln cap="flat" cmpd="sng" w="9525">
              <a:solidFill>
                <a:schemeClr val="dk2"/>
              </a:solidFill>
              <a:prstDash val="solid"/>
              <a:round/>
              <a:headEnd len="med" w="med" type="none"/>
              <a:tailEnd len="med" w="med" type="none"/>
            </a:ln>
          </p:spPr>
        </p:cxnSp>
        <p:cxnSp>
          <p:nvCxnSpPr>
            <p:cNvPr id="205" name="Google Shape;205;p22"/>
            <p:cNvCxnSpPr>
              <a:stCxn id="197" idx="3"/>
            </p:cNvCxnSpPr>
            <p:nvPr/>
          </p:nvCxnSpPr>
          <p:spPr>
            <a:xfrm>
              <a:off x="6220450" y="2764675"/>
              <a:ext cx="501900" cy="90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2"/>
            <p:cNvCxnSpPr/>
            <p:nvPr/>
          </p:nvCxnSpPr>
          <p:spPr>
            <a:xfrm>
              <a:off x="6249550" y="3679075"/>
              <a:ext cx="501900" cy="90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22"/>
            <p:cNvCxnSpPr/>
            <p:nvPr/>
          </p:nvCxnSpPr>
          <p:spPr>
            <a:xfrm>
              <a:off x="6249550" y="4669675"/>
              <a:ext cx="501900" cy="9000"/>
            </a:xfrm>
            <a:prstGeom prst="straightConnector1">
              <a:avLst/>
            </a:prstGeom>
            <a:noFill/>
            <a:ln cap="flat" cmpd="sng" w="9525">
              <a:solidFill>
                <a:schemeClr val="dk2"/>
              </a:solidFill>
              <a:prstDash val="solid"/>
              <a:round/>
              <a:headEnd len="med" w="med" type="none"/>
              <a:tailEnd len="med" w="med" type="none"/>
            </a:ln>
          </p:spPr>
        </p:cxnSp>
        <p:sp>
          <p:nvSpPr>
            <p:cNvPr id="208" name="Google Shape;208;p22"/>
            <p:cNvSpPr/>
            <p:nvPr/>
          </p:nvSpPr>
          <p:spPr>
            <a:xfrm>
              <a:off x="7043325" y="2982425"/>
              <a:ext cx="1257300" cy="461700"/>
            </a:xfrm>
            <a:prstGeom prst="roundRect">
              <a:avLst>
                <a:gd fmla="val 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Ensemble</a:t>
              </a:r>
              <a:endParaRPr b="1"/>
            </a:p>
            <a:p>
              <a:pPr indent="0" lvl="0" marL="0" rtl="0" algn="ctr">
                <a:spcBef>
                  <a:spcPts val="0"/>
                </a:spcBef>
                <a:spcAft>
                  <a:spcPts val="0"/>
                </a:spcAft>
                <a:buNone/>
              </a:pPr>
              <a:r>
                <a:rPr b="1" lang="en"/>
                <a:t>Learning</a:t>
              </a:r>
              <a:endParaRPr b="1"/>
            </a:p>
          </p:txBody>
        </p:sp>
        <p:sp>
          <p:nvSpPr>
            <p:cNvPr id="209" name="Google Shape;209;p22"/>
            <p:cNvSpPr/>
            <p:nvPr/>
          </p:nvSpPr>
          <p:spPr>
            <a:xfrm>
              <a:off x="8719725" y="2982425"/>
              <a:ext cx="1257300" cy="4617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Animal Prediction</a:t>
              </a:r>
              <a:endParaRPr b="1"/>
            </a:p>
          </p:txBody>
        </p:sp>
        <p:cxnSp>
          <p:nvCxnSpPr>
            <p:cNvPr id="210" name="Google Shape;210;p22"/>
            <p:cNvCxnSpPr>
              <a:endCxn id="208" idx="1"/>
            </p:cNvCxnSpPr>
            <p:nvPr/>
          </p:nvCxnSpPr>
          <p:spPr>
            <a:xfrm>
              <a:off x="6751425" y="3210575"/>
              <a:ext cx="291900" cy="27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2"/>
            <p:cNvCxnSpPr>
              <a:stCxn id="208" idx="3"/>
              <a:endCxn id="209" idx="1"/>
            </p:cNvCxnSpPr>
            <p:nvPr/>
          </p:nvCxnSpPr>
          <p:spPr>
            <a:xfrm>
              <a:off x="8300625" y="3213275"/>
              <a:ext cx="4191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mc:AlternateContent>
    <mc:Choice Requires="p14">
      <p:transition spd="slow" p14:dur="1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nvSpPr>
        <p:spPr>
          <a:xfrm>
            <a:off x="3040275" y="1614325"/>
            <a:ext cx="59385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Char char="●"/>
            </a:pPr>
            <a:r>
              <a:rPr lang="en" sz="1500">
                <a:solidFill>
                  <a:schemeClr val="lt1"/>
                </a:solidFill>
              </a:rPr>
              <a:t>ResNet-101</a:t>
            </a:r>
            <a:endParaRPr sz="1500">
              <a:solidFill>
                <a:schemeClr val="lt1"/>
              </a:solidFill>
            </a:endParaRPr>
          </a:p>
          <a:p>
            <a:pPr indent="0" lvl="0" marL="9144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VGG16</a:t>
            </a:r>
            <a:endParaRPr sz="1500">
              <a:solidFill>
                <a:schemeClr val="lt1"/>
              </a:solidFill>
            </a:endParaRPr>
          </a:p>
          <a:p>
            <a:pPr indent="0" lvl="0" marL="9144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DenseNet _201</a:t>
            </a:r>
            <a:endParaRPr sz="1500">
              <a:solidFill>
                <a:schemeClr val="lt1"/>
              </a:solidFill>
            </a:endParaRPr>
          </a:p>
          <a:p>
            <a:pPr indent="0" lvl="0" marL="9144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InceptionV3</a:t>
            </a:r>
            <a:endParaRPr sz="1500">
              <a:solidFill>
                <a:schemeClr val="lt1"/>
              </a:solidFill>
            </a:endParaRPr>
          </a:p>
          <a:p>
            <a:pPr indent="0" lvl="0" marL="457200" rtl="0" algn="l">
              <a:spcBef>
                <a:spcPts val="0"/>
              </a:spcBef>
              <a:spcAft>
                <a:spcPts val="0"/>
              </a:spcAft>
              <a:buNone/>
            </a:pPr>
            <a:r>
              <a:t/>
            </a:r>
            <a:endParaRPr sz="1500">
              <a:solidFill>
                <a:schemeClr val="lt1"/>
              </a:solidFill>
            </a:endParaRPr>
          </a:p>
        </p:txBody>
      </p:sp>
      <p:sp>
        <p:nvSpPr>
          <p:cNvPr id="217" name="Google Shape;217;p23"/>
          <p:cNvSpPr txBox="1"/>
          <p:nvPr/>
        </p:nvSpPr>
        <p:spPr>
          <a:xfrm>
            <a:off x="3334450" y="278600"/>
            <a:ext cx="435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Times"/>
                <a:ea typeface="Times"/>
                <a:cs typeface="Times"/>
                <a:sym typeface="Times"/>
              </a:rPr>
              <a:t>METHODOLOGY</a:t>
            </a:r>
            <a:endParaRPr b="1" sz="2000">
              <a:solidFill>
                <a:schemeClr val="lt1"/>
              </a:solidFill>
              <a:latin typeface="Times"/>
              <a:ea typeface="Times"/>
              <a:cs typeface="Times"/>
              <a:sym typeface="Times"/>
            </a:endParaRPr>
          </a:p>
        </p:txBody>
      </p:sp>
      <p:sp>
        <p:nvSpPr>
          <p:cNvPr id="218" name="Google Shape;218;p23"/>
          <p:cNvSpPr txBox="1"/>
          <p:nvPr/>
        </p:nvSpPr>
        <p:spPr>
          <a:xfrm>
            <a:off x="2964075" y="1107700"/>
            <a:ext cx="2765700" cy="4155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a:ea typeface="Times"/>
                <a:cs typeface="Times"/>
                <a:sym typeface="Times"/>
              </a:rPr>
              <a:t>Transfer Learning Models</a:t>
            </a:r>
            <a:endParaRPr b="1" sz="1500">
              <a:latin typeface="Times"/>
              <a:ea typeface="Times"/>
              <a:cs typeface="Times"/>
              <a:sym typeface="Times"/>
            </a:endParaRPr>
          </a:p>
        </p:txBody>
      </p:sp>
      <p:sp>
        <p:nvSpPr>
          <p:cNvPr id="219" name="Google Shape;219;p23"/>
          <p:cNvSpPr txBox="1"/>
          <p:nvPr/>
        </p:nvSpPr>
        <p:spPr>
          <a:xfrm>
            <a:off x="3040275" y="3614050"/>
            <a:ext cx="2435700" cy="4002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Ensemble Learning</a:t>
            </a:r>
            <a:endParaRPr b="1"/>
          </a:p>
        </p:txBody>
      </p:sp>
      <p:sp>
        <p:nvSpPr>
          <p:cNvPr id="220" name="Google Shape;220;p23"/>
          <p:cNvSpPr txBox="1"/>
          <p:nvPr/>
        </p:nvSpPr>
        <p:spPr>
          <a:xfrm>
            <a:off x="2964075" y="4136100"/>
            <a:ext cx="6516300" cy="9441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
              </a:spcBef>
              <a:spcAft>
                <a:spcPts val="0"/>
              </a:spcAft>
              <a:buClr>
                <a:schemeClr val="lt1"/>
              </a:buClr>
              <a:buSzPts val="1500"/>
              <a:buChar char="●"/>
            </a:pPr>
            <a:r>
              <a:rPr lang="en" sz="1500">
                <a:solidFill>
                  <a:schemeClr val="lt1"/>
                </a:solidFill>
              </a:rPr>
              <a:t>It is a machine learning technique that combines several</a:t>
            </a:r>
            <a:endParaRPr sz="1500">
              <a:solidFill>
                <a:schemeClr val="lt1"/>
              </a:solidFill>
            </a:endParaRPr>
          </a:p>
          <a:p>
            <a:pPr indent="0" lvl="0" marL="457200" rtl="0" algn="just">
              <a:lnSpc>
                <a:spcPct val="115000"/>
              </a:lnSpc>
              <a:spcBef>
                <a:spcPts val="100"/>
              </a:spcBef>
              <a:spcAft>
                <a:spcPts val="0"/>
              </a:spcAft>
              <a:buNone/>
            </a:pPr>
            <a:r>
              <a:rPr lang="en" sz="1500">
                <a:solidFill>
                  <a:schemeClr val="lt1"/>
                </a:solidFill>
              </a:rPr>
              <a:t> base models in order to produce one optimal predictive model</a:t>
            </a:r>
            <a:endParaRPr sz="1500">
              <a:solidFill>
                <a:schemeClr val="lt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nvSpPr>
        <p:spPr>
          <a:xfrm>
            <a:off x="3170825" y="517425"/>
            <a:ext cx="435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HARDWARE AND SOFTWARE REQUIREMENTS</a:t>
            </a:r>
            <a:endParaRPr b="1" sz="1800">
              <a:solidFill>
                <a:schemeClr val="lt1"/>
              </a:solidFill>
              <a:latin typeface="Montserrat"/>
              <a:ea typeface="Montserrat"/>
              <a:cs typeface="Montserrat"/>
              <a:sym typeface="Montserrat"/>
            </a:endParaRPr>
          </a:p>
        </p:txBody>
      </p:sp>
      <p:sp>
        <p:nvSpPr>
          <p:cNvPr id="226" name="Google Shape;226;p24"/>
          <p:cNvSpPr txBox="1"/>
          <p:nvPr/>
        </p:nvSpPr>
        <p:spPr>
          <a:xfrm>
            <a:off x="3170825" y="1400200"/>
            <a:ext cx="55044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Times"/>
                <a:ea typeface="Times"/>
                <a:cs typeface="Times"/>
                <a:sym typeface="Times"/>
              </a:rPr>
              <a:t>Hardware Requirements</a:t>
            </a:r>
            <a:r>
              <a:rPr lang="en" sz="1600">
                <a:solidFill>
                  <a:schemeClr val="lt1"/>
                </a:solidFill>
                <a:latin typeface="Times"/>
                <a:ea typeface="Times"/>
                <a:cs typeface="Times"/>
                <a:sym typeface="Times"/>
              </a:rPr>
              <a:t> </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System of Processor  	 	: Intel Core ™ i5-6006U CPU @ 2.00Hz Minimum</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Hard Disk 	                 		: 500 GB. </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Ram		 		         : 16 GB. </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Moniter	 		         : 15 inch.</a:t>
            </a:r>
            <a:endParaRPr sz="1600">
              <a:solidFill>
                <a:schemeClr val="lt1"/>
              </a:solidFill>
              <a:latin typeface="Times"/>
              <a:ea typeface="Times"/>
              <a:cs typeface="Times"/>
              <a:sym typeface="Times"/>
            </a:endParaRPr>
          </a:p>
          <a:p>
            <a:pPr indent="0" lvl="0" marL="0" rtl="0" algn="l">
              <a:spcBef>
                <a:spcPts val="0"/>
              </a:spcBef>
              <a:spcAft>
                <a:spcPts val="0"/>
              </a:spcAft>
              <a:buNone/>
            </a:pPr>
            <a:r>
              <a:t/>
            </a:r>
            <a:endParaRPr sz="1600">
              <a:solidFill>
                <a:schemeClr val="lt1"/>
              </a:solidFill>
              <a:latin typeface="Times"/>
              <a:ea typeface="Times"/>
              <a:cs typeface="Times"/>
              <a:sym typeface="Times"/>
            </a:endParaRPr>
          </a:p>
          <a:p>
            <a:pPr indent="0" lvl="0" marL="0" rtl="0" algn="l">
              <a:spcBef>
                <a:spcPts val="0"/>
              </a:spcBef>
              <a:spcAft>
                <a:spcPts val="0"/>
              </a:spcAft>
              <a:buNone/>
            </a:pPr>
            <a:r>
              <a:rPr b="1" lang="en" sz="1600">
                <a:solidFill>
                  <a:schemeClr val="lt1"/>
                </a:solidFill>
                <a:latin typeface="Times"/>
                <a:ea typeface="Times"/>
                <a:cs typeface="Times"/>
                <a:sym typeface="Times"/>
              </a:rPr>
              <a:t>Software Requirements </a:t>
            </a:r>
            <a:endParaRPr b="1"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Operating of the system  	: Windows 10 </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Implementation of </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Language	                   	: Python (version 3) </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Framework 			: Anaconda </a:t>
            </a:r>
            <a:endParaRPr sz="1600">
              <a:solidFill>
                <a:schemeClr val="lt1"/>
              </a:solidFill>
              <a:latin typeface="Times"/>
              <a:ea typeface="Times"/>
              <a:cs typeface="Times"/>
              <a:sym typeface="Times"/>
            </a:endParaRPr>
          </a:p>
          <a:p>
            <a:pPr indent="0" lvl="0" marL="0" rtl="0" algn="l">
              <a:spcBef>
                <a:spcPts val="0"/>
              </a:spcBef>
              <a:spcAft>
                <a:spcPts val="0"/>
              </a:spcAft>
              <a:buNone/>
            </a:pPr>
            <a:r>
              <a:rPr lang="en" sz="1600">
                <a:solidFill>
                  <a:schemeClr val="lt1"/>
                </a:solidFill>
                <a:latin typeface="Times"/>
                <a:ea typeface="Times"/>
                <a:cs typeface="Times"/>
                <a:sym typeface="Times"/>
              </a:rPr>
              <a:t>Platform of the system 	: IDE Jupyter Notebook, pycharm </a:t>
            </a:r>
            <a:endParaRPr sz="1600">
              <a:solidFill>
                <a:schemeClr val="lt1"/>
              </a:solidFill>
              <a:latin typeface="Times"/>
              <a:ea typeface="Times"/>
              <a:cs typeface="Times"/>
              <a:sym typeface="Times"/>
            </a:endParaRPr>
          </a:p>
        </p:txBody>
      </p:sp>
      <p:pic>
        <p:nvPicPr>
          <p:cNvPr id="227" name="Google Shape;227;p24"/>
          <p:cNvPicPr preferRelativeResize="0"/>
          <p:nvPr/>
        </p:nvPicPr>
        <p:blipFill rotWithShape="1">
          <a:blip r:embed="rId3">
            <a:alphaModFix/>
          </a:blip>
          <a:srcRect b="0" l="0" r="-10035" t="-10035"/>
          <a:stretch/>
        </p:blipFill>
        <p:spPr>
          <a:xfrm>
            <a:off x="7678400" y="0"/>
            <a:ext cx="1524675" cy="1524675"/>
          </a:xfrm>
          <a:prstGeom prst="rect">
            <a:avLst/>
          </a:prstGeom>
          <a:noFill/>
          <a:ln>
            <a:noFill/>
          </a:ln>
        </p:spPr>
      </p:pic>
      <p:pic>
        <p:nvPicPr>
          <p:cNvPr id="228" name="Google Shape;228;p24"/>
          <p:cNvPicPr preferRelativeResize="0"/>
          <p:nvPr/>
        </p:nvPicPr>
        <p:blipFill>
          <a:blip r:embed="rId4">
            <a:alphaModFix/>
          </a:blip>
          <a:stretch>
            <a:fillRect/>
          </a:stretch>
        </p:blipFill>
        <p:spPr>
          <a:xfrm>
            <a:off x="0" y="3249919"/>
            <a:ext cx="2962200" cy="1664400"/>
          </a:xfrm>
          <a:prstGeom prst="snip2DiagRect">
            <a:avLst>
              <a:gd fmla="val 0" name="adj1"/>
              <a:gd fmla="val 50000" name="adj2"/>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nvSpPr>
        <p:spPr>
          <a:xfrm>
            <a:off x="3721050" y="328900"/>
            <a:ext cx="514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Times"/>
                <a:ea typeface="Times"/>
                <a:cs typeface="Times"/>
                <a:sym typeface="Times"/>
              </a:rPr>
              <a:t>WORKING</a:t>
            </a:r>
            <a:endParaRPr b="1" sz="2000">
              <a:solidFill>
                <a:schemeClr val="dk2"/>
              </a:solidFill>
              <a:latin typeface="Times"/>
              <a:ea typeface="Times"/>
              <a:cs typeface="Times"/>
              <a:sym typeface="Times"/>
            </a:endParaRPr>
          </a:p>
        </p:txBody>
      </p:sp>
      <p:sp>
        <p:nvSpPr>
          <p:cNvPr id="234" name="Google Shape;234;p25"/>
          <p:cNvSpPr txBox="1"/>
          <p:nvPr/>
        </p:nvSpPr>
        <p:spPr>
          <a:xfrm>
            <a:off x="4025325" y="850950"/>
            <a:ext cx="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5" name="Google Shape;235;p25"/>
          <p:cNvSpPr txBox="1"/>
          <p:nvPr/>
        </p:nvSpPr>
        <p:spPr>
          <a:xfrm>
            <a:off x="3057300" y="1378275"/>
            <a:ext cx="5973900" cy="28938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In </a:t>
            </a:r>
            <a:r>
              <a:rPr lang="en" sz="1600">
                <a:solidFill>
                  <a:schemeClr val="lt1"/>
                </a:solidFill>
                <a:latin typeface="Times"/>
                <a:ea typeface="Times"/>
                <a:cs typeface="Times"/>
                <a:sym typeface="Times"/>
              </a:rPr>
              <a:t>human’s it is difficult to analyze the forest’s wild animals 24/7</a:t>
            </a:r>
            <a:endParaRPr sz="1600">
              <a:solidFill>
                <a:schemeClr val="lt1"/>
              </a:solidFill>
              <a:latin typeface="Times"/>
              <a:ea typeface="Times"/>
              <a:cs typeface="Times"/>
              <a:sym typeface="Times"/>
            </a:endParaRPr>
          </a:p>
          <a:p>
            <a:pPr indent="0" lvl="0" marL="457200" rtl="0" algn="just">
              <a:spcBef>
                <a:spcPts val="0"/>
              </a:spcBef>
              <a:spcAft>
                <a:spcPts val="0"/>
              </a:spcAft>
              <a:buNone/>
            </a:pPr>
            <a:r>
              <a:t/>
            </a:r>
            <a:endParaRPr sz="1600">
              <a:solidFill>
                <a:schemeClr val="lt1"/>
              </a:solidFill>
              <a:latin typeface="Times"/>
              <a:ea typeface="Times"/>
              <a:cs typeface="Times"/>
              <a:sym typeface="Times"/>
            </a:endParaRPr>
          </a:p>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This drawback is overcome by send the UAV Like drones and rovers etc…</a:t>
            </a:r>
            <a:endParaRPr sz="1600">
              <a:solidFill>
                <a:schemeClr val="lt1"/>
              </a:solidFill>
              <a:latin typeface="Times"/>
              <a:ea typeface="Times"/>
              <a:cs typeface="Times"/>
              <a:sym typeface="Times"/>
            </a:endParaRPr>
          </a:p>
          <a:p>
            <a:pPr indent="0" lvl="0" marL="0" rtl="0" algn="just">
              <a:spcBef>
                <a:spcPts val="0"/>
              </a:spcBef>
              <a:spcAft>
                <a:spcPts val="0"/>
              </a:spcAft>
              <a:buNone/>
            </a:pPr>
            <a:r>
              <a:t/>
            </a:r>
            <a:endParaRPr sz="1600">
              <a:solidFill>
                <a:schemeClr val="lt1"/>
              </a:solidFill>
              <a:latin typeface="Times"/>
              <a:ea typeface="Times"/>
              <a:cs typeface="Times"/>
              <a:sym typeface="Times"/>
            </a:endParaRPr>
          </a:p>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Those vehicle capture the images of animals and gives it to Algorithm</a:t>
            </a:r>
            <a:endParaRPr sz="1600">
              <a:solidFill>
                <a:schemeClr val="lt1"/>
              </a:solidFill>
              <a:latin typeface="Times"/>
              <a:ea typeface="Times"/>
              <a:cs typeface="Times"/>
              <a:sym typeface="Times"/>
            </a:endParaRPr>
          </a:p>
          <a:p>
            <a:pPr indent="0" lvl="0" marL="457200" rtl="0" algn="just">
              <a:spcBef>
                <a:spcPts val="0"/>
              </a:spcBef>
              <a:spcAft>
                <a:spcPts val="0"/>
              </a:spcAft>
              <a:buNone/>
            </a:pPr>
            <a:r>
              <a:t/>
            </a:r>
            <a:endParaRPr sz="1600">
              <a:solidFill>
                <a:schemeClr val="lt1"/>
              </a:solidFill>
              <a:latin typeface="Times"/>
              <a:ea typeface="Times"/>
              <a:cs typeface="Times"/>
              <a:sym typeface="Times"/>
            </a:endParaRPr>
          </a:p>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Based upon the images the CNN classify the animal and give the better accuracy with probability scores.</a:t>
            </a:r>
            <a:endParaRPr sz="1600">
              <a:solidFill>
                <a:schemeClr val="lt1"/>
              </a:solidFill>
              <a:latin typeface="Times"/>
              <a:ea typeface="Times"/>
              <a:cs typeface="Times"/>
              <a:sym typeface="Times"/>
            </a:endParaRPr>
          </a:p>
          <a:p>
            <a:pPr indent="0" lvl="0" marL="457200" rtl="0" algn="just">
              <a:spcBef>
                <a:spcPts val="0"/>
              </a:spcBef>
              <a:spcAft>
                <a:spcPts val="0"/>
              </a:spcAft>
              <a:buNone/>
            </a:pPr>
            <a:r>
              <a:t/>
            </a:r>
            <a:endParaRPr sz="1600">
              <a:solidFill>
                <a:schemeClr val="lt1"/>
              </a:solidFill>
              <a:latin typeface="Times"/>
              <a:ea typeface="Times"/>
              <a:cs typeface="Times"/>
              <a:sym typeface="Times"/>
            </a:endParaRPr>
          </a:p>
        </p:txBody>
      </p:sp>
      <p:pic>
        <p:nvPicPr>
          <p:cNvPr id="236" name="Google Shape;236;p25"/>
          <p:cNvPicPr preferRelativeResize="0"/>
          <p:nvPr/>
        </p:nvPicPr>
        <p:blipFill>
          <a:blip r:embed="rId3">
            <a:alphaModFix/>
          </a:blip>
          <a:stretch>
            <a:fillRect/>
          </a:stretch>
        </p:blipFill>
        <p:spPr>
          <a:xfrm>
            <a:off x="265075" y="3175600"/>
            <a:ext cx="2550175" cy="169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ctrTitle"/>
          </p:nvPr>
        </p:nvSpPr>
        <p:spPr>
          <a:xfrm>
            <a:off x="3308550" y="6640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Times"/>
                <a:ea typeface="Times"/>
                <a:cs typeface="Times"/>
                <a:sym typeface="Times"/>
              </a:rPr>
              <a:t>APPLICATIONS</a:t>
            </a:r>
            <a:endParaRPr b="1" sz="1800">
              <a:latin typeface="Times"/>
              <a:ea typeface="Times"/>
              <a:cs typeface="Times"/>
              <a:sym typeface="Times"/>
            </a:endParaRPr>
          </a:p>
        </p:txBody>
      </p:sp>
      <p:sp>
        <p:nvSpPr>
          <p:cNvPr id="242" name="Google Shape;242;p26"/>
          <p:cNvSpPr txBox="1"/>
          <p:nvPr>
            <p:ph idx="1" type="subTitle"/>
          </p:nvPr>
        </p:nvSpPr>
        <p:spPr>
          <a:xfrm>
            <a:off x="2817225" y="1565600"/>
            <a:ext cx="6300600" cy="3805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a:buChar char="❏"/>
            </a:pPr>
            <a:r>
              <a:rPr lang="en" sz="1600">
                <a:latin typeface="Times"/>
                <a:ea typeface="Times"/>
                <a:cs typeface="Times"/>
                <a:sym typeface="Times"/>
              </a:rPr>
              <a:t>In forest, human involving deforestation activities the UAV captured images and send to the forest control, it makes alert sound.</a:t>
            </a:r>
            <a:endParaRPr sz="1600">
              <a:latin typeface="Times"/>
              <a:ea typeface="Times"/>
              <a:cs typeface="Times"/>
              <a:sym typeface="Times"/>
            </a:endParaRPr>
          </a:p>
          <a:p>
            <a:pPr indent="0" lvl="0" marL="457200" rtl="0" algn="l">
              <a:spcBef>
                <a:spcPts val="0"/>
              </a:spcBef>
              <a:spcAft>
                <a:spcPts val="0"/>
              </a:spcAft>
              <a:buNone/>
            </a:pPr>
            <a:r>
              <a:t/>
            </a:r>
            <a:endParaRPr sz="1600">
              <a:latin typeface="Times"/>
              <a:ea typeface="Times"/>
              <a:cs typeface="Times"/>
              <a:sym typeface="Times"/>
            </a:endParaRPr>
          </a:p>
          <a:p>
            <a:pPr indent="-330200" lvl="0" marL="457200" rtl="0" algn="l">
              <a:spcBef>
                <a:spcPts val="0"/>
              </a:spcBef>
              <a:spcAft>
                <a:spcPts val="0"/>
              </a:spcAft>
              <a:buSzPts val="1600"/>
              <a:buFont typeface="Times"/>
              <a:buChar char="❏"/>
            </a:pPr>
            <a:r>
              <a:rPr lang="en" sz="1600">
                <a:latin typeface="Times"/>
                <a:ea typeface="Times"/>
                <a:cs typeface="Times"/>
                <a:sym typeface="Times"/>
              </a:rPr>
              <a:t>In any new human inside the forest , the data set are find the </a:t>
            </a:r>
            <a:r>
              <a:rPr lang="en" sz="1600">
                <a:latin typeface="Times"/>
                <a:ea typeface="Times"/>
                <a:cs typeface="Times"/>
                <a:sym typeface="Times"/>
              </a:rPr>
              <a:t>authenticated</a:t>
            </a:r>
            <a:r>
              <a:rPr lang="en" sz="1600">
                <a:latin typeface="Times"/>
                <a:ea typeface="Times"/>
                <a:cs typeface="Times"/>
                <a:sym typeface="Times"/>
              </a:rPr>
              <a:t> person or not.</a:t>
            </a:r>
            <a:endParaRPr sz="1600">
              <a:latin typeface="Times"/>
              <a:ea typeface="Times"/>
              <a:cs typeface="Times"/>
              <a:sym typeface="Times"/>
            </a:endParaRPr>
          </a:p>
          <a:p>
            <a:pPr indent="0" lvl="0" marL="457200" rtl="0" algn="l">
              <a:spcBef>
                <a:spcPts val="0"/>
              </a:spcBef>
              <a:spcAft>
                <a:spcPts val="0"/>
              </a:spcAft>
              <a:buNone/>
            </a:pPr>
            <a:r>
              <a:t/>
            </a:r>
            <a:endParaRPr sz="1600">
              <a:latin typeface="Times"/>
              <a:ea typeface="Times"/>
              <a:cs typeface="Times"/>
              <a:sym typeface="Times"/>
            </a:endParaRPr>
          </a:p>
          <a:p>
            <a:pPr indent="-330200" lvl="0" marL="457200" rtl="0" algn="l">
              <a:spcBef>
                <a:spcPts val="0"/>
              </a:spcBef>
              <a:spcAft>
                <a:spcPts val="0"/>
              </a:spcAft>
              <a:buSzPts val="1600"/>
              <a:buFont typeface="Times"/>
              <a:buChar char="❏"/>
            </a:pPr>
            <a:r>
              <a:rPr lang="en" sz="1600">
                <a:latin typeface="Times"/>
                <a:ea typeface="Times"/>
                <a:cs typeface="Times"/>
                <a:sym typeface="Times"/>
              </a:rPr>
              <a:t>It is mainly used in the animal classification which classify and </a:t>
            </a:r>
            <a:r>
              <a:rPr lang="en" sz="1600">
                <a:latin typeface="Times"/>
                <a:ea typeface="Times"/>
                <a:cs typeface="Times"/>
                <a:sym typeface="Times"/>
              </a:rPr>
              <a:t>categorize</a:t>
            </a:r>
            <a:r>
              <a:rPr lang="en" sz="1600">
                <a:latin typeface="Times"/>
                <a:ea typeface="Times"/>
                <a:cs typeface="Times"/>
                <a:sym typeface="Times"/>
              </a:rPr>
              <a:t> the animals.</a:t>
            </a:r>
            <a:endParaRPr sz="1600">
              <a:latin typeface="Times"/>
              <a:ea typeface="Times"/>
              <a:cs typeface="Times"/>
              <a:sym typeface="Times"/>
            </a:endParaRPr>
          </a:p>
          <a:p>
            <a:pPr indent="0" lvl="0" marL="457200" rtl="0" algn="l">
              <a:spcBef>
                <a:spcPts val="0"/>
              </a:spcBef>
              <a:spcAft>
                <a:spcPts val="0"/>
              </a:spcAft>
              <a:buNone/>
            </a:pPr>
            <a:r>
              <a:t/>
            </a:r>
            <a:endParaRPr sz="1600">
              <a:latin typeface="Times"/>
              <a:ea typeface="Times"/>
              <a:cs typeface="Times"/>
              <a:sym typeface="Times"/>
            </a:endParaRPr>
          </a:p>
          <a:p>
            <a:pPr indent="0" lvl="0" marL="457200" rtl="0" algn="l">
              <a:spcBef>
                <a:spcPts val="0"/>
              </a:spcBef>
              <a:spcAft>
                <a:spcPts val="0"/>
              </a:spcAft>
              <a:buNone/>
            </a:pPr>
            <a:r>
              <a:rPr lang="en" sz="1600">
                <a:latin typeface="Times"/>
                <a:ea typeface="Times"/>
                <a:cs typeface="Times"/>
                <a:sym typeface="Times"/>
              </a:rPr>
              <a:t> </a:t>
            </a:r>
            <a:endParaRPr sz="1600">
              <a:latin typeface="Times"/>
              <a:ea typeface="Times"/>
              <a:cs typeface="Times"/>
              <a:sym typeface="Times"/>
            </a:endParaRPr>
          </a:p>
        </p:txBody>
      </p:sp>
      <p:pic>
        <p:nvPicPr>
          <p:cNvPr id="243" name="Google Shape;243;p26"/>
          <p:cNvPicPr preferRelativeResize="0"/>
          <p:nvPr/>
        </p:nvPicPr>
        <p:blipFill>
          <a:blip r:embed="rId3">
            <a:alphaModFix/>
          </a:blip>
          <a:stretch>
            <a:fillRect/>
          </a:stretch>
        </p:blipFill>
        <p:spPr>
          <a:xfrm>
            <a:off x="-75" y="3244275"/>
            <a:ext cx="2512500" cy="1764900"/>
          </a:xfrm>
          <a:prstGeom prst="snip2DiagRect">
            <a:avLst>
              <a:gd fmla="val 0" name="adj1"/>
              <a:gd fmla="val 24868" name="adj2"/>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nvSpPr>
        <p:spPr>
          <a:xfrm>
            <a:off x="2686425" y="1049500"/>
            <a:ext cx="6221700" cy="33864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en" sz="1600">
                <a:solidFill>
                  <a:schemeClr val="lt1"/>
                </a:solidFill>
                <a:latin typeface="Times"/>
                <a:ea typeface="Times"/>
                <a:cs typeface="Times"/>
                <a:sym typeface="Times"/>
              </a:rPr>
              <a:t>• A novel animal classification system is the proposed system based on the method transfer Learning and score-level fusion pairs </a:t>
            </a:r>
            <a:endParaRPr sz="1600">
              <a:solidFill>
                <a:schemeClr val="lt1"/>
              </a:solidFill>
              <a:latin typeface="Times"/>
              <a:ea typeface="Times"/>
              <a:cs typeface="Times"/>
              <a:sym typeface="Times"/>
            </a:endParaRPr>
          </a:p>
          <a:p>
            <a:pPr indent="0" lvl="0" marL="457200" rtl="0" algn="just">
              <a:spcBef>
                <a:spcPts val="0"/>
              </a:spcBef>
              <a:spcAft>
                <a:spcPts val="0"/>
              </a:spcAft>
              <a:buNone/>
            </a:pPr>
            <a:r>
              <a:t/>
            </a:r>
            <a:endParaRPr sz="1600">
              <a:solidFill>
                <a:schemeClr val="lt1"/>
              </a:solidFill>
              <a:latin typeface="Times"/>
              <a:ea typeface="Times"/>
              <a:cs typeface="Times"/>
              <a:sym typeface="Times"/>
            </a:endParaRPr>
          </a:p>
          <a:p>
            <a:pPr indent="0" lvl="0" marL="457200" rtl="0" algn="just">
              <a:spcBef>
                <a:spcPts val="0"/>
              </a:spcBef>
              <a:spcAft>
                <a:spcPts val="0"/>
              </a:spcAft>
              <a:buNone/>
            </a:pPr>
            <a:r>
              <a:rPr lang="en" sz="1600">
                <a:solidFill>
                  <a:schemeClr val="lt1"/>
                </a:solidFill>
                <a:latin typeface="Times"/>
                <a:ea typeface="Times"/>
                <a:cs typeface="Times"/>
                <a:sym typeface="Times"/>
              </a:rPr>
              <a:t>• It is used An Animal using ImageNet database. Then, augmentation and pre-processing the image using the gabor filters and performing process </a:t>
            </a:r>
            <a:endParaRPr sz="1600">
              <a:solidFill>
                <a:schemeClr val="lt1"/>
              </a:solidFill>
              <a:latin typeface="Times"/>
              <a:ea typeface="Times"/>
              <a:cs typeface="Times"/>
              <a:sym typeface="Times"/>
            </a:endParaRPr>
          </a:p>
          <a:p>
            <a:pPr indent="0" lvl="0" marL="457200" rtl="0" algn="just">
              <a:spcBef>
                <a:spcPts val="0"/>
              </a:spcBef>
              <a:spcAft>
                <a:spcPts val="0"/>
              </a:spcAft>
              <a:buNone/>
            </a:pPr>
            <a:r>
              <a:t/>
            </a:r>
            <a:endParaRPr sz="1600">
              <a:solidFill>
                <a:schemeClr val="lt1"/>
              </a:solidFill>
              <a:latin typeface="Times"/>
              <a:ea typeface="Times"/>
              <a:cs typeface="Times"/>
              <a:sym typeface="Times"/>
            </a:endParaRPr>
          </a:p>
          <a:p>
            <a:pPr indent="0" lvl="0" marL="457200" rtl="0" algn="just">
              <a:spcBef>
                <a:spcPts val="0"/>
              </a:spcBef>
              <a:spcAft>
                <a:spcPts val="0"/>
              </a:spcAft>
              <a:buNone/>
            </a:pPr>
            <a:r>
              <a:rPr lang="en" sz="1600">
                <a:solidFill>
                  <a:schemeClr val="lt1"/>
                </a:solidFill>
                <a:latin typeface="Times"/>
                <a:ea typeface="Times"/>
                <a:cs typeface="Times"/>
                <a:sym typeface="Times"/>
              </a:rPr>
              <a:t>• It is to </a:t>
            </a:r>
            <a:r>
              <a:rPr lang="en" sz="1600">
                <a:solidFill>
                  <a:schemeClr val="lt1"/>
                </a:solidFill>
                <a:latin typeface="Times"/>
                <a:ea typeface="Times"/>
                <a:cs typeface="Times"/>
                <a:sym typeface="Times"/>
              </a:rPr>
              <a:t>demonstrate </a:t>
            </a:r>
            <a:r>
              <a:rPr lang="en" sz="1600">
                <a:solidFill>
                  <a:schemeClr val="lt1"/>
                </a:solidFill>
                <a:latin typeface="Times"/>
                <a:ea typeface="Times"/>
                <a:cs typeface="Times"/>
                <a:sym typeface="Times"/>
              </a:rPr>
              <a:t>the proposed method using score-level fusion on pre-trained models architecture for animal classification </a:t>
            </a:r>
            <a:endParaRPr sz="1600">
              <a:solidFill>
                <a:schemeClr val="lt1"/>
              </a:solidFill>
              <a:latin typeface="Times"/>
              <a:ea typeface="Times"/>
              <a:cs typeface="Times"/>
              <a:sym typeface="Times"/>
            </a:endParaRPr>
          </a:p>
          <a:p>
            <a:pPr indent="0" lvl="0" marL="457200" rtl="0" algn="just">
              <a:spcBef>
                <a:spcPts val="0"/>
              </a:spcBef>
              <a:spcAft>
                <a:spcPts val="0"/>
              </a:spcAft>
              <a:buNone/>
            </a:pPr>
            <a:r>
              <a:t/>
            </a:r>
            <a:endParaRPr sz="1600">
              <a:solidFill>
                <a:schemeClr val="lt1"/>
              </a:solidFill>
              <a:latin typeface="Times"/>
              <a:ea typeface="Times"/>
              <a:cs typeface="Times"/>
              <a:sym typeface="Times"/>
            </a:endParaRPr>
          </a:p>
          <a:p>
            <a:pPr indent="0" lvl="0" marL="457200" rtl="0" algn="just">
              <a:spcBef>
                <a:spcPts val="0"/>
              </a:spcBef>
              <a:spcAft>
                <a:spcPts val="0"/>
              </a:spcAft>
              <a:buNone/>
            </a:pPr>
            <a:r>
              <a:rPr lang="en" sz="1600">
                <a:solidFill>
                  <a:schemeClr val="lt1"/>
                </a:solidFill>
                <a:latin typeface="Times"/>
                <a:ea typeface="Times"/>
                <a:cs typeface="Times"/>
                <a:sym typeface="Times"/>
              </a:rPr>
              <a:t>• Finally, the classification system using pre-trained model improve the accuracy</a:t>
            </a:r>
            <a:endParaRPr sz="1600">
              <a:solidFill>
                <a:schemeClr val="lt1"/>
              </a:solidFill>
              <a:latin typeface="Times"/>
              <a:ea typeface="Times"/>
              <a:cs typeface="Times"/>
              <a:sym typeface="Times"/>
            </a:endParaRPr>
          </a:p>
          <a:p>
            <a:pPr indent="0" lvl="0" marL="457200" rtl="0" algn="just">
              <a:spcBef>
                <a:spcPts val="0"/>
              </a:spcBef>
              <a:spcAft>
                <a:spcPts val="0"/>
              </a:spcAft>
              <a:buNone/>
            </a:pPr>
            <a:r>
              <a:rPr lang="en" sz="1600">
                <a:solidFill>
                  <a:schemeClr val="lt1"/>
                </a:solidFill>
                <a:latin typeface="Times"/>
                <a:ea typeface="Times"/>
                <a:cs typeface="Times"/>
                <a:sym typeface="Times"/>
              </a:rPr>
              <a:t> </a:t>
            </a:r>
            <a:endParaRPr sz="1600">
              <a:solidFill>
                <a:schemeClr val="lt1"/>
              </a:solidFill>
              <a:latin typeface="Times"/>
              <a:ea typeface="Times"/>
              <a:cs typeface="Times"/>
              <a:sym typeface="Times"/>
            </a:endParaRPr>
          </a:p>
        </p:txBody>
      </p:sp>
      <p:sp>
        <p:nvSpPr>
          <p:cNvPr id="249" name="Google Shape;249;p27"/>
          <p:cNvSpPr txBox="1"/>
          <p:nvPr/>
        </p:nvSpPr>
        <p:spPr>
          <a:xfrm>
            <a:off x="3165950" y="510700"/>
            <a:ext cx="4350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Montserrat"/>
                <a:ea typeface="Montserrat"/>
                <a:cs typeface="Montserrat"/>
                <a:sym typeface="Montserrat"/>
              </a:rPr>
              <a:t>CONCLUSION</a:t>
            </a:r>
            <a:endParaRPr b="1" sz="2300">
              <a:solidFill>
                <a:schemeClr val="lt1"/>
              </a:solidFill>
              <a:latin typeface="Montserrat"/>
              <a:ea typeface="Montserrat"/>
              <a:cs typeface="Montserrat"/>
              <a:sym typeface="Montserrat"/>
            </a:endParaRPr>
          </a:p>
        </p:txBody>
      </p:sp>
      <p:pic>
        <p:nvPicPr>
          <p:cNvPr id="250" name="Google Shape;250;p27"/>
          <p:cNvPicPr preferRelativeResize="0"/>
          <p:nvPr/>
        </p:nvPicPr>
        <p:blipFill>
          <a:blip r:embed="rId3">
            <a:alphaModFix/>
          </a:blip>
          <a:stretch>
            <a:fillRect/>
          </a:stretch>
        </p:blipFill>
        <p:spPr>
          <a:xfrm>
            <a:off x="49750" y="3399125"/>
            <a:ext cx="2912400" cy="1632300"/>
          </a:xfrm>
          <a:prstGeom prst="snip2DiagRect">
            <a:avLst>
              <a:gd fmla="val 0" name="adj1"/>
              <a:gd fmla="val 43249" name="adj2"/>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nvSpPr>
        <p:spPr>
          <a:xfrm>
            <a:off x="2962150" y="586250"/>
            <a:ext cx="6059700" cy="4342800"/>
          </a:xfrm>
          <a:prstGeom prst="rect">
            <a:avLst/>
          </a:prstGeom>
          <a:noFill/>
          <a:ln>
            <a:noFill/>
          </a:ln>
        </p:spPr>
        <p:txBody>
          <a:bodyPr anchorCtr="0" anchor="t" bIns="91425" lIns="91425" spcFirstLastPara="1" rIns="91425" wrap="square" tIns="91425">
            <a:spAutoFit/>
          </a:bodyPr>
          <a:lstStyle/>
          <a:p>
            <a:pPr indent="-320675" lvl="0" marL="457200" rtl="0" algn="just">
              <a:spcBef>
                <a:spcPts val="0"/>
              </a:spcBef>
              <a:spcAft>
                <a:spcPts val="0"/>
              </a:spcAft>
              <a:buClr>
                <a:srgbClr val="FFFFFF"/>
              </a:buClr>
              <a:buSzPts val="1450"/>
              <a:buAutoNum type="arabicPeriod"/>
            </a:pPr>
            <a:r>
              <a:rPr lang="en" sz="1450">
                <a:solidFill>
                  <a:srgbClr val="FFFFFF"/>
                </a:solidFill>
              </a:rPr>
              <a:t>A Navneet Dalal and Bill Triggs.:  ‘Histograms of Oriented Gradients for  Human Detection’ : Computer Vision and  Pattern Recognition, IEEE, (2005)</a:t>
            </a:r>
            <a:endParaRPr sz="1450">
              <a:solidFill>
                <a:srgbClr val="FFFFFF"/>
              </a:solidFill>
            </a:endParaRPr>
          </a:p>
          <a:p>
            <a:pPr indent="0" lvl="0" marL="0" rtl="0" algn="just">
              <a:spcBef>
                <a:spcPts val="0"/>
              </a:spcBef>
              <a:spcAft>
                <a:spcPts val="0"/>
              </a:spcAft>
              <a:buNone/>
            </a:pPr>
            <a:r>
              <a:t/>
            </a:r>
            <a:endParaRPr sz="1450">
              <a:solidFill>
                <a:srgbClr val="FFFFFF"/>
              </a:solidFill>
            </a:endParaRPr>
          </a:p>
          <a:p>
            <a:pPr indent="-320675" lvl="0" marL="457200" rtl="0" algn="just">
              <a:spcBef>
                <a:spcPts val="0"/>
              </a:spcBef>
              <a:spcAft>
                <a:spcPts val="0"/>
              </a:spcAft>
              <a:buClr>
                <a:srgbClr val="FFFFFF"/>
              </a:buClr>
              <a:buSzPts val="1450"/>
              <a:buAutoNum type="arabicPeriod"/>
            </a:pPr>
            <a:r>
              <a:rPr lang="en" sz="1450">
                <a:solidFill>
                  <a:srgbClr val="FFFFFF"/>
                </a:solidFill>
              </a:rPr>
              <a:t>Mikolajczyk,   Krystian,   and   Cordelia Schmid.: ‘A performance evaluation of  local descriptors.’ : Pattern Analysis and  Machine Intelligence, IEEE Trans (2005)</a:t>
            </a:r>
            <a:endParaRPr sz="1450">
              <a:solidFill>
                <a:srgbClr val="FFFFFF"/>
              </a:solidFill>
            </a:endParaRPr>
          </a:p>
          <a:p>
            <a:pPr indent="0" lvl="0" marL="0" rtl="0" algn="just">
              <a:spcBef>
                <a:spcPts val="0"/>
              </a:spcBef>
              <a:spcAft>
                <a:spcPts val="0"/>
              </a:spcAft>
              <a:buNone/>
            </a:pPr>
            <a:r>
              <a:t/>
            </a:r>
            <a:endParaRPr sz="1450">
              <a:solidFill>
                <a:srgbClr val="FFFFFF"/>
              </a:solidFill>
            </a:endParaRPr>
          </a:p>
          <a:p>
            <a:pPr indent="-320675" lvl="0" marL="457200" rtl="0" algn="just">
              <a:lnSpc>
                <a:spcPct val="103000"/>
              </a:lnSpc>
              <a:spcBef>
                <a:spcPts val="0"/>
              </a:spcBef>
              <a:spcAft>
                <a:spcPts val="0"/>
              </a:spcAft>
              <a:buClr>
                <a:srgbClr val="FFFFFF"/>
              </a:buClr>
              <a:buSzPts val="1450"/>
              <a:buAutoNum type="arabicPeriod"/>
            </a:pPr>
            <a:r>
              <a:rPr lang="en" sz="1450">
                <a:solidFill>
                  <a:srgbClr val="FFFFFF"/>
                </a:solidFill>
              </a:rPr>
              <a:t>Krizhevsky, A., Sutskever, I., &amp; Geoffrey  E., H.: ‘ImageNet Classification with  Deep Convolutional Neural Networks’:  Advances in Neural Information  Processing Systems, (2012)</a:t>
            </a:r>
            <a:endParaRPr sz="1450">
              <a:solidFill>
                <a:srgbClr val="FFFFFF"/>
              </a:solidFill>
            </a:endParaRPr>
          </a:p>
          <a:p>
            <a:pPr indent="0" lvl="0" marL="0" rtl="0" algn="just">
              <a:lnSpc>
                <a:spcPct val="103000"/>
              </a:lnSpc>
              <a:spcBef>
                <a:spcPts val="0"/>
              </a:spcBef>
              <a:spcAft>
                <a:spcPts val="0"/>
              </a:spcAft>
              <a:buNone/>
            </a:pPr>
            <a:r>
              <a:t/>
            </a:r>
            <a:endParaRPr sz="1450">
              <a:solidFill>
                <a:srgbClr val="FFFFFF"/>
              </a:solidFill>
            </a:endParaRPr>
          </a:p>
          <a:p>
            <a:pPr indent="-320675" lvl="0" marL="457200" rtl="0" algn="just">
              <a:lnSpc>
                <a:spcPct val="115000"/>
              </a:lnSpc>
              <a:spcBef>
                <a:spcPts val="0"/>
              </a:spcBef>
              <a:spcAft>
                <a:spcPts val="0"/>
              </a:spcAft>
              <a:buClr>
                <a:srgbClr val="FFFFFF"/>
              </a:buClr>
              <a:buSzPts val="1450"/>
              <a:buAutoNum type="arabicPeriod"/>
            </a:pPr>
            <a:r>
              <a:rPr lang="en" sz="1450">
                <a:solidFill>
                  <a:srgbClr val="FFFFFF"/>
                </a:solidFill>
              </a:rPr>
              <a:t>Chen, C. H., &amp; Chu, C.: ‘Fusion of face and  iris  features  for  biometrics’   :  Advances  in  Springer ,(2005)</a:t>
            </a:r>
            <a:endParaRPr sz="1450">
              <a:solidFill>
                <a:srgbClr val="FFFFFF"/>
              </a:solidFill>
            </a:endParaRPr>
          </a:p>
          <a:p>
            <a:pPr indent="0" lvl="0" marL="0" rtl="0" algn="just">
              <a:lnSpc>
                <a:spcPct val="115000"/>
              </a:lnSpc>
              <a:spcBef>
                <a:spcPts val="0"/>
              </a:spcBef>
              <a:spcAft>
                <a:spcPts val="0"/>
              </a:spcAft>
              <a:buNone/>
            </a:pPr>
            <a:r>
              <a:t/>
            </a:r>
            <a:endParaRPr sz="1450">
              <a:solidFill>
                <a:srgbClr val="FFFFFF"/>
              </a:solidFill>
            </a:endParaRPr>
          </a:p>
          <a:p>
            <a:pPr indent="-320675" lvl="0" marL="457200" rtl="0" algn="just">
              <a:lnSpc>
                <a:spcPct val="103000"/>
              </a:lnSpc>
              <a:spcBef>
                <a:spcPts val="0"/>
              </a:spcBef>
              <a:spcAft>
                <a:spcPts val="0"/>
              </a:spcAft>
              <a:buClr>
                <a:srgbClr val="FFFFFF"/>
              </a:buClr>
              <a:buSzPts val="1450"/>
              <a:buAutoNum type="arabicPeriod"/>
            </a:pPr>
            <a:r>
              <a:rPr lang="en" sz="1450">
                <a:solidFill>
                  <a:srgbClr val="FFFFFF"/>
                </a:solidFill>
              </a:rPr>
              <a:t>Marcialis, G, Roli, F.: ‘Score-level fusion  of fingerprint and face matchers for  personal verification conditions’  :  IEEE  Int. Analysis ,(2007).</a:t>
            </a:r>
            <a:endParaRPr sz="1300">
              <a:solidFill>
                <a:schemeClr val="lt1"/>
              </a:solidFill>
            </a:endParaRPr>
          </a:p>
        </p:txBody>
      </p:sp>
      <p:sp>
        <p:nvSpPr>
          <p:cNvPr id="256" name="Google Shape;256;p28"/>
          <p:cNvSpPr txBox="1"/>
          <p:nvPr/>
        </p:nvSpPr>
        <p:spPr>
          <a:xfrm>
            <a:off x="2962150" y="116100"/>
            <a:ext cx="435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REFERENCES</a:t>
            </a:r>
            <a:endParaRPr b="1" sz="1800">
              <a:solidFill>
                <a:schemeClr val="lt1"/>
              </a:solidFill>
              <a:latin typeface="Lato"/>
              <a:ea typeface="Lato"/>
              <a:cs typeface="Lato"/>
              <a:sym typeface="Lato"/>
            </a:endParaRPr>
          </a:p>
        </p:txBody>
      </p:sp>
      <p:pic>
        <p:nvPicPr>
          <p:cNvPr id="257" name="Google Shape;257;p28"/>
          <p:cNvPicPr preferRelativeResize="0"/>
          <p:nvPr/>
        </p:nvPicPr>
        <p:blipFill>
          <a:blip r:embed="rId3">
            <a:alphaModFix/>
          </a:blip>
          <a:stretch>
            <a:fillRect/>
          </a:stretch>
        </p:blipFill>
        <p:spPr>
          <a:xfrm>
            <a:off x="49750" y="3399125"/>
            <a:ext cx="2912400" cy="1632300"/>
          </a:xfrm>
          <a:prstGeom prst="snip2DiagRect">
            <a:avLst>
              <a:gd fmla="val 0" name="adj1"/>
              <a:gd fmla="val 43249" name="adj2"/>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nvSpPr>
        <p:spPr>
          <a:xfrm>
            <a:off x="2962150" y="586250"/>
            <a:ext cx="6059700" cy="4497300"/>
          </a:xfrm>
          <a:prstGeom prst="rect">
            <a:avLst/>
          </a:prstGeom>
          <a:noFill/>
          <a:ln>
            <a:noFill/>
          </a:ln>
        </p:spPr>
        <p:txBody>
          <a:bodyPr anchorCtr="0" anchor="t" bIns="91425" lIns="91425" spcFirstLastPara="1" rIns="91425" wrap="square" tIns="91425">
            <a:spAutoFit/>
          </a:bodyPr>
          <a:lstStyle/>
          <a:p>
            <a:pPr indent="0" lvl="0" marL="0" rtl="0" algn="just">
              <a:lnSpc>
                <a:spcPct val="103000"/>
              </a:lnSpc>
              <a:spcBef>
                <a:spcPts val="0"/>
              </a:spcBef>
              <a:spcAft>
                <a:spcPts val="0"/>
              </a:spcAft>
              <a:buNone/>
            </a:pPr>
            <a:r>
              <a:rPr lang="en" sz="1450">
                <a:solidFill>
                  <a:srgbClr val="FFFFFF"/>
                </a:solidFill>
              </a:rPr>
              <a:t>6. Sim, H, Hishammuddin, A, Rohayanti, H</a:t>
            </a:r>
            <a:r>
              <a:rPr i="1" lang="en" sz="1450">
                <a:solidFill>
                  <a:srgbClr val="FFFFFF"/>
                </a:solidFill>
              </a:rPr>
              <a:t>,  </a:t>
            </a:r>
            <a:r>
              <a:rPr lang="en" sz="1450">
                <a:solidFill>
                  <a:srgbClr val="FFFFFF"/>
                </a:solidFill>
              </a:rPr>
              <a:t>‘Multimodal biometrics: weighted score-level  fusion based on non-ideal iris and face images’,  </a:t>
            </a:r>
            <a:r>
              <a:rPr i="1" lang="en" sz="1450">
                <a:solidFill>
                  <a:srgbClr val="FFFFFF"/>
                </a:solidFill>
              </a:rPr>
              <a:t>Expert Syst. Appl.</a:t>
            </a:r>
            <a:r>
              <a:rPr lang="en" sz="1450">
                <a:solidFill>
                  <a:srgbClr val="FFFFFF"/>
                </a:solidFill>
              </a:rPr>
              <a:t>, (2014).</a:t>
            </a:r>
            <a:endParaRPr sz="1450">
              <a:solidFill>
                <a:srgbClr val="FFFFFF"/>
              </a:solidFill>
            </a:endParaRPr>
          </a:p>
          <a:p>
            <a:pPr indent="0" lvl="0" marL="0" rtl="0" algn="just">
              <a:lnSpc>
                <a:spcPct val="103000"/>
              </a:lnSpc>
              <a:spcBef>
                <a:spcPts val="0"/>
              </a:spcBef>
              <a:spcAft>
                <a:spcPts val="0"/>
              </a:spcAft>
              <a:buNone/>
            </a:pPr>
            <a:r>
              <a:rPr lang="en" sz="1450">
                <a:solidFill>
                  <a:srgbClr val="FFFFFF"/>
                </a:solidFill>
              </a:rPr>
              <a:t> </a:t>
            </a:r>
            <a:endParaRPr sz="1450">
              <a:solidFill>
                <a:srgbClr val="FFFFFF"/>
              </a:solidFill>
            </a:endParaRPr>
          </a:p>
          <a:p>
            <a:pPr indent="0" lvl="0" marL="0" rtl="0" algn="just">
              <a:lnSpc>
                <a:spcPct val="115000"/>
              </a:lnSpc>
              <a:spcBef>
                <a:spcPts val="100"/>
              </a:spcBef>
              <a:spcAft>
                <a:spcPts val="0"/>
              </a:spcAft>
              <a:buNone/>
            </a:pPr>
            <a:r>
              <a:rPr lang="en" sz="1450">
                <a:solidFill>
                  <a:srgbClr val="FFFFFF"/>
                </a:solidFill>
              </a:rPr>
              <a:t>7.  Mina  Farmanbar,  onsen  Toygar,  ‘Feature selection  for  the  fusion  of  face  and  palmprint biometrics’, Springer-Verlag London, (2015).</a:t>
            </a:r>
            <a:endParaRPr sz="1450">
              <a:solidFill>
                <a:srgbClr val="FFFFFF"/>
              </a:solidFill>
            </a:endParaRPr>
          </a:p>
          <a:p>
            <a:pPr indent="0" lvl="0" marL="0" rtl="0" algn="just">
              <a:lnSpc>
                <a:spcPct val="115000"/>
              </a:lnSpc>
              <a:spcBef>
                <a:spcPts val="100"/>
              </a:spcBef>
              <a:spcAft>
                <a:spcPts val="0"/>
              </a:spcAft>
              <a:buNone/>
            </a:pPr>
            <a:r>
              <a:t/>
            </a:r>
            <a:endParaRPr sz="1450">
              <a:solidFill>
                <a:srgbClr val="FFFFFF"/>
              </a:solidFill>
            </a:endParaRPr>
          </a:p>
          <a:p>
            <a:pPr indent="0" lvl="0" marL="0" rtl="0" algn="just">
              <a:lnSpc>
                <a:spcPct val="115000"/>
              </a:lnSpc>
              <a:spcBef>
                <a:spcPts val="100"/>
              </a:spcBef>
              <a:spcAft>
                <a:spcPts val="0"/>
              </a:spcAft>
              <a:buNone/>
            </a:pPr>
            <a:r>
              <a:rPr lang="en" sz="1450">
                <a:solidFill>
                  <a:srgbClr val="FFFFFF"/>
                </a:solidFill>
              </a:rPr>
              <a:t>8.  K. He, X. Zhang, S. Ren and J. Sun.: ‘Deep residual learning for image recognition’:  Proceedings of the IEEE Conference on Pattern  Recognition, (2016).</a:t>
            </a:r>
            <a:endParaRPr sz="1450">
              <a:solidFill>
                <a:srgbClr val="FFFFFF"/>
              </a:solidFill>
            </a:endParaRPr>
          </a:p>
          <a:p>
            <a:pPr indent="0" lvl="0" marL="0" rtl="0" algn="just">
              <a:lnSpc>
                <a:spcPct val="115000"/>
              </a:lnSpc>
              <a:spcBef>
                <a:spcPts val="100"/>
              </a:spcBef>
              <a:spcAft>
                <a:spcPts val="0"/>
              </a:spcAft>
              <a:buNone/>
            </a:pPr>
            <a:r>
              <a:t/>
            </a:r>
            <a:endParaRPr sz="1450">
              <a:solidFill>
                <a:srgbClr val="FFFFFF"/>
              </a:solidFill>
            </a:endParaRPr>
          </a:p>
          <a:p>
            <a:pPr indent="0" lvl="0" marL="0" rtl="0" algn="just">
              <a:lnSpc>
                <a:spcPct val="115000"/>
              </a:lnSpc>
              <a:spcBef>
                <a:spcPts val="100"/>
              </a:spcBef>
              <a:spcAft>
                <a:spcPts val="0"/>
              </a:spcAft>
              <a:buNone/>
            </a:pPr>
            <a:r>
              <a:rPr lang="en" sz="1450">
                <a:solidFill>
                  <a:srgbClr val="FFFFFF"/>
                </a:solidFill>
              </a:rPr>
              <a:t>9.   P. Moeskops, M. Veta, M. W. Lafarge, K.A. Eppenhof.: ‘Adversarial training and dilated convolutions for brain MRI segmentation’: in Deep Learning in Medical Image Analysis,  Springer, (2017).</a:t>
            </a:r>
            <a:endParaRPr sz="1450">
              <a:solidFill>
                <a:srgbClr val="FFFFFF"/>
              </a:solidFill>
            </a:endParaRPr>
          </a:p>
          <a:p>
            <a:pPr indent="0" lvl="0" marL="0" rtl="0" algn="just">
              <a:lnSpc>
                <a:spcPct val="115000"/>
              </a:lnSpc>
              <a:spcBef>
                <a:spcPts val="100"/>
              </a:spcBef>
              <a:spcAft>
                <a:spcPts val="0"/>
              </a:spcAft>
              <a:buNone/>
            </a:pPr>
            <a:r>
              <a:t/>
            </a:r>
            <a:endParaRPr sz="1450">
              <a:solidFill>
                <a:srgbClr val="FFFFFF"/>
              </a:solidFill>
            </a:endParaRPr>
          </a:p>
          <a:p>
            <a:pPr indent="0" lvl="0" marL="0" rtl="0" algn="just">
              <a:lnSpc>
                <a:spcPct val="115000"/>
              </a:lnSpc>
              <a:spcBef>
                <a:spcPts val="100"/>
              </a:spcBef>
              <a:spcAft>
                <a:spcPts val="0"/>
              </a:spcAft>
              <a:buNone/>
            </a:pPr>
            <a:r>
              <a:rPr lang="en" sz="1450">
                <a:solidFill>
                  <a:srgbClr val="FFFFFF"/>
                </a:solidFill>
              </a:rPr>
              <a:t>10. Fahad Alharbi , Animal species classification using machine learning techniques, MATEC Web of Conferences , (2018 ) </a:t>
            </a:r>
            <a:endParaRPr sz="1450">
              <a:solidFill>
                <a:srgbClr val="FFFFFF"/>
              </a:solidFill>
            </a:endParaRPr>
          </a:p>
        </p:txBody>
      </p:sp>
      <p:sp>
        <p:nvSpPr>
          <p:cNvPr id="263" name="Google Shape;263;p29"/>
          <p:cNvSpPr txBox="1"/>
          <p:nvPr/>
        </p:nvSpPr>
        <p:spPr>
          <a:xfrm>
            <a:off x="2962150" y="116100"/>
            <a:ext cx="435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REFERENCES</a:t>
            </a:r>
            <a:endParaRPr b="1" sz="1800">
              <a:solidFill>
                <a:schemeClr val="lt1"/>
              </a:solidFill>
              <a:latin typeface="Lato"/>
              <a:ea typeface="Lato"/>
              <a:cs typeface="Lato"/>
              <a:sym typeface="Lato"/>
            </a:endParaRPr>
          </a:p>
        </p:txBody>
      </p:sp>
      <p:pic>
        <p:nvPicPr>
          <p:cNvPr id="264" name="Google Shape;264;p29"/>
          <p:cNvPicPr preferRelativeResize="0"/>
          <p:nvPr/>
        </p:nvPicPr>
        <p:blipFill>
          <a:blip r:embed="rId3">
            <a:alphaModFix/>
          </a:blip>
          <a:stretch>
            <a:fillRect/>
          </a:stretch>
        </p:blipFill>
        <p:spPr>
          <a:xfrm>
            <a:off x="49750" y="3399125"/>
            <a:ext cx="2912400" cy="1632300"/>
          </a:xfrm>
          <a:prstGeom prst="snip2DiagRect">
            <a:avLst>
              <a:gd fmla="val 0" name="adj1"/>
              <a:gd fmla="val 43249" name="adj2"/>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0" name="Google Shape;270;p30"/>
          <p:cNvSpPr txBox="1"/>
          <p:nvPr>
            <p:ph idx="1" type="subTitle"/>
          </p:nvPr>
        </p:nvSpPr>
        <p:spPr>
          <a:xfrm>
            <a:off x="4779150" y="40011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a:ea typeface="Times"/>
                <a:cs typeface="Times"/>
                <a:sym typeface="Times"/>
              </a:rPr>
              <a:t>THANK YOU  …!</a:t>
            </a:r>
            <a:endParaRPr b="1" sz="2000">
              <a:latin typeface="Times"/>
              <a:ea typeface="Times"/>
              <a:cs typeface="Times"/>
              <a:sym typeface="Times"/>
            </a:endParaRPr>
          </a:p>
        </p:txBody>
      </p:sp>
      <p:pic>
        <p:nvPicPr>
          <p:cNvPr id="271" name="Google Shape;271;p30"/>
          <p:cNvPicPr preferRelativeResize="0"/>
          <p:nvPr/>
        </p:nvPicPr>
        <p:blipFill>
          <a:blip r:embed="rId3">
            <a:alphaModFix/>
          </a:blip>
          <a:stretch>
            <a:fillRect/>
          </a:stretch>
        </p:blipFill>
        <p:spPr>
          <a:xfrm>
            <a:off x="3460100" y="648600"/>
            <a:ext cx="5179799" cy="3137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nvSpPr>
        <p:spPr>
          <a:xfrm>
            <a:off x="3124200" y="1199025"/>
            <a:ext cx="44598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Times"/>
                <a:ea typeface="Times"/>
                <a:cs typeface="Times"/>
                <a:sym typeface="Times"/>
              </a:rPr>
              <a:t>1. ABSTRACT </a:t>
            </a:r>
            <a:endParaRPr b="1" sz="1500">
              <a:solidFill>
                <a:schemeClr val="lt1"/>
              </a:solidFill>
              <a:latin typeface="Times"/>
              <a:ea typeface="Times"/>
              <a:cs typeface="Times"/>
              <a:sym typeface="Times"/>
            </a:endParaRPr>
          </a:p>
          <a:p>
            <a:pPr indent="0" lvl="0" marL="0" rtl="0" algn="l">
              <a:spcBef>
                <a:spcPts val="0"/>
              </a:spcBef>
              <a:spcAft>
                <a:spcPts val="0"/>
              </a:spcAft>
              <a:buNone/>
            </a:pPr>
            <a:r>
              <a:t/>
            </a:r>
            <a:endParaRPr b="1" sz="1500">
              <a:solidFill>
                <a:schemeClr val="lt1"/>
              </a:solidFill>
              <a:latin typeface="Times"/>
              <a:ea typeface="Times"/>
              <a:cs typeface="Times"/>
              <a:sym typeface="Times"/>
            </a:endParaRPr>
          </a:p>
          <a:p>
            <a:pPr indent="0" lvl="0" marL="0" rtl="0" algn="l">
              <a:spcBef>
                <a:spcPts val="0"/>
              </a:spcBef>
              <a:spcAft>
                <a:spcPts val="0"/>
              </a:spcAft>
              <a:buNone/>
            </a:pPr>
            <a:r>
              <a:rPr b="1" lang="en" sz="1500">
                <a:solidFill>
                  <a:schemeClr val="lt1"/>
                </a:solidFill>
                <a:latin typeface="Times"/>
                <a:ea typeface="Times"/>
                <a:cs typeface="Times"/>
                <a:sym typeface="Times"/>
              </a:rPr>
              <a:t>2. PROBLEM STATEMENT </a:t>
            </a:r>
            <a:endParaRPr b="1" sz="1500">
              <a:solidFill>
                <a:schemeClr val="lt1"/>
              </a:solidFill>
              <a:latin typeface="Times"/>
              <a:ea typeface="Times"/>
              <a:cs typeface="Times"/>
              <a:sym typeface="Times"/>
            </a:endParaRPr>
          </a:p>
          <a:p>
            <a:pPr indent="0" lvl="0" marL="0" rtl="0" algn="l">
              <a:spcBef>
                <a:spcPts val="0"/>
              </a:spcBef>
              <a:spcAft>
                <a:spcPts val="0"/>
              </a:spcAft>
              <a:buNone/>
            </a:pPr>
            <a:r>
              <a:t/>
            </a:r>
            <a:endParaRPr b="1" sz="1500">
              <a:solidFill>
                <a:schemeClr val="lt1"/>
              </a:solidFill>
              <a:latin typeface="Times"/>
              <a:ea typeface="Times"/>
              <a:cs typeface="Times"/>
              <a:sym typeface="Times"/>
            </a:endParaRPr>
          </a:p>
          <a:p>
            <a:pPr indent="0" lvl="0" marL="0" rtl="0" algn="l">
              <a:spcBef>
                <a:spcPts val="0"/>
              </a:spcBef>
              <a:spcAft>
                <a:spcPts val="0"/>
              </a:spcAft>
              <a:buNone/>
            </a:pPr>
            <a:r>
              <a:rPr b="1" lang="en" sz="1500">
                <a:solidFill>
                  <a:schemeClr val="lt1"/>
                </a:solidFill>
                <a:latin typeface="Times"/>
                <a:ea typeface="Times"/>
                <a:cs typeface="Times"/>
                <a:sym typeface="Times"/>
              </a:rPr>
              <a:t>3. INTRODUCTION </a:t>
            </a:r>
            <a:endParaRPr b="1" sz="1500">
              <a:solidFill>
                <a:schemeClr val="lt1"/>
              </a:solidFill>
              <a:latin typeface="Times"/>
              <a:ea typeface="Times"/>
              <a:cs typeface="Times"/>
              <a:sym typeface="Times"/>
            </a:endParaRPr>
          </a:p>
          <a:p>
            <a:pPr indent="0" lvl="0" marL="0" rtl="0" algn="l">
              <a:spcBef>
                <a:spcPts val="0"/>
              </a:spcBef>
              <a:spcAft>
                <a:spcPts val="0"/>
              </a:spcAft>
              <a:buNone/>
            </a:pPr>
            <a:r>
              <a:t/>
            </a:r>
            <a:endParaRPr b="1" sz="1500">
              <a:solidFill>
                <a:schemeClr val="lt1"/>
              </a:solidFill>
              <a:latin typeface="Times"/>
              <a:ea typeface="Times"/>
              <a:cs typeface="Times"/>
              <a:sym typeface="Times"/>
            </a:endParaRPr>
          </a:p>
          <a:p>
            <a:pPr indent="0" lvl="0" marL="0" rtl="0" algn="l">
              <a:spcBef>
                <a:spcPts val="0"/>
              </a:spcBef>
              <a:spcAft>
                <a:spcPts val="0"/>
              </a:spcAft>
              <a:buNone/>
            </a:pPr>
            <a:r>
              <a:rPr b="1" lang="en" sz="1500">
                <a:solidFill>
                  <a:schemeClr val="lt1"/>
                </a:solidFill>
                <a:latin typeface="Times"/>
                <a:ea typeface="Times"/>
                <a:cs typeface="Times"/>
                <a:sym typeface="Times"/>
              </a:rPr>
              <a:t>4. LITERATURE SURVEY </a:t>
            </a:r>
            <a:endParaRPr b="1" sz="1500">
              <a:solidFill>
                <a:schemeClr val="lt1"/>
              </a:solidFill>
              <a:latin typeface="Times"/>
              <a:ea typeface="Times"/>
              <a:cs typeface="Times"/>
              <a:sym typeface="Times"/>
            </a:endParaRPr>
          </a:p>
          <a:p>
            <a:pPr indent="0" lvl="0" marL="0" rtl="0" algn="l">
              <a:spcBef>
                <a:spcPts val="0"/>
              </a:spcBef>
              <a:spcAft>
                <a:spcPts val="0"/>
              </a:spcAft>
              <a:buNone/>
            </a:pPr>
            <a:r>
              <a:t/>
            </a:r>
            <a:endParaRPr b="1" sz="1500">
              <a:solidFill>
                <a:schemeClr val="lt1"/>
              </a:solidFill>
              <a:latin typeface="Times"/>
              <a:ea typeface="Times"/>
              <a:cs typeface="Times"/>
              <a:sym typeface="Times"/>
            </a:endParaRPr>
          </a:p>
          <a:p>
            <a:pPr indent="0" lvl="0" marL="0" rtl="0" algn="l">
              <a:spcBef>
                <a:spcPts val="0"/>
              </a:spcBef>
              <a:spcAft>
                <a:spcPts val="0"/>
              </a:spcAft>
              <a:buNone/>
            </a:pPr>
            <a:r>
              <a:rPr b="1" lang="en" sz="1500">
                <a:solidFill>
                  <a:schemeClr val="lt1"/>
                </a:solidFill>
                <a:latin typeface="Times"/>
                <a:ea typeface="Times"/>
                <a:cs typeface="Times"/>
                <a:sym typeface="Times"/>
              </a:rPr>
              <a:t>5. BLOCK DIAGRAM </a:t>
            </a:r>
            <a:endParaRPr b="1" sz="1500">
              <a:solidFill>
                <a:schemeClr val="lt1"/>
              </a:solidFill>
              <a:latin typeface="Times"/>
              <a:ea typeface="Times"/>
              <a:cs typeface="Times"/>
              <a:sym typeface="Times"/>
            </a:endParaRPr>
          </a:p>
          <a:p>
            <a:pPr indent="0" lvl="0" marL="0" rtl="0" algn="l">
              <a:spcBef>
                <a:spcPts val="0"/>
              </a:spcBef>
              <a:spcAft>
                <a:spcPts val="0"/>
              </a:spcAft>
              <a:buNone/>
            </a:pPr>
            <a:r>
              <a:t/>
            </a:r>
            <a:endParaRPr b="1" sz="1500">
              <a:solidFill>
                <a:schemeClr val="lt1"/>
              </a:solidFill>
              <a:latin typeface="Times"/>
              <a:ea typeface="Times"/>
              <a:cs typeface="Times"/>
              <a:sym typeface="Times"/>
            </a:endParaRPr>
          </a:p>
          <a:p>
            <a:pPr indent="0" lvl="0" marL="0" rtl="0" algn="l">
              <a:spcBef>
                <a:spcPts val="0"/>
              </a:spcBef>
              <a:spcAft>
                <a:spcPts val="0"/>
              </a:spcAft>
              <a:buNone/>
            </a:pPr>
            <a:r>
              <a:rPr b="1" lang="en" sz="1500">
                <a:solidFill>
                  <a:schemeClr val="lt1"/>
                </a:solidFill>
                <a:latin typeface="Times"/>
                <a:ea typeface="Times"/>
                <a:cs typeface="Times"/>
                <a:sym typeface="Times"/>
              </a:rPr>
              <a:t>6. METHODOLOGY </a:t>
            </a:r>
            <a:endParaRPr b="1" sz="1500">
              <a:solidFill>
                <a:schemeClr val="lt1"/>
              </a:solidFill>
              <a:latin typeface="Times"/>
              <a:ea typeface="Times"/>
              <a:cs typeface="Times"/>
              <a:sym typeface="Times"/>
            </a:endParaRPr>
          </a:p>
          <a:p>
            <a:pPr indent="0" lvl="0" marL="0" rtl="0" algn="l">
              <a:spcBef>
                <a:spcPts val="0"/>
              </a:spcBef>
              <a:spcAft>
                <a:spcPts val="0"/>
              </a:spcAft>
              <a:buNone/>
            </a:pPr>
            <a:r>
              <a:t/>
            </a:r>
            <a:endParaRPr b="1" sz="1500">
              <a:solidFill>
                <a:schemeClr val="lt1"/>
              </a:solidFill>
              <a:latin typeface="Times"/>
              <a:ea typeface="Times"/>
              <a:cs typeface="Times"/>
              <a:sym typeface="Times"/>
            </a:endParaRPr>
          </a:p>
          <a:p>
            <a:pPr indent="0" lvl="0" marL="0" rtl="0" algn="l">
              <a:spcBef>
                <a:spcPts val="0"/>
              </a:spcBef>
              <a:spcAft>
                <a:spcPts val="0"/>
              </a:spcAft>
              <a:buNone/>
            </a:pPr>
            <a:r>
              <a:rPr b="1" lang="en" sz="1500">
                <a:solidFill>
                  <a:schemeClr val="lt1"/>
                </a:solidFill>
                <a:latin typeface="Times"/>
                <a:ea typeface="Times"/>
                <a:cs typeface="Times"/>
                <a:sym typeface="Times"/>
              </a:rPr>
              <a:t>7.CONCLUSION</a:t>
            </a:r>
            <a:endParaRPr b="1" sz="1500">
              <a:solidFill>
                <a:schemeClr val="lt1"/>
              </a:solidFill>
              <a:latin typeface="Times"/>
              <a:ea typeface="Times"/>
              <a:cs typeface="Times"/>
              <a:sym typeface="Times"/>
            </a:endParaRPr>
          </a:p>
        </p:txBody>
      </p:sp>
      <p:sp>
        <p:nvSpPr>
          <p:cNvPr id="144" name="Google Shape;144;p14"/>
          <p:cNvSpPr txBox="1"/>
          <p:nvPr/>
        </p:nvSpPr>
        <p:spPr>
          <a:xfrm>
            <a:off x="3369900" y="513225"/>
            <a:ext cx="3000000" cy="554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Times"/>
                <a:ea typeface="Times"/>
                <a:cs typeface="Times"/>
                <a:sym typeface="Times"/>
              </a:rPr>
              <a:t>AGENDA</a:t>
            </a:r>
            <a:endParaRPr b="1" sz="2400">
              <a:solidFill>
                <a:schemeClr val="lt1"/>
              </a:solidFill>
              <a:latin typeface="Times"/>
              <a:ea typeface="Times"/>
              <a:cs typeface="Times"/>
              <a:sym typeface="Times"/>
            </a:endParaRPr>
          </a:p>
        </p:txBody>
      </p:sp>
      <p:pic>
        <p:nvPicPr>
          <p:cNvPr id="145" name="Google Shape;145;p14"/>
          <p:cNvPicPr preferRelativeResize="0"/>
          <p:nvPr/>
        </p:nvPicPr>
        <p:blipFill>
          <a:blip r:embed="rId3">
            <a:alphaModFix/>
          </a:blip>
          <a:stretch>
            <a:fillRect/>
          </a:stretch>
        </p:blipFill>
        <p:spPr>
          <a:xfrm>
            <a:off x="6242175" y="1774825"/>
            <a:ext cx="2226600" cy="1485000"/>
          </a:xfrm>
          <a:prstGeom prst="round2DiagRect">
            <a:avLst>
              <a:gd fmla="val 35476" name="adj1"/>
              <a:gd fmla="val 0" name="adj2"/>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nvSpPr>
        <p:spPr>
          <a:xfrm>
            <a:off x="190575" y="1132550"/>
            <a:ext cx="85950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lt1"/>
                </a:solidFill>
                <a:latin typeface="Times"/>
                <a:ea typeface="Times"/>
                <a:cs typeface="Times"/>
                <a:sym typeface="Times"/>
              </a:rPr>
              <a:t>• Score Level Fusion of an animal biometric detection system that identify with the growing research on an animal information.</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 The Transfer learning is a technique where it will use prediction to find the model that has train on large amount information for this problem.</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 To overcome this proposed model using pre-trained networks only train by fine-tuning the model and the main advantage it will get the model to train in a short period. </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 It is the models are DenseNet_201,ResNet_101,InceptionV3 and Vgg16 these all pre-trained architectures are classify it.</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 Then, finally the prediction of an animal classification is compare to transfer learning models gives better accuracy result.</a:t>
            </a:r>
            <a:endParaRPr sz="1700">
              <a:solidFill>
                <a:schemeClr val="lt1"/>
              </a:solidFill>
              <a:latin typeface="Times"/>
              <a:ea typeface="Times"/>
              <a:cs typeface="Times"/>
              <a:sym typeface="Times"/>
            </a:endParaRPr>
          </a:p>
        </p:txBody>
      </p:sp>
      <p:sp>
        <p:nvSpPr>
          <p:cNvPr id="151" name="Google Shape;151;p15"/>
          <p:cNvSpPr txBox="1"/>
          <p:nvPr/>
        </p:nvSpPr>
        <p:spPr>
          <a:xfrm>
            <a:off x="3673025" y="476300"/>
            <a:ext cx="3000000" cy="569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rPr>
              <a:t>ABSTRACT</a:t>
            </a:r>
            <a:endParaRPr b="1" sz="2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nvSpPr>
        <p:spPr>
          <a:xfrm>
            <a:off x="3148025" y="913475"/>
            <a:ext cx="6043800" cy="20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lt1"/>
                </a:solidFill>
                <a:latin typeface="Times"/>
                <a:ea typeface="Times"/>
                <a:cs typeface="Times"/>
                <a:sym typeface="Times"/>
              </a:rPr>
              <a:t>• Animals contain flexible structure, self-mask, and appear in complex scene. It is also all objects, appear under different illumination conditions,  viewpoints and scales</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 Animal classification which relies on the problem of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distinguishing images of different animal species an easy task for humans</a:t>
            </a:r>
            <a:endParaRPr sz="1700">
              <a:solidFill>
                <a:schemeClr val="lt1"/>
              </a:solidFill>
              <a:latin typeface="Times"/>
              <a:ea typeface="Times"/>
              <a:cs typeface="Times"/>
              <a:sym typeface="Times"/>
            </a:endParaRPr>
          </a:p>
        </p:txBody>
      </p:sp>
      <p:sp>
        <p:nvSpPr>
          <p:cNvPr id="157" name="Google Shape;157;p16"/>
          <p:cNvSpPr txBox="1"/>
          <p:nvPr/>
        </p:nvSpPr>
        <p:spPr>
          <a:xfrm>
            <a:off x="3028025" y="352600"/>
            <a:ext cx="51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PROBLEM STATEMENT</a:t>
            </a:r>
            <a:endParaRPr b="1" sz="1800">
              <a:solidFill>
                <a:schemeClr val="lt1"/>
              </a:solidFill>
              <a:latin typeface="Lato"/>
              <a:ea typeface="Lato"/>
              <a:cs typeface="Lato"/>
              <a:sym typeface="Lato"/>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3148025" y="913475"/>
            <a:ext cx="6043800" cy="20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lt1"/>
                </a:solidFill>
                <a:latin typeface="Times"/>
                <a:ea typeface="Times"/>
                <a:cs typeface="Times"/>
                <a:sym typeface="Times"/>
              </a:rPr>
              <a:t>• Animals contain flexible structure, self-mask, and appear in complex scene. It is also all objects, appear under different illumination conditions,  viewpoints and scales</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 Animal classification which relies on the problem </a:t>
            </a:r>
            <a:r>
              <a:rPr lang="en" sz="1700">
                <a:solidFill>
                  <a:schemeClr val="lt1"/>
                </a:solidFill>
                <a:latin typeface="Times"/>
                <a:ea typeface="Times"/>
                <a:cs typeface="Times"/>
                <a:sym typeface="Times"/>
              </a:rPr>
              <a:t>of </a:t>
            </a:r>
            <a:endParaRPr sz="1700">
              <a:solidFill>
                <a:schemeClr val="lt1"/>
              </a:solidFill>
              <a:latin typeface="Times"/>
              <a:ea typeface="Times"/>
              <a:cs typeface="Times"/>
              <a:sym typeface="Times"/>
            </a:endParaRPr>
          </a:p>
          <a:p>
            <a:pPr indent="0" lvl="0" marL="0" rtl="0" algn="just">
              <a:spcBef>
                <a:spcPts val="0"/>
              </a:spcBef>
              <a:spcAft>
                <a:spcPts val="0"/>
              </a:spcAft>
              <a:buNone/>
            </a:pPr>
            <a:r>
              <a:rPr lang="en" sz="1700">
                <a:solidFill>
                  <a:schemeClr val="lt1"/>
                </a:solidFill>
                <a:latin typeface="Times"/>
                <a:ea typeface="Times"/>
                <a:cs typeface="Times"/>
                <a:sym typeface="Times"/>
              </a:rPr>
              <a:t>distinguishing images of different animal species an easy task for humans</a:t>
            </a:r>
            <a:endParaRPr sz="1700">
              <a:solidFill>
                <a:schemeClr val="lt1"/>
              </a:solidFill>
              <a:latin typeface="Times"/>
              <a:ea typeface="Times"/>
              <a:cs typeface="Times"/>
              <a:sym typeface="Times"/>
            </a:endParaRPr>
          </a:p>
        </p:txBody>
      </p:sp>
      <p:sp>
        <p:nvSpPr>
          <p:cNvPr id="163" name="Google Shape;163;p17"/>
          <p:cNvSpPr txBox="1"/>
          <p:nvPr/>
        </p:nvSpPr>
        <p:spPr>
          <a:xfrm>
            <a:off x="3028025" y="352600"/>
            <a:ext cx="51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PROBLEM STATEMENT</a:t>
            </a:r>
            <a:endParaRPr b="1" sz="1800">
              <a:solidFill>
                <a:schemeClr val="lt1"/>
              </a:solidFill>
              <a:latin typeface="Lato"/>
              <a:ea typeface="Lato"/>
              <a:cs typeface="Lato"/>
              <a:sym typeface="Lato"/>
            </a:endParaRPr>
          </a:p>
        </p:txBody>
      </p:sp>
      <p:sp>
        <p:nvSpPr>
          <p:cNvPr id="164" name="Google Shape;164;p17"/>
          <p:cNvSpPr txBox="1"/>
          <p:nvPr/>
        </p:nvSpPr>
        <p:spPr>
          <a:xfrm>
            <a:off x="3104225" y="3479950"/>
            <a:ext cx="5902500" cy="1231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400"/>
              </a:spcBef>
              <a:spcAft>
                <a:spcPts val="0"/>
              </a:spcAft>
              <a:buNone/>
            </a:pPr>
            <a:r>
              <a:rPr lang="en" sz="1700">
                <a:solidFill>
                  <a:schemeClr val="lt1"/>
                </a:solidFill>
                <a:latin typeface="Times"/>
                <a:ea typeface="Times"/>
                <a:cs typeface="Times"/>
                <a:sym typeface="Times"/>
              </a:rPr>
              <a:t>• The main objective is to develop a system which will use computer vision approaches for the classification of animals are pre-trained models using  in the technique with an ensemble model</a:t>
            </a:r>
            <a:endParaRPr sz="1700">
              <a:solidFill>
                <a:schemeClr val="lt1"/>
              </a:solidFill>
              <a:latin typeface="Times"/>
              <a:ea typeface="Times"/>
              <a:cs typeface="Times"/>
              <a:sym typeface="Times"/>
            </a:endParaRPr>
          </a:p>
        </p:txBody>
      </p:sp>
      <p:sp>
        <p:nvSpPr>
          <p:cNvPr id="165" name="Google Shape;165;p17"/>
          <p:cNvSpPr txBox="1"/>
          <p:nvPr/>
        </p:nvSpPr>
        <p:spPr>
          <a:xfrm>
            <a:off x="3110875" y="2935550"/>
            <a:ext cx="51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OBJECTIVE</a:t>
            </a:r>
            <a:endParaRPr b="1" sz="1800">
              <a:solidFill>
                <a:schemeClr val="lt1"/>
              </a:solidFill>
              <a:latin typeface="Lato"/>
              <a:ea typeface="Lato"/>
              <a:cs typeface="Lato"/>
              <a:sym typeface="Lato"/>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nvSpPr>
        <p:spPr>
          <a:xfrm>
            <a:off x="2729875" y="994275"/>
            <a:ext cx="6254100" cy="38481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lt1"/>
              </a:buClr>
              <a:buSzPts val="1700"/>
              <a:buFont typeface="Times"/>
              <a:buChar char="●"/>
            </a:pPr>
            <a:r>
              <a:rPr lang="en" sz="1700">
                <a:solidFill>
                  <a:schemeClr val="lt1"/>
                </a:solidFill>
                <a:latin typeface="Times"/>
                <a:ea typeface="Times"/>
                <a:cs typeface="Times"/>
                <a:sym typeface="Times"/>
              </a:rPr>
              <a:t>Identification of animals the biggest challenge is to observing dangerous animals is killing people</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336550" lvl="0" marL="457200" rtl="0" algn="just">
              <a:spcBef>
                <a:spcPts val="0"/>
              </a:spcBef>
              <a:spcAft>
                <a:spcPts val="0"/>
              </a:spcAft>
              <a:buClr>
                <a:schemeClr val="lt1"/>
              </a:buClr>
              <a:buSzPts val="1700"/>
              <a:buFont typeface="Times"/>
              <a:buChar char="●"/>
            </a:pPr>
            <a:r>
              <a:rPr lang="en" sz="1700">
                <a:solidFill>
                  <a:schemeClr val="lt1"/>
                </a:solidFill>
                <a:latin typeface="Times"/>
                <a:ea typeface="Times"/>
                <a:cs typeface="Times"/>
                <a:sym typeface="Times"/>
              </a:rPr>
              <a:t>An automated Score Level Fusion method of an animal biometric recognition system is identified with the growing research on animal information. The modern inspection is an identification and classification system implemented from animal images achieved by technology</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336550" lvl="0" marL="457200" rtl="0" algn="just">
              <a:spcBef>
                <a:spcPts val="0"/>
              </a:spcBef>
              <a:spcAft>
                <a:spcPts val="0"/>
              </a:spcAft>
              <a:buClr>
                <a:schemeClr val="lt1"/>
              </a:buClr>
              <a:buSzPts val="1700"/>
              <a:buFont typeface="Times"/>
              <a:buChar char="●"/>
            </a:pPr>
            <a:r>
              <a:rPr lang="en" sz="1700">
                <a:solidFill>
                  <a:schemeClr val="lt1"/>
                </a:solidFill>
                <a:latin typeface="Times"/>
                <a:ea typeface="Times"/>
                <a:cs typeface="Times"/>
                <a:sym typeface="Times"/>
              </a:rPr>
              <a:t> Deep Learning (DL) is established to be a powerful deciding and recognition of the information delivered to the system. The proposed system can be applying Deep Learning pre-trained models, for animals and the classification of the dataset</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p:txBody>
      </p:sp>
      <p:sp>
        <p:nvSpPr>
          <p:cNvPr id="171" name="Google Shape;171;p18"/>
          <p:cNvSpPr txBox="1"/>
          <p:nvPr/>
        </p:nvSpPr>
        <p:spPr>
          <a:xfrm>
            <a:off x="3437575" y="238200"/>
            <a:ext cx="5143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Lato"/>
                <a:ea typeface="Lato"/>
                <a:cs typeface="Lato"/>
                <a:sym typeface="Lato"/>
              </a:rPr>
              <a:t>INTRODUCTION</a:t>
            </a:r>
            <a:endParaRPr b="1" sz="2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19"/>
          <p:cNvGraphicFramePr/>
          <p:nvPr/>
        </p:nvGraphicFramePr>
        <p:xfrm>
          <a:off x="150150" y="80975"/>
          <a:ext cx="3000000" cy="3000000"/>
        </p:xfrm>
        <a:graphic>
          <a:graphicData uri="http://schemas.openxmlformats.org/drawingml/2006/table">
            <a:tbl>
              <a:tblPr>
                <a:noFill/>
                <a:tableStyleId>{92DE480F-8E7A-453D-9770-370FEFA190F2}</a:tableStyleId>
              </a:tblPr>
              <a:tblGrid>
                <a:gridCol w="644500"/>
                <a:gridCol w="3167000"/>
                <a:gridCol w="1087600"/>
                <a:gridCol w="3980475"/>
              </a:tblGrid>
              <a:tr h="373950">
                <a:tc>
                  <a:txBody>
                    <a:bodyPr/>
                    <a:lstStyle/>
                    <a:p>
                      <a:pPr indent="0" lvl="0" marL="0" rtl="0" algn="ctr">
                        <a:spcBef>
                          <a:spcPts val="0"/>
                        </a:spcBef>
                        <a:spcAft>
                          <a:spcPts val="0"/>
                        </a:spcAft>
                        <a:buNone/>
                      </a:pPr>
                      <a:r>
                        <a:rPr b="1" lang="en">
                          <a:solidFill>
                            <a:schemeClr val="lt1"/>
                          </a:solidFill>
                        </a:rPr>
                        <a:t>S.No</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Title of the paper</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Year</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Comments</a:t>
                      </a:r>
                      <a:endParaRPr b="1">
                        <a:solidFill>
                          <a:schemeClr val="lt1"/>
                        </a:solidFill>
                      </a:endParaRPr>
                    </a:p>
                  </a:txBody>
                  <a:tcPr marT="91425" marB="91425" marR="91425" marL="91425"/>
                </a:tc>
              </a:tr>
              <a:tr h="1130150">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Performance evaluation of score level fusion in multimodal biometric systems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2010</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Three biometric characteristic is face. SVM based fusion and sum rule is based on reduction of high scores effect (RHE) normalization leads to high accuracy</a:t>
                      </a:r>
                      <a:endParaRPr>
                        <a:solidFill>
                          <a:schemeClr val="lt1"/>
                        </a:solidFill>
                      </a:endParaRPr>
                    </a:p>
                  </a:txBody>
                  <a:tcPr marT="91425" marB="91425" marR="91425" marL="91425"/>
                </a:tc>
              </a:tr>
              <a:tr h="1130150">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Content-based Classification and Retrieval of Wild Animal Sounds using Feature Selection Algorithm</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2010</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6 class of animal images two different classifiers are K-Nearest Neighbor and Multi-Layer Perceptron Classifiers used the accuracy respectively 63% and 68%</a:t>
                      </a:r>
                      <a:endParaRPr>
                        <a:solidFill>
                          <a:schemeClr val="lt1"/>
                        </a:solidFill>
                      </a:endParaRPr>
                    </a:p>
                  </a:txBody>
                  <a:tcPr marT="91425" marB="91425" marR="91425" marL="91425"/>
                </a:tc>
              </a:tr>
              <a:tr h="113015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Automated identification of animal species in camera traped images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2013</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18 species of 7000 images - SIFT and cLBP as descriptors of local images features and SVM classifier used significantly improved the recognition performance 82%</a:t>
                      </a:r>
                      <a:endParaRPr>
                        <a:solidFill>
                          <a:schemeClr val="lt1"/>
                        </a:solidFill>
                      </a:endParaRPr>
                    </a:p>
                  </a:txBody>
                  <a:tcPr marT="91425" marB="91425" marR="91425" marL="91425"/>
                </a:tc>
              </a:tr>
              <a:tr h="937200">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Classification of Wild Animals Based on SVM and Local Descriptors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2018</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a:solidFill>
                            <a:schemeClr val="lt1"/>
                          </a:solidFill>
                        </a:rPr>
                        <a:t>Slovak country site 5 class of animals BOW and SVM classifier are 86% accuracy and key points detector method is 80%</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nvSpPr>
        <p:spPr>
          <a:xfrm>
            <a:off x="3419350" y="192300"/>
            <a:ext cx="4350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Lato"/>
                <a:ea typeface="Lato"/>
                <a:cs typeface="Lato"/>
                <a:sym typeface="Lato"/>
              </a:rPr>
              <a:t>EXISTING SYSTEM</a:t>
            </a:r>
            <a:endParaRPr b="1" sz="2100">
              <a:solidFill>
                <a:schemeClr val="lt1"/>
              </a:solidFill>
              <a:latin typeface="Lato"/>
              <a:ea typeface="Lato"/>
              <a:cs typeface="Lato"/>
              <a:sym typeface="Lato"/>
            </a:endParaRPr>
          </a:p>
        </p:txBody>
      </p:sp>
      <p:sp>
        <p:nvSpPr>
          <p:cNvPr id="182" name="Google Shape;182;p20"/>
          <p:cNvSpPr txBox="1"/>
          <p:nvPr/>
        </p:nvSpPr>
        <p:spPr>
          <a:xfrm>
            <a:off x="2910825" y="911275"/>
            <a:ext cx="5938500" cy="38790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The system of classification to contribute the researchers construct the difficult structures has to denote and categorize the pictures can be improved but production of the eye, the  nose is to find a challenging task</a:t>
            </a:r>
            <a:endParaRPr sz="1600">
              <a:solidFill>
                <a:schemeClr val="lt1"/>
              </a:solidFill>
              <a:latin typeface="Times"/>
              <a:ea typeface="Times"/>
              <a:cs typeface="Times"/>
              <a:sym typeface="Times"/>
            </a:endParaRPr>
          </a:p>
          <a:p>
            <a:pPr indent="0" lvl="0" marL="0" rtl="0" algn="just">
              <a:spcBef>
                <a:spcPts val="0"/>
              </a:spcBef>
              <a:spcAft>
                <a:spcPts val="0"/>
              </a:spcAft>
              <a:buNone/>
            </a:pPr>
            <a:r>
              <a:rPr lang="en" sz="1600">
                <a:solidFill>
                  <a:schemeClr val="lt1"/>
                </a:solidFill>
                <a:latin typeface="Times"/>
                <a:ea typeface="Times"/>
                <a:cs typeface="Times"/>
                <a:sym typeface="Times"/>
              </a:rPr>
              <a:t> </a:t>
            </a:r>
            <a:endParaRPr sz="1600">
              <a:solidFill>
                <a:schemeClr val="lt1"/>
              </a:solidFill>
              <a:latin typeface="Times"/>
              <a:ea typeface="Times"/>
              <a:cs typeface="Times"/>
              <a:sym typeface="Times"/>
            </a:endParaRPr>
          </a:p>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The process of feature can be extracting various techniques and joining them then constructing better features. It has raised the size then it affects to give growing the computational cost</a:t>
            </a:r>
            <a:endParaRPr sz="1600">
              <a:solidFill>
                <a:schemeClr val="lt1"/>
              </a:solidFill>
              <a:latin typeface="Times"/>
              <a:ea typeface="Times"/>
              <a:cs typeface="Times"/>
              <a:sym typeface="Times"/>
            </a:endParaRPr>
          </a:p>
          <a:p>
            <a:pPr indent="0" lvl="0" marL="0" rtl="0" algn="just">
              <a:spcBef>
                <a:spcPts val="0"/>
              </a:spcBef>
              <a:spcAft>
                <a:spcPts val="0"/>
              </a:spcAft>
              <a:buNone/>
            </a:pPr>
            <a:r>
              <a:t/>
            </a:r>
            <a:endParaRPr sz="1600">
              <a:solidFill>
                <a:schemeClr val="lt1"/>
              </a:solidFill>
              <a:latin typeface="Times"/>
              <a:ea typeface="Times"/>
              <a:cs typeface="Times"/>
              <a:sym typeface="Times"/>
            </a:endParaRPr>
          </a:p>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The existing methods of concluding prediction are not given the similar and dissimilar identification of a mixture of animal classes</a:t>
            </a:r>
            <a:endParaRPr sz="1600">
              <a:solidFill>
                <a:schemeClr val="lt1"/>
              </a:solidFill>
              <a:latin typeface="Times"/>
              <a:ea typeface="Times"/>
              <a:cs typeface="Times"/>
              <a:sym typeface="Times"/>
            </a:endParaRPr>
          </a:p>
          <a:p>
            <a:pPr indent="0" lvl="0" marL="0" rtl="0" algn="just">
              <a:spcBef>
                <a:spcPts val="0"/>
              </a:spcBef>
              <a:spcAft>
                <a:spcPts val="0"/>
              </a:spcAft>
              <a:buNone/>
            </a:pPr>
            <a:r>
              <a:t/>
            </a:r>
            <a:endParaRPr sz="1600">
              <a:solidFill>
                <a:schemeClr val="lt1"/>
              </a:solidFill>
              <a:latin typeface="Times"/>
              <a:ea typeface="Times"/>
              <a:cs typeface="Times"/>
              <a:sym typeface="Times"/>
            </a:endParaRPr>
          </a:p>
          <a:p>
            <a:pPr indent="-330200" lvl="0" marL="457200" rtl="0" algn="just">
              <a:spcBef>
                <a:spcPts val="0"/>
              </a:spcBef>
              <a:spcAft>
                <a:spcPts val="0"/>
              </a:spcAft>
              <a:buClr>
                <a:schemeClr val="lt1"/>
              </a:buClr>
              <a:buSzPts val="1600"/>
              <a:buFont typeface="Times"/>
              <a:buChar char="●"/>
            </a:pPr>
            <a:r>
              <a:rPr lang="en" sz="1600">
                <a:solidFill>
                  <a:schemeClr val="lt1"/>
                </a:solidFill>
                <a:latin typeface="Times"/>
                <a:ea typeface="Times"/>
                <a:cs typeface="Times"/>
                <a:sym typeface="Times"/>
              </a:rPr>
              <a:t>To overcome these challenges by using the multi-model system to extract the features that present match-score method called score fusion technique</a:t>
            </a:r>
            <a:endParaRPr sz="1600">
              <a:solidFill>
                <a:schemeClr val="lt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nvSpPr>
        <p:spPr>
          <a:xfrm>
            <a:off x="3038350" y="192300"/>
            <a:ext cx="435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Times"/>
                <a:ea typeface="Times"/>
                <a:cs typeface="Times"/>
                <a:sym typeface="Times"/>
              </a:rPr>
              <a:t>PROPOSED SYSTEM</a:t>
            </a:r>
            <a:endParaRPr b="1" sz="2000">
              <a:solidFill>
                <a:schemeClr val="lt1"/>
              </a:solidFill>
              <a:latin typeface="Times"/>
              <a:ea typeface="Times"/>
              <a:cs typeface="Times"/>
              <a:sym typeface="Times"/>
            </a:endParaRPr>
          </a:p>
        </p:txBody>
      </p:sp>
      <p:sp>
        <p:nvSpPr>
          <p:cNvPr id="188" name="Google Shape;188;p21"/>
          <p:cNvSpPr txBox="1"/>
          <p:nvPr/>
        </p:nvSpPr>
        <p:spPr>
          <a:xfrm>
            <a:off x="2953300" y="891725"/>
            <a:ext cx="5938500" cy="41097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lt1"/>
              </a:buClr>
              <a:buSzPts val="1700"/>
              <a:buFont typeface="Times"/>
              <a:buChar char="●"/>
            </a:pPr>
            <a:r>
              <a:rPr lang="en" sz="1700">
                <a:solidFill>
                  <a:schemeClr val="lt1"/>
                </a:solidFill>
                <a:latin typeface="Times"/>
                <a:ea typeface="Times"/>
                <a:cs typeface="Times"/>
                <a:sym typeface="Times"/>
              </a:rPr>
              <a:t>The system of finding the classification of figures can predict the results. It is based on the classifier used in the features to be selected and classify the methods</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336550" lvl="0" marL="457200" rtl="0" algn="just">
              <a:spcBef>
                <a:spcPts val="0"/>
              </a:spcBef>
              <a:spcAft>
                <a:spcPts val="0"/>
              </a:spcAft>
              <a:buClr>
                <a:schemeClr val="lt1"/>
              </a:buClr>
              <a:buSzPts val="1700"/>
              <a:buFont typeface="Times"/>
              <a:buChar char="●"/>
            </a:pPr>
            <a:r>
              <a:rPr lang="en" sz="1700">
                <a:solidFill>
                  <a:schemeClr val="lt1"/>
                </a:solidFill>
                <a:latin typeface="Times"/>
                <a:ea typeface="Times"/>
                <a:cs typeface="Times"/>
                <a:sym typeface="Times"/>
              </a:rPr>
              <a:t>The method of classification uses the features of convolutional neural network (CNN) layers for classifying animal images classification</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336550" lvl="0" marL="457200" rtl="0" algn="just">
              <a:spcBef>
                <a:spcPts val="0"/>
              </a:spcBef>
              <a:spcAft>
                <a:spcPts val="0"/>
              </a:spcAft>
              <a:buClr>
                <a:schemeClr val="lt1"/>
              </a:buClr>
              <a:buSzPts val="1700"/>
              <a:buFont typeface="Times"/>
              <a:buChar char="●"/>
            </a:pPr>
            <a:r>
              <a:rPr lang="en" sz="1700">
                <a:solidFill>
                  <a:schemeClr val="lt1"/>
                </a:solidFill>
                <a:latin typeface="Times"/>
                <a:ea typeface="Times"/>
                <a:cs typeface="Times"/>
                <a:sym typeface="Times"/>
              </a:rPr>
              <a:t>The Algorithm is used for mainly extracting characteristics and classifying, and gaining knowledge of general</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a:p>
            <a:pPr indent="-336550" lvl="0" marL="457200" rtl="0" algn="just">
              <a:spcBef>
                <a:spcPts val="0"/>
              </a:spcBef>
              <a:spcAft>
                <a:spcPts val="0"/>
              </a:spcAft>
              <a:buClr>
                <a:schemeClr val="lt1"/>
              </a:buClr>
              <a:buSzPts val="1700"/>
              <a:buFont typeface="Times"/>
              <a:buChar char="●"/>
            </a:pPr>
            <a:r>
              <a:rPr lang="en" sz="1700">
                <a:solidFill>
                  <a:schemeClr val="lt1"/>
                </a:solidFill>
                <a:latin typeface="Times"/>
                <a:ea typeface="Times"/>
                <a:cs typeface="Times"/>
                <a:sym typeface="Times"/>
              </a:rPr>
              <a:t>It is after that pre-processing step, the classifier performs Gabor filters, and methods are used in the proper demonstration process it can easy to predict the final result</a:t>
            </a:r>
            <a:endParaRPr sz="1700">
              <a:solidFill>
                <a:schemeClr val="lt1"/>
              </a:solidFill>
              <a:latin typeface="Times"/>
              <a:ea typeface="Times"/>
              <a:cs typeface="Times"/>
              <a:sym typeface="Times"/>
            </a:endParaRPr>
          </a:p>
          <a:p>
            <a:pPr indent="0" lvl="0" marL="0" rtl="0" algn="just">
              <a:spcBef>
                <a:spcPts val="0"/>
              </a:spcBef>
              <a:spcAft>
                <a:spcPts val="0"/>
              </a:spcAft>
              <a:buNone/>
            </a:pPr>
            <a:r>
              <a:t/>
            </a:r>
            <a:endParaRPr sz="1700">
              <a:solidFill>
                <a:schemeClr val="lt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