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56" r:id="rId4"/>
    <p:sldId id="267" r:id="rId5"/>
    <p:sldId id="257" r:id="rId6"/>
    <p:sldId id="260" r:id="rId7"/>
    <p:sldId id="263" r:id="rId8"/>
    <p:sldId id="265" r:id="rId9"/>
    <p:sldId id="261" r:id="rId10"/>
    <p:sldId id="262" r:id="rId11"/>
    <p:sldId id="266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26" autoAdjust="0"/>
  </p:normalViewPr>
  <p:slideViewPr>
    <p:cSldViewPr snapToGrid="0">
      <p:cViewPr varScale="1">
        <p:scale>
          <a:sx n="74" d="100"/>
          <a:sy n="74" d="100"/>
        </p:scale>
        <p:origin x="68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8662C-F6D1-49A3-84FA-3B4D84B4DFC0}" type="datetimeFigureOut">
              <a:rPr lang="en-ID" smtClean="0"/>
              <a:t>03/03/2025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64791-9C67-4F76-9FC0-4DFB478EE4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646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Pasien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dirawat</a:t>
            </a:r>
            <a:r>
              <a:rPr lang="en-US" dirty="0"/>
              <a:t> di RS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klinik</a:t>
            </a:r>
            <a:r>
              <a:rPr lang="en-US" dirty="0"/>
              <a:t> </a:t>
            </a:r>
            <a:r>
              <a:rPr lang="en-US" dirty="0" err="1"/>
              <a:t>patut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pengkajian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komprehensif</a:t>
            </a:r>
            <a:r>
              <a:rPr lang="en-ID" dirty="0"/>
              <a:t>. </a:t>
            </a:r>
            <a:r>
              <a:rPr lang="en-ID" dirty="0" err="1"/>
              <a:t>Namun</a:t>
            </a:r>
            <a:r>
              <a:rPr lang="en-ID" dirty="0"/>
              <a:t>,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fasilitas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bila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terfokus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, yang </a:t>
            </a:r>
            <a:r>
              <a:rPr lang="en-ID" dirty="0" err="1"/>
              <a:t>pelaksanaannya</a:t>
            </a:r>
            <a:r>
              <a:rPr lang="en-ID" dirty="0"/>
              <a:t> </a:t>
            </a:r>
            <a:r>
              <a:rPr lang="en-ID" dirty="0" err="1"/>
              <a:t>fleksibel</a:t>
            </a:r>
            <a:r>
              <a:rPr lang="en-ID" dirty="0"/>
              <a:t>. </a:t>
            </a:r>
            <a:r>
              <a:rPr lang="en-ID" dirty="0" err="1"/>
              <a:t>Komponen</a:t>
            </a:r>
            <a:r>
              <a:rPr lang="en-ID" dirty="0"/>
              <a:t> anamnesis </a:t>
            </a:r>
            <a:r>
              <a:rPr lang="en-ID" dirty="0" err="1"/>
              <a:t>komprehensif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memang</a:t>
            </a:r>
            <a:r>
              <a:rPr lang="en-ID" dirty="0"/>
              <a:t> </a:t>
            </a:r>
            <a:r>
              <a:rPr lang="en-ID" dirty="0" err="1"/>
              <a:t>mengarahkan</a:t>
            </a:r>
            <a:r>
              <a:rPr lang="en-ID" dirty="0"/>
              <a:t> </a:t>
            </a:r>
            <a:r>
              <a:rPr lang="en-ID" dirty="0" err="1"/>
              <a:t>riwayat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 dan format </a:t>
            </a:r>
            <a:r>
              <a:rPr lang="en-ID" dirty="0" err="1"/>
              <a:t>pencatatan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yang Anda buat </a:t>
            </a:r>
            <a:r>
              <a:rPr lang="en-ID" dirty="0" err="1"/>
              <a:t>sendiri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daftar </a:t>
            </a:r>
            <a:r>
              <a:rPr lang="en-ID" dirty="0" err="1"/>
              <a:t>panduan</a:t>
            </a:r>
            <a:r>
              <a:rPr lang="en-ID" dirty="0"/>
              <a:t> yang </a:t>
            </a:r>
            <a:r>
              <a:rPr lang="en-ID" dirty="0" err="1"/>
              <a:t>ditunjukkan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sebaiknya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mendikte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Anda </a:t>
            </a:r>
            <a:r>
              <a:rPr lang="en-ID" dirty="0" err="1"/>
              <a:t>lakukan</a:t>
            </a:r>
            <a:r>
              <a:rPr lang="en-ID" dirty="0"/>
              <a:t>.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sendirinya</a:t>
            </a:r>
            <a:r>
              <a:rPr lang="en-ID" dirty="0"/>
              <a:t> dan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arah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petunjuk</a:t>
            </a:r>
            <a:r>
              <a:rPr lang="en-ID" dirty="0"/>
              <a:t> yang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yang </a:t>
            </a:r>
            <a:r>
              <a:rPr lang="en-ID" dirty="0" err="1"/>
              <a:t>digambarkan</a:t>
            </a:r>
            <a:r>
              <a:rPr lang="en-ID" dirty="0"/>
              <a:t> di Bab 3 </a:t>
            </a:r>
            <a:r>
              <a:rPr lang="en-ID" dirty="0" err="1"/>
              <a:t>nanti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64791-9C67-4F76-9FC0-4DFB478EE407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3669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A9295-8515-3DBF-20CA-5EBC287C2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3C858A-84AC-3835-822D-B1E7620B39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B20F32-2512-817A-8296-C34B42BC15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Pasien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dirawat</a:t>
            </a:r>
            <a:r>
              <a:rPr lang="en-US" dirty="0"/>
              <a:t> di RS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klinik</a:t>
            </a:r>
            <a:r>
              <a:rPr lang="en-US" dirty="0"/>
              <a:t> </a:t>
            </a:r>
            <a:r>
              <a:rPr lang="en-US" dirty="0" err="1"/>
              <a:t>patut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pengkajian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komprehensif</a:t>
            </a:r>
            <a:r>
              <a:rPr lang="en-ID" dirty="0"/>
              <a:t>. </a:t>
            </a:r>
            <a:r>
              <a:rPr lang="en-ID" dirty="0" err="1"/>
              <a:t>Namun</a:t>
            </a:r>
            <a:r>
              <a:rPr lang="en-ID" dirty="0"/>
              <a:t>,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fasilitas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bila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terfokus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, yang </a:t>
            </a:r>
            <a:r>
              <a:rPr lang="en-ID" dirty="0" err="1"/>
              <a:t>pelaksanaannya</a:t>
            </a:r>
            <a:r>
              <a:rPr lang="en-ID" dirty="0"/>
              <a:t> </a:t>
            </a:r>
            <a:r>
              <a:rPr lang="en-ID" dirty="0" err="1"/>
              <a:t>fleksibel</a:t>
            </a:r>
            <a:r>
              <a:rPr lang="en-ID" dirty="0"/>
              <a:t>. </a:t>
            </a:r>
            <a:r>
              <a:rPr lang="en-ID" dirty="0" err="1"/>
              <a:t>Komponen</a:t>
            </a:r>
            <a:r>
              <a:rPr lang="en-ID" dirty="0"/>
              <a:t> anamnesis </a:t>
            </a:r>
            <a:r>
              <a:rPr lang="en-ID" dirty="0" err="1"/>
              <a:t>komprehensif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memang</a:t>
            </a:r>
            <a:r>
              <a:rPr lang="en-ID" dirty="0"/>
              <a:t> </a:t>
            </a:r>
            <a:r>
              <a:rPr lang="en-ID" dirty="0" err="1"/>
              <a:t>mengarahkan</a:t>
            </a:r>
            <a:r>
              <a:rPr lang="en-ID" dirty="0"/>
              <a:t> </a:t>
            </a:r>
            <a:r>
              <a:rPr lang="en-ID" dirty="0" err="1"/>
              <a:t>riwayat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 dan format </a:t>
            </a:r>
            <a:r>
              <a:rPr lang="en-ID" dirty="0" err="1"/>
              <a:t>pencatatan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yang Anda buat </a:t>
            </a:r>
            <a:r>
              <a:rPr lang="en-ID" dirty="0" err="1"/>
              <a:t>sendiri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daftar </a:t>
            </a:r>
            <a:r>
              <a:rPr lang="en-ID" dirty="0" err="1"/>
              <a:t>panduan</a:t>
            </a:r>
            <a:r>
              <a:rPr lang="en-ID" dirty="0"/>
              <a:t> yang </a:t>
            </a:r>
            <a:r>
              <a:rPr lang="en-ID" dirty="0" err="1"/>
              <a:t>ditunjukkan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sebaiknya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mendikte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Anda </a:t>
            </a:r>
            <a:r>
              <a:rPr lang="en-ID" dirty="0" err="1"/>
              <a:t>lakukan</a:t>
            </a:r>
            <a:r>
              <a:rPr lang="en-ID" dirty="0"/>
              <a:t>.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sendirinya</a:t>
            </a:r>
            <a:r>
              <a:rPr lang="en-ID" dirty="0"/>
              <a:t> dan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arah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petunjuk</a:t>
            </a:r>
            <a:r>
              <a:rPr lang="en-ID" dirty="0"/>
              <a:t> yang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yang </a:t>
            </a:r>
            <a:r>
              <a:rPr lang="en-ID" dirty="0" err="1"/>
              <a:t>digambarkan</a:t>
            </a:r>
            <a:r>
              <a:rPr lang="en-ID" dirty="0"/>
              <a:t> di Bab 3 </a:t>
            </a:r>
            <a:r>
              <a:rPr lang="en-ID" dirty="0" err="1"/>
              <a:t>nanti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2B017-870B-A37B-8FF9-5FA680F52A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64791-9C67-4F76-9FC0-4DFB478EE407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9843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E7DBA-7484-3681-DE9A-6D8A7B44D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67FECD-0D6E-49F7-FBBB-B0CD292EAF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0443FF-80F3-F406-E3CC-9974D53186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Pasien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dirawat</a:t>
            </a:r>
            <a:r>
              <a:rPr lang="en-US" dirty="0"/>
              <a:t> di RS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klinik</a:t>
            </a:r>
            <a:r>
              <a:rPr lang="en-US" dirty="0"/>
              <a:t> </a:t>
            </a:r>
            <a:r>
              <a:rPr lang="en-US" dirty="0" err="1"/>
              <a:t>patut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pengkajian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komprehensif</a:t>
            </a:r>
            <a:r>
              <a:rPr lang="en-ID" dirty="0"/>
              <a:t>. </a:t>
            </a:r>
            <a:r>
              <a:rPr lang="en-ID" dirty="0" err="1"/>
              <a:t>Namun</a:t>
            </a:r>
            <a:r>
              <a:rPr lang="en-ID" dirty="0"/>
              <a:t>,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fasilitas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bila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terfokus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, yang </a:t>
            </a:r>
            <a:r>
              <a:rPr lang="en-ID" dirty="0" err="1"/>
              <a:t>pelaksanaannya</a:t>
            </a:r>
            <a:r>
              <a:rPr lang="en-ID" dirty="0"/>
              <a:t> </a:t>
            </a:r>
            <a:r>
              <a:rPr lang="en-ID" dirty="0" err="1"/>
              <a:t>fleksibel</a:t>
            </a:r>
            <a:r>
              <a:rPr lang="en-ID" dirty="0"/>
              <a:t>. </a:t>
            </a:r>
            <a:r>
              <a:rPr lang="en-ID" dirty="0" err="1"/>
              <a:t>Komponen</a:t>
            </a:r>
            <a:r>
              <a:rPr lang="en-ID" dirty="0"/>
              <a:t> anamnesis </a:t>
            </a:r>
            <a:r>
              <a:rPr lang="en-ID" dirty="0" err="1"/>
              <a:t>komprehensif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memang</a:t>
            </a:r>
            <a:r>
              <a:rPr lang="en-ID" dirty="0"/>
              <a:t> </a:t>
            </a:r>
            <a:r>
              <a:rPr lang="en-ID" dirty="0" err="1"/>
              <a:t>mengarahkan</a:t>
            </a:r>
            <a:r>
              <a:rPr lang="en-ID" dirty="0"/>
              <a:t> </a:t>
            </a:r>
            <a:r>
              <a:rPr lang="en-ID" dirty="0" err="1"/>
              <a:t>riwayat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 dan format </a:t>
            </a:r>
            <a:r>
              <a:rPr lang="en-ID" dirty="0" err="1"/>
              <a:t>pencatatan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yang Anda buat </a:t>
            </a:r>
            <a:r>
              <a:rPr lang="en-ID" dirty="0" err="1"/>
              <a:t>sendiri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daftar </a:t>
            </a:r>
            <a:r>
              <a:rPr lang="en-ID" dirty="0" err="1"/>
              <a:t>panduan</a:t>
            </a:r>
            <a:r>
              <a:rPr lang="en-ID" dirty="0"/>
              <a:t> yang </a:t>
            </a:r>
            <a:r>
              <a:rPr lang="en-ID" dirty="0" err="1"/>
              <a:t>ditunjukkan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sebaiknya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mendikte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Anda </a:t>
            </a:r>
            <a:r>
              <a:rPr lang="en-ID" dirty="0" err="1"/>
              <a:t>lakukan</a:t>
            </a:r>
            <a:r>
              <a:rPr lang="en-ID" dirty="0"/>
              <a:t>.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sendirinya</a:t>
            </a:r>
            <a:r>
              <a:rPr lang="en-ID" dirty="0"/>
              <a:t> dan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arah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petunjuk</a:t>
            </a:r>
            <a:r>
              <a:rPr lang="en-ID" dirty="0"/>
              <a:t> yang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yang </a:t>
            </a:r>
            <a:r>
              <a:rPr lang="en-ID" dirty="0" err="1"/>
              <a:t>digambarkan</a:t>
            </a:r>
            <a:r>
              <a:rPr lang="en-ID" dirty="0"/>
              <a:t> di Bab 3 </a:t>
            </a:r>
            <a:r>
              <a:rPr lang="en-ID" dirty="0" err="1"/>
              <a:t>nanti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F60B2-55F0-9812-4F2A-7C9C5E36C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64791-9C67-4F76-9FC0-4DFB478EE407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8806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E7319-F0CB-5099-D061-B77788E59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D0C374-70D2-ABAF-11D7-274A9D7D25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935A1-4AD3-635A-5EAC-B62CD72E8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Pasien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dirawat</a:t>
            </a:r>
            <a:r>
              <a:rPr lang="en-US" dirty="0"/>
              <a:t> di RS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klinik</a:t>
            </a:r>
            <a:r>
              <a:rPr lang="en-US" dirty="0"/>
              <a:t> </a:t>
            </a:r>
            <a:r>
              <a:rPr lang="en-US" dirty="0" err="1"/>
              <a:t>patut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pengkajian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komprehensif</a:t>
            </a:r>
            <a:r>
              <a:rPr lang="en-ID" dirty="0"/>
              <a:t>. </a:t>
            </a:r>
            <a:r>
              <a:rPr lang="en-ID" dirty="0" err="1"/>
              <a:t>Namun</a:t>
            </a:r>
            <a:r>
              <a:rPr lang="en-ID" dirty="0"/>
              <a:t>,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fasilitas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bila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terfokus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, yang </a:t>
            </a:r>
            <a:r>
              <a:rPr lang="en-ID" dirty="0" err="1"/>
              <a:t>pelaksanaannya</a:t>
            </a:r>
            <a:r>
              <a:rPr lang="en-ID" dirty="0"/>
              <a:t> </a:t>
            </a:r>
            <a:r>
              <a:rPr lang="en-ID" dirty="0" err="1"/>
              <a:t>fleksibel</a:t>
            </a:r>
            <a:r>
              <a:rPr lang="en-ID" dirty="0"/>
              <a:t>. </a:t>
            </a:r>
            <a:r>
              <a:rPr lang="en-ID" dirty="0" err="1"/>
              <a:t>Komponen</a:t>
            </a:r>
            <a:r>
              <a:rPr lang="en-ID" dirty="0"/>
              <a:t> anamnesis </a:t>
            </a:r>
            <a:r>
              <a:rPr lang="en-ID" dirty="0" err="1"/>
              <a:t>komprehensif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memang</a:t>
            </a:r>
            <a:r>
              <a:rPr lang="en-ID" dirty="0"/>
              <a:t> </a:t>
            </a:r>
            <a:r>
              <a:rPr lang="en-ID" dirty="0" err="1"/>
              <a:t>mengarahkan</a:t>
            </a:r>
            <a:r>
              <a:rPr lang="en-ID" dirty="0"/>
              <a:t> </a:t>
            </a:r>
            <a:r>
              <a:rPr lang="en-ID" dirty="0" err="1"/>
              <a:t>riwayat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 dan format </a:t>
            </a:r>
            <a:r>
              <a:rPr lang="en-ID" dirty="0" err="1"/>
              <a:t>pencatatan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yang Anda buat </a:t>
            </a:r>
            <a:r>
              <a:rPr lang="en-ID" dirty="0" err="1"/>
              <a:t>sendiri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daftar </a:t>
            </a:r>
            <a:r>
              <a:rPr lang="en-ID" dirty="0" err="1"/>
              <a:t>panduan</a:t>
            </a:r>
            <a:r>
              <a:rPr lang="en-ID" dirty="0"/>
              <a:t> yang </a:t>
            </a:r>
            <a:r>
              <a:rPr lang="en-ID" dirty="0" err="1"/>
              <a:t>ditunjukkan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sebaiknya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mendikte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Anda </a:t>
            </a:r>
            <a:r>
              <a:rPr lang="en-ID" dirty="0" err="1"/>
              <a:t>lakukan</a:t>
            </a:r>
            <a:r>
              <a:rPr lang="en-ID" dirty="0"/>
              <a:t>.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sendirinya</a:t>
            </a:r>
            <a:r>
              <a:rPr lang="en-ID" dirty="0"/>
              <a:t> dan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arah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petunjuk</a:t>
            </a:r>
            <a:r>
              <a:rPr lang="en-ID" dirty="0"/>
              <a:t> yang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yang </a:t>
            </a:r>
            <a:r>
              <a:rPr lang="en-ID" dirty="0" err="1"/>
              <a:t>digambarkan</a:t>
            </a:r>
            <a:r>
              <a:rPr lang="en-ID" dirty="0"/>
              <a:t> di Bab 3 </a:t>
            </a:r>
            <a:r>
              <a:rPr lang="en-ID" dirty="0" err="1"/>
              <a:t>nanti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1CBCB-7A94-DC7C-B8D5-260A6DEB96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64791-9C67-4F76-9FC0-4DFB478EE407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6335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9A8B1-FFD2-65B3-379D-B930F32C9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F72758-7B32-7FC9-8880-08369171BA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7DB20B-BA77-551C-3D3B-D998277A00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Pasien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dirawat</a:t>
            </a:r>
            <a:r>
              <a:rPr lang="en-US" dirty="0"/>
              <a:t> di RS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klinik</a:t>
            </a:r>
            <a:r>
              <a:rPr lang="en-US" dirty="0"/>
              <a:t> </a:t>
            </a:r>
            <a:r>
              <a:rPr lang="en-US" dirty="0" err="1"/>
              <a:t>patut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pengkajian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komprehensif</a:t>
            </a:r>
            <a:r>
              <a:rPr lang="en-ID" dirty="0"/>
              <a:t>. </a:t>
            </a:r>
            <a:r>
              <a:rPr lang="en-ID" dirty="0" err="1"/>
              <a:t>Namun</a:t>
            </a:r>
            <a:r>
              <a:rPr lang="en-ID" dirty="0"/>
              <a:t>,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fasilitas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bila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terfokus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, yang </a:t>
            </a:r>
            <a:r>
              <a:rPr lang="en-ID" dirty="0" err="1"/>
              <a:t>pelaksanaannya</a:t>
            </a:r>
            <a:r>
              <a:rPr lang="en-ID" dirty="0"/>
              <a:t> </a:t>
            </a:r>
            <a:r>
              <a:rPr lang="en-ID" dirty="0" err="1"/>
              <a:t>fleksibel</a:t>
            </a:r>
            <a:r>
              <a:rPr lang="en-ID" dirty="0"/>
              <a:t>. </a:t>
            </a:r>
            <a:r>
              <a:rPr lang="en-ID" dirty="0" err="1"/>
              <a:t>Komponen</a:t>
            </a:r>
            <a:r>
              <a:rPr lang="en-ID" dirty="0"/>
              <a:t> anamnesis </a:t>
            </a:r>
            <a:r>
              <a:rPr lang="en-ID" dirty="0" err="1"/>
              <a:t>komprehensif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memang</a:t>
            </a:r>
            <a:r>
              <a:rPr lang="en-ID" dirty="0"/>
              <a:t> </a:t>
            </a:r>
            <a:r>
              <a:rPr lang="en-ID" dirty="0" err="1"/>
              <a:t>mengarahkan</a:t>
            </a:r>
            <a:r>
              <a:rPr lang="en-ID" dirty="0"/>
              <a:t> </a:t>
            </a:r>
            <a:r>
              <a:rPr lang="en-ID" dirty="0" err="1"/>
              <a:t>riwayat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 dan format </a:t>
            </a:r>
            <a:r>
              <a:rPr lang="en-ID" dirty="0" err="1"/>
              <a:t>pencatatan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yang Anda buat </a:t>
            </a:r>
            <a:r>
              <a:rPr lang="en-ID" dirty="0" err="1"/>
              <a:t>sendiri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daftar </a:t>
            </a:r>
            <a:r>
              <a:rPr lang="en-ID" dirty="0" err="1"/>
              <a:t>panduan</a:t>
            </a:r>
            <a:r>
              <a:rPr lang="en-ID" dirty="0"/>
              <a:t> yang </a:t>
            </a:r>
            <a:r>
              <a:rPr lang="en-ID" dirty="0" err="1"/>
              <a:t>ditunjukkan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sebaiknya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mendikte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Anda </a:t>
            </a:r>
            <a:r>
              <a:rPr lang="en-ID" dirty="0" err="1"/>
              <a:t>lakukan</a:t>
            </a:r>
            <a:r>
              <a:rPr lang="en-ID" dirty="0"/>
              <a:t>.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sendirinya</a:t>
            </a:r>
            <a:r>
              <a:rPr lang="en-ID" dirty="0"/>
              <a:t> dan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arah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petunjuk</a:t>
            </a:r>
            <a:r>
              <a:rPr lang="en-ID" dirty="0"/>
              <a:t> yang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yang </a:t>
            </a:r>
            <a:r>
              <a:rPr lang="en-ID" dirty="0" err="1"/>
              <a:t>digambarkan</a:t>
            </a:r>
            <a:r>
              <a:rPr lang="en-ID" dirty="0"/>
              <a:t> di Bab 3 </a:t>
            </a:r>
            <a:r>
              <a:rPr lang="en-ID" dirty="0" err="1"/>
              <a:t>nanti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5AF4F-3156-E399-2F41-E856F2840B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64791-9C67-4F76-9FC0-4DFB478EE407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2833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70437-40F1-166C-E2AF-DDD9C9213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30133C-B1E2-4236-6D1F-FA7C7C8775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F7CC59-7883-F825-94A1-7672D2F0DB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Pasien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dirawat</a:t>
            </a:r>
            <a:r>
              <a:rPr lang="en-US" dirty="0"/>
              <a:t> di RS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klinik</a:t>
            </a:r>
            <a:r>
              <a:rPr lang="en-US" dirty="0"/>
              <a:t> </a:t>
            </a:r>
            <a:r>
              <a:rPr lang="en-US" dirty="0" err="1"/>
              <a:t>patut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pengkajian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komprehensif</a:t>
            </a:r>
            <a:r>
              <a:rPr lang="en-ID" dirty="0"/>
              <a:t>. </a:t>
            </a:r>
            <a:r>
              <a:rPr lang="en-ID" dirty="0" err="1"/>
              <a:t>Namun</a:t>
            </a:r>
            <a:r>
              <a:rPr lang="en-ID" dirty="0"/>
              <a:t>,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fasilitas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bila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terfokus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, yang </a:t>
            </a:r>
            <a:r>
              <a:rPr lang="en-ID" dirty="0" err="1"/>
              <a:t>pelaksanaannya</a:t>
            </a:r>
            <a:r>
              <a:rPr lang="en-ID" dirty="0"/>
              <a:t> </a:t>
            </a:r>
            <a:r>
              <a:rPr lang="en-ID" dirty="0" err="1"/>
              <a:t>fleksibel</a:t>
            </a:r>
            <a:r>
              <a:rPr lang="en-ID" dirty="0"/>
              <a:t>. </a:t>
            </a:r>
            <a:r>
              <a:rPr lang="en-ID" dirty="0" err="1"/>
              <a:t>Komponen</a:t>
            </a:r>
            <a:r>
              <a:rPr lang="en-ID" dirty="0"/>
              <a:t> anamnesis </a:t>
            </a:r>
            <a:r>
              <a:rPr lang="en-ID" dirty="0" err="1"/>
              <a:t>komprehensif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memang</a:t>
            </a:r>
            <a:r>
              <a:rPr lang="en-ID" dirty="0"/>
              <a:t> </a:t>
            </a:r>
            <a:r>
              <a:rPr lang="en-ID" dirty="0" err="1"/>
              <a:t>mengarahkan</a:t>
            </a:r>
            <a:r>
              <a:rPr lang="en-ID" dirty="0"/>
              <a:t> </a:t>
            </a:r>
            <a:r>
              <a:rPr lang="en-ID" dirty="0" err="1"/>
              <a:t>riwayat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 dan format </a:t>
            </a:r>
            <a:r>
              <a:rPr lang="en-ID" dirty="0" err="1"/>
              <a:t>pencatatan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yang Anda buat </a:t>
            </a:r>
            <a:r>
              <a:rPr lang="en-ID" dirty="0" err="1"/>
              <a:t>sendiri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daftar </a:t>
            </a:r>
            <a:r>
              <a:rPr lang="en-ID" dirty="0" err="1"/>
              <a:t>panduan</a:t>
            </a:r>
            <a:r>
              <a:rPr lang="en-ID" dirty="0"/>
              <a:t> yang </a:t>
            </a:r>
            <a:r>
              <a:rPr lang="en-ID" dirty="0" err="1"/>
              <a:t>ditunjukkan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sebaiknya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mendikte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Anda </a:t>
            </a:r>
            <a:r>
              <a:rPr lang="en-ID" dirty="0" err="1"/>
              <a:t>lakukan</a:t>
            </a:r>
            <a:r>
              <a:rPr lang="en-ID" dirty="0"/>
              <a:t>.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sendirinya</a:t>
            </a:r>
            <a:r>
              <a:rPr lang="en-ID" dirty="0"/>
              <a:t> dan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arah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petunjuk</a:t>
            </a:r>
            <a:r>
              <a:rPr lang="en-ID" dirty="0"/>
              <a:t> yang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yang </a:t>
            </a:r>
            <a:r>
              <a:rPr lang="en-ID" dirty="0" err="1"/>
              <a:t>digambarkan</a:t>
            </a:r>
            <a:r>
              <a:rPr lang="en-ID" dirty="0"/>
              <a:t> di Bab 3 </a:t>
            </a:r>
            <a:r>
              <a:rPr lang="en-ID" dirty="0" err="1"/>
              <a:t>nanti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BC6B9-74EA-44DB-FB4F-75168A7C16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64791-9C67-4F76-9FC0-4DFB478EE407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7178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C7068-1B25-008F-8C14-93178C3CC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56D483-744D-A780-791F-13F5A7BE12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EF7EBB-57E7-3128-67C6-A20168902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Pasien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dirawat</a:t>
            </a:r>
            <a:r>
              <a:rPr lang="en-US" dirty="0"/>
              <a:t> di RS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klinik</a:t>
            </a:r>
            <a:r>
              <a:rPr lang="en-US" dirty="0"/>
              <a:t> </a:t>
            </a:r>
            <a:r>
              <a:rPr lang="en-US" dirty="0" err="1"/>
              <a:t>patut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pengkajian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komprehensif</a:t>
            </a:r>
            <a:r>
              <a:rPr lang="en-ID" dirty="0"/>
              <a:t>. </a:t>
            </a:r>
            <a:r>
              <a:rPr lang="en-ID" dirty="0" err="1"/>
              <a:t>Namun</a:t>
            </a:r>
            <a:r>
              <a:rPr lang="en-ID" dirty="0"/>
              <a:t>,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fasilitas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bila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terfokus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, yang </a:t>
            </a:r>
            <a:r>
              <a:rPr lang="en-ID" dirty="0" err="1"/>
              <a:t>pelaksanaannya</a:t>
            </a:r>
            <a:r>
              <a:rPr lang="en-ID" dirty="0"/>
              <a:t> </a:t>
            </a:r>
            <a:r>
              <a:rPr lang="en-ID" dirty="0" err="1"/>
              <a:t>fleksibel</a:t>
            </a:r>
            <a:r>
              <a:rPr lang="en-ID" dirty="0"/>
              <a:t>. </a:t>
            </a:r>
            <a:r>
              <a:rPr lang="en-ID" dirty="0" err="1"/>
              <a:t>Komponen</a:t>
            </a:r>
            <a:r>
              <a:rPr lang="en-ID" dirty="0"/>
              <a:t> anamnesis </a:t>
            </a:r>
            <a:r>
              <a:rPr lang="en-ID" dirty="0" err="1"/>
              <a:t>komprehensif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memang</a:t>
            </a:r>
            <a:r>
              <a:rPr lang="en-ID" dirty="0"/>
              <a:t> </a:t>
            </a:r>
            <a:r>
              <a:rPr lang="en-ID" dirty="0" err="1"/>
              <a:t>mengarahkan</a:t>
            </a:r>
            <a:r>
              <a:rPr lang="en-ID" dirty="0"/>
              <a:t> </a:t>
            </a:r>
            <a:r>
              <a:rPr lang="en-ID" dirty="0" err="1"/>
              <a:t>riwayat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 dan format </a:t>
            </a:r>
            <a:r>
              <a:rPr lang="en-ID" dirty="0" err="1"/>
              <a:t>pencatatan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yang Anda buat </a:t>
            </a:r>
            <a:r>
              <a:rPr lang="en-ID" dirty="0" err="1"/>
              <a:t>sendiri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daftar </a:t>
            </a:r>
            <a:r>
              <a:rPr lang="en-ID" dirty="0" err="1"/>
              <a:t>panduan</a:t>
            </a:r>
            <a:r>
              <a:rPr lang="en-ID" dirty="0"/>
              <a:t> yang </a:t>
            </a:r>
            <a:r>
              <a:rPr lang="en-ID" dirty="0" err="1"/>
              <a:t>ditunjukkan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sebaiknya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mendikte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Anda </a:t>
            </a:r>
            <a:r>
              <a:rPr lang="en-ID" dirty="0" err="1"/>
              <a:t>lakukan</a:t>
            </a:r>
            <a:r>
              <a:rPr lang="en-ID" dirty="0"/>
              <a:t>.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sendirinya</a:t>
            </a:r>
            <a:r>
              <a:rPr lang="en-ID" dirty="0"/>
              <a:t> dan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arah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petunjuk</a:t>
            </a:r>
            <a:r>
              <a:rPr lang="en-ID" dirty="0"/>
              <a:t> yang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yang </a:t>
            </a:r>
            <a:r>
              <a:rPr lang="en-ID" dirty="0" err="1"/>
              <a:t>digambarkan</a:t>
            </a:r>
            <a:r>
              <a:rPr lang="en-ID" dirty="0"/>
              <a:t> di Bab 3 </a:t>
            </a:r>
            <a:r>
              <a:rPr lang="en-ID" dirty="0" err="1"/>
              <a:t>nanti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7FB5F-F8EB-E50A-490D-E5F448D82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64791-9C67-4F76-9FC0-4DFB478EE407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8326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B81DB-AE36-A369-0D84-C34A149EC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3BB9B5-B3F6-DC84-4366-1A31179933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044F99-DC5E-C87D-9470-5C1C8F0C5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Pasien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dirawat</a:t>
            </a:r>
            <a:r>
              <a:rPr lang="en-US" dirty="0"/>
              <a:t> di RS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klinik</a:t>
            </a:r>
            <a:r>
              <a:rPr lang="en-US" dirty="0"/>
              <a:t> </a:t>
            </a:r>
            <a:r>
              <a:rPr lang="en-US" dirty="0" err="1"/>
              <a:t>patut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pengkajian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komprehensif</a:t>
            </a:r>
            <a:r>
              <a:rPr lang="en-ID" dirty="0"/>
              <a:t>. </a:t>
            </a:r>
            <a:r>
              <a:rPr lang="en-ID" dirty="0" err="1"/>
              <a:t>Namun</a:t>
            </a:r>
            <a:r>
              <a:rPr lang="en-ID" dirty="0"/>
              <a:t>,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fasilitas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bila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terfokus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, yang </a:t>
            </a:r>
            <a:r>
              <a:rPr lang="en-ID" dirty="0" err="1"/>
              <a:t>pelaksanaannya</a:t>
            </a:r>
            <a:r>
              <a:rPr lang="en-ID" dirty="0"/>
              <a:t> </a:t>
            </a:r>
            <a:r>
              <a:rPr lang="en-ID" dirty="0" err="1"/>
              <a:t>fleksibel</a:t>
            </a:r>
            <a:r>
              <a:rPr lang="en-ID" dirty="0"/>
              <a:t>. </a:t>
            </a:r>
            <a:r>
              <a:rPr lang="en-ID" dirty="0" err="1"/>
              <a:t>Komponen</a:t>
            </a:r>
            <a:r>
              <a:rPr lang="en-ID" dirty="0"/>
              <a:t> anamnesis </a:t>
            </a:r>
            <a:r>
              <a:rPr lang="en-ID" dirty="0" err="1"/>
              <a:t>komprehensif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memang</a:t>
            </a:r>
            <a:r>
              <a:rPr lang="en-ID" dirty="0"/>
              <a:t> </a:t>
            </a:r>
            <a:r>
              <a:rPr lang="en-ID" dirty="0" err="1"/>
              <a:t>mengarahkan</a:t>
            </a:r>
            <a:r>
              <a:rPr lang="en-ID" dirty="0"/>
              <a:t> </a:t>
            </a:r>
            <a:r>
              <a:rPr lang="en-ID" dirty="0" err="1"/>
              <a:t>riwayat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 dan format </a:t>
            </a:r>
            <a:r>
              <a:rPr lang="en-ID" dirty="0" err="1"/>
              <a:t>pencatatan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yang Anda buat </a:t>
            </a:r>
            <a:r>
              <a:rPr lang="en-ID" dirty="0" err="1"/>
              <a:t>sendiri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daftar </a:t>
            </a:r>
            <a:r>
              <a:rPr lang="en-ID" dirty="0" err="1"/>
              <a:t>panduan</a:t>
            </a:r>
            <a:r>
              <a:rPr lang="en-ID" dirty="0"/>
              <a:t> yang </a:t>
            </a:r>
            <a:r>
              <a:rPr lang="en-ID" dirty="0" err="1"/>
              <a:t>ditunjukkan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sebaiknya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mendikte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Anda </a:t>
            </a:r>
            <a:r>
              <a:rPr lang="en-ID" dirty="0" err="1"/>
              <a:t>lakukan</a:t>
            </a:r>
            <a:r>
              <a:rPr lang="en-ID" dirty="0"/>
              <a:t>.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sendirinya</a:t>
            </a:r>
            <a:r>
              <a:rPr lang="en-ID" dirty="0"/>
              <a:t> dan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arah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petunjuk</a:t>
            </a:r>
            <a:r>
              <a:rPr lang="en-ID" dirty="0"/>
              <a:t> yang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yang </a:t>
            </a:r>
            <a:r>
              <a:rPr lang="en-ID" dirty="0" err="1"/>
              <a:t>digambarkan</a:t>
            </a:r>
            <a:r>
              <a:rPr lang="en-ID" dirty="0"/>
              <a:t> di Bab 3 </a:t>
            </a:r>
            <a:r>
              <a:rPr lang="en-ID" dirty="0" err="1"/>
              <a:t>nanti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C7E89-ECB9-AB16-5F43-DC65CEF23A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64791-9C67-4F76-9FC0-4DFB478EE407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0439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6663D-EF59-4B9C-15F8-AA20C6CE9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252E37-E371-F05E-0484-F47A247184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CC6426-8995-82D3-2FAE-177D522AA9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Pasien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dirawat</a:t>
            </a:r>
            <a:r>
              <a:rPr lang="en-US" dirty="0"/>
              <a:t> di RS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klinik</a:t>
            </a:r>
            <a:r>
              <a:rPr lang="en-US" dirty="0"/>
              <a:t> </a:t>
            </a:r>
            <a:r>
              <a:rPr lang="en-US" dirty="0" err="1"/>
              <a:t>patut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pengkajian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komprehensif</a:t>
            </a:r>
            <a:r>
              <a:rPr lang="en-ID" dirty="0"/>
              <a:t>. </a:t>
            </a:r>
            <a:r>
              <a:rPr lang="en-ID" dirty="0" err="1"/>
              <a:t>Namun</a:t>
            </a:r>
            <a:r>
              <a:rPr lang="en-ID" dirty="0"/>
              <a:t>,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fasilitas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bila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terfokus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berorientasi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, yang </a:t>
            </a:r>
            <a:r>
              <a:rPr lang="en-ID" dirty="0" err="1"/>
              <a:t>pelaksanaannya</a:t>
            </a:r>
            <a:r>
              <a:rPr lang="en-ID" dirty="0"/>
              <a:t> </a:t>
            </a:r>
            <a:r>
              <a:rPr lang="en-ID" dirty="0" err="1"/>
              <a:t>fleksibel</a:t>
            </a:r>
            <a:r>
              <a:rPr lang="en-ID" dirty="0"/>
              <a:t>. </a:t>
            </a:r>
            <a:r>
              <a:rPr lang="en-ID" dirty="0" err="1"/>
              <a:t>Komponen</a:t>
            </a:r>
            <a:r>
              <a:rPr lang="en-ID" dirty="0"/>
              <a:t> anamnesis </a:t>
            </a:r>
            <a:r>
              <a:rPr lang="en-ID" dirty="0" err="1"/>
              <a:t>komprehensif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memang</a:t>
            </a:r>
            <a:r>
              <a:rPr lang="en-ID" dirty="0"/>
              <a:t> </a:t>
            </a:r>
            <a:r>
              <a:rPr lang="en-ID" dirty="0" err="1"/>
              <a:t>mengarahkan</a:t>
            </a:r>
            <a:r>
              <a:rPr lang="en-ID" dirty="0"/>
              <a:t> </a:t>
            </a:r>
            <a:r>
              <a:rPr lang="en-ID" dirty="0" err="1"/>
              <a:t>riwayat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 dan format </a:t>
            </a:r>
            <a:r>
              <a:rPr lang="en-ID" dirty="0" err="1"/>
              <a:t>pencatatan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yang Anda buat </a:t>
            </a:r>
            <a:r>
              <a:rPr lang="en-ID" dirty="0" err="1"/>
              <a:t>sendiri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daftar </a:t>
            </a:r>
            <a:r>
              <a:rPr lang="en-ID" dirty="0" err="1"/>
              <a:t>panduan</a:t>
            </a:r>
            <a:r>
              <a:rPr lang="en-ID" dirty="0"/>
              <a:t> yang </a:t>
            </a:r>
            <a:r>
              <a:rPr lang="en-ID" dirty="0" err="1"/>
              <a:t>ditunjukkan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sebaiknya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mendikte</a:t>
            </a:r>
            <a:r>
              <a:rPr lang="en-ID" dirty="0"/>
              <a:t> </a:t>
            </a:r>
            <a:r>
              <a:rPr lang="en-ID" dirty="0" err="1"/>
              <a:t>urutan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yang Anda </a:t>
            </a:r>
            <a:r>
              <a:rPr lang="en-ID" dirty="0" err="1"/>
              <a:t>lakukan</a:t>
            </a:r>
            <a:r>
              <a:rPr lang="en-ID" dirty="0"/>
              <a:t>.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wawancara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sendirinya</a:t>
            </a:r>
            <a:r>
              <a:rPr lang="en-ID" dirty="0"/>
              <a:t> dan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arah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petunjuk</a:t>
            </a:r>
            <a:r>
              <a:rPr lang="en-ID" dirty="0"/>
              <a:t> yang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pasien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yang </a:t>
            </a:r>
            <a:r>
              <a:rPr lang="en-ID" dirty="0" err="1"/>
              <a:t>digambarkan</a:t>
            </a:r>
            <a:r>
              <a:rPr lang="en-ID" dirty="0"/>
              <a:t> di Bab 3 </a:t>
            </a:r>
            <a:r>
              <a:rPr lang="en-ID" dirty="0" err="1"/>
              <a:t>nanti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6FEAA-1451-31C2-60F3-6631904E34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64791-9C67-4F76-9FC0-4DFB478EE407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3101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43D62-E498-102B-5B7C-B68754478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197B9-94CF-29DE-EFFA-54006E33F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9DF21-3AE8-BBEA-8CF4-BE1DDF09D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E664-B550-4B05-B21E-54FE072B0478}" type="datetimeFigureOut">
              <a:rPr lang="en-ID" smtClean="0"/>
              <a:t>03/03/2025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76DD1-71E8-0EB2-4D77-A021B130F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A00AA-7275-B000-60FC-924BEAEBA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361E-6B20-47FC-A0DD-E3D0CC88C7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120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0EC7-8AF2-7451-9768-1C141538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6A4B6-5142-95CF-4379-4B2FC6DAA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F55B6-885E-E03C-81D0-091B21C4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E664-B550-4B05-B21E-54FE072B0478}" type="datetimeFigureOut">
              <a:rPr lang="en-ID" smtClean="0"/>
              <a:t>03/03/2025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076A3-C08A-27CF-FF49-E8B291F2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B0D0D-DDB6-5CB3-7A09-9EF82424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361E-6B20-47FC-A0DD-E3D0CC88C7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33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5E667-12CD-861B-D9D9-8FE988C0B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D5FA1-6F25-CD26-9F96-208BDB3ED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33305-A6A9-E08C-5747-D214C9C1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E664-B550-4B05-B21E-54FE072B0478}" type="datetimeFigureOut">
              <a:rPr lang="en-ID" smtClean="0"/>
              <a:t>03/03/2025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C2D52-E2B4-6BD9-8B7E-09AD150EB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2BC2F-BAC3-36B1-D27B-D2088226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361E-6B20-47FC-A0DD-E3D0CC88C7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174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F269-2520-AE31-AE21-FADE2CDB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5E709-F923-2640-40C5-7D0E16885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72EF4-A9A0-93B2-C72B-BECA5839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E664-B550-4B05-B21E-54FE072B0478}" type="datetimeFigureOut">
              <a:rPr lang="en-ID" smtClean="0"/>
              <a:t>03/03/2025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44E50-8AE4-742D-66C9-92E7CD4A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688DC-79A7-11A1-192E-96EB99DB4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361E-6B20-47FC-A0DD-E3D0CC88C7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511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8EBF-6CD7-908E-B39B-C6D58ED17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D0E36-0B0A-5034-D3E8-A8931353C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FA0F3-118E-5D17-C346-BC3FC5AD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E664-B550-4B05-B21E-54FE072B0478}" type="datetimeFigureOut">
              <a:rPr lang="en-ID" smtClean="0"/>
              <a:t>03/03/2025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0CE0B-12A0-CCE8-CB10-D00EA0A80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9E44F-BD32-03D3-81B8-364408A1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361E-6B20-47FC-A0DD-E3D0CC88C7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942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7BEE-79EC-5992-B21B-A100E863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146A4-CA52-B386-3DD8-E69B2B624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B3B2C-4736-1E6F-8ADC-D683C5C76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D58CE-9B77-BB3C-D0E9-806AE4E8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E664-B550-4B05-B21E-54FE072B0478}" type="datetimeFigureOut">
              <a:rPr lang="en-ID" smtClean="0"/>
              <a:t>03/03/2025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D6AFE-6BFF-B947-C43E-70E849893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0B25E-12E0-D7A7-DBFA-32D84C09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361E-6B20-47FC-A0DD-E3D0CC88C7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200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56D4-2038-7CBC-8444-F92E72E1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99F2A-2846-5D39-0644-632F1FC21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950E3-4BE3-692A-2F05-630C5C8A5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58C59-D050-710C-26DF-D96F27757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3886A-AF98-341F-06E1-DC0EDA7CD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F38C1-0C36-36CF-BE5B-0B55C8835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E664-B550-4B05-B21E-54FE072B0478}" type="datetimeFigureOut">
              <a:rPr lang="en-ID" smtClean="0"/>
              <a:t>03/03/2025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510154-B859-F2F7-548B-DC559A2CD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9C344-951F-DDDB-A63B-6D102F58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361E-6B20-47FC-A0DD-E3D0CC88C7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537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365E-D669-5F69-ECE1-AF9EA88D0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487FFD-B0E9-92CF-2A28-60BB84B3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E664-B550-4B05-B21E-54FE072B0478}" type="datetimeFigureOut">
              <a:rPr lang="en-ID" smtClean="0"/>
              <a:t>03/03/2025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D467C-5B03-5A9E-C2E3-14400B2E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CC922-3AF8-D3B7-4AA1-37EDFCA3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361E-6B20-47FC-A0DD-E3D0CC88C7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364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4E786-F8DF-E074-13CB-40564A5A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E664-B550-4B05-B21E-54FE072B0478}" type="datetimeFigureOut">
              <a:rPr lang="en-ID" smtClean="0"/>
              <a:t>03/03/2025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E1CE1-3BED-3B53-EF03-78235357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2B3A6-945E-BA1C-49F1-03268997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361E-6B20-47FC-A0DD-E3D0CC88C7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538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87A2-0B40-0D98-D3DE-ED9787B65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AF0B8-9584-EC78-7130-A3B765EFF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27BD5-6A7F-97C5-2916-6DFFDD98B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0A2DB-C673-A115-2D5F-04275669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E664-B550-4B05-B21E-54FE072B0478}" type="datetimeFigureOut">
              <a:rPr lang="en-ID" smtClean="0"/>
              <a:t>03/03/2025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6E44F-B19F-E07E-412F-20AF1258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E59A7-E1E2-38D3-DE2A-C7629992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361E-6B20-47FC-A0DD-E3D0CC88C7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449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F7CEB-A637-F412-2EB6-F06B101B9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BABA8-DAA8-9F0C-4756-76C12D8C1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84C1E-88D0-73A2-EA9B-4F309A01B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E7046-55C6-3D9C-DFE6-66E7FBBA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E664-B550-4B05-B21E-54FE072B0478}" type="datetimeFigureOut">
              <a:rPr lang="en-ID" smtClean="0"/>
              <a:t>03/03/2025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604D4-F5E0-731A-BFE1-56A66DA4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04685-99B1-E860-0789-F487A71A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C361E-6B20-47FC-A0DD-E3D0CC88C7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99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F9E90D-F433-612F-AFF7-429A7D24D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A39BE-ACD3-5D66-1EA0-7B6ED6FDC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AE4B2-94AA-8FA6-C0A1-49143901D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CE664-B550-4B05-B21E-54FE072B0478}" type="datetimeFigureOut">
              <a:rPr lang="en-ID" smtClean="0"/>
              <a:t>03/03/2025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7E823-E9A2-0822-642D-B76734878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18DB1-84E0-7CA7-5A63-7A29DDD23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C361E-6B20-47FC-A0DD-E3D0CC88C78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4336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CF3C4-D27A-0F76-6234-D713EF4BD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C068-6A44-F057-9BFF-3431094A7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765" y="1100207"/>
            <a:ext cx="10630469" cy="4271220"/>
          </a:xfrm>
        </p:spPr>
        <p:txBody>
          <a:bodyPr>
            <a:normAutofit fontScale="90000"/>
          </a:bodyPr>
          <a:lstStyle/>
          <a:p>
            <a:r>
              <a:rPr lang="en-US" sz="8900" b="1" dirty="0">
                <a:latin typeface="Tw Cen MT" panose="020B0602020104020603" pitchFamily="34" charset="0"/>
              </a:rPr>
              <a:t>MAU PAHAM?</a:t>
            </a:r>
            <a:br>
              <a:rPr lang="en-US" b="1" dirty="0">
                <a:latin typeface="Tw Cen MT" panose="020B0602020104020603" pitchFamily="34" charset="0"/>
              </a:rPr>
            </a:br>
            <a:br>
              <a:rPr lang="en-US" b="1" dirty="0">
                <a:latin typeface="Tw Cen MT" panose="020B0602020104020603" pitchFamily="34" charset="0"/>
              </a:rPr>
            </a:br>
            <a:r>
              <a:rPr lang="en-US" b="1" dirty="0">
                <a:latin typeface="Tw Cen MT" panose="020B0602020104020603" pitchFamily="34" charset="0"/>
              </a:rPr>
              <a:t>PERTAMA, HARUS PERCAYA </a:t>
            </a:r>
            <a:r>
              <a:rPr lang="en-US" dirty="0">
                <a:latin typeface="Tw Cen MT" panose="020B0602020104020603" pitchFamily="34" charset="0"/>
              </a:rPr>
              <a:t>DULU DENGAN APAPUN YANG AKAN DIBAHAS DI SINI</a:t>
            </a:r>
            <a:endParaRPr lang="en-ID" dirty="0">
              <a:latin typeface="Tw Cen MT" panose="020B0602020104020603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92D7829-5647-D7C7-626C-73B73408C207}"/>
              </a:ext>
            </a:extLst>
          </p:cNvPr>
          <p:cNvSpPr txBox="1">
            <a:spLocks/>
          </p:cNvSpPr>
          <p:nvPr/>
        </p:nvSpPr>
        <p:spPr>
          <a:xfrm>
            <a:off x="2388478" y="5564610"/>
            <a:ext cx="9305539" cy="9508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800" b="1" dirty="0">
                <a:latin typeface="Tw Cen MT" panose="020B0602020104020603" pitchFamily="34" charset="0"/>
              </a:rPr>
              <a:t>1 Maret 2025</a:t>
            </a:r>
            <a:endParaRPr lang="en-ID" sz="3200" b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047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A5BEB-DF65-B308-A351-79F530D58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C7B8B7D-45CE-6FBE-EEE5-903A1227DDF2}"/>
              </a:ext>
            </a:extLst>
          </p:cNvPr>
          <p:cNvSpPr txBox="1"/>
          <p:nvPr/>
        </p:nvSpPr>
        <p:spPr>
          <a:xfrm>
            <a:off x="691513" y="1424845"/>
            <a:ext cx="12112579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 err="1">
                <a:solidFill>
                  <a:srgbClr val="FF0000"/>
                </a:solidFill>
                <a:latin typeface="Tw Cen MT" panose="020B0602020104020603" pitchFamily="34" charset="0"/>
              </a:rPr>
              <a:t>Ide</a:t>
            </a:r>
            <a:r>
              <a:rPr lang="en-US" sz="3600" dirty="0" err="1">
                <a:latin typeface="Tw Cen MT" panose="020B0602020104020603" pitchFamily="34" charset="0"/>
              </a:rPr>
              <a:t>ntitas</a:t>
            </a:r>
            <a:endParaRPr lang="en-US" sz="3600" dirty="0">
              <a:solidFill>
                <a:srgbClr val="FF0000"/>
              </a:solidFill>
              <a:latin typeface="Tw Cen MT" panose="020B0602020104020603" pitchFamily="34" charset="0"/>
            </a:endParaRPr>
          </a:p>
          <a:p>
            <a:r>
              <a:rPr lang="en-US" sz="3600" b="1" dirty="0" err="1">
                <a:solidFill>
                  <a:srgbClr val="FFC000"/>
                </a:solidFill>
                <a:latin typeface="Tw Cen MT" panose="020B0602020104020603" pitchFamily="34" charset="0"/>
              </a:rPr>
              <a:t>K</a:t>
            </a:r>
            <a:r>
              <a:rPr lang="en-US" sz="3600" dirty="0" err="1">
                <a:latin typeface="Tw Cen MT" panose="020B0602020104020603" pitchFamily="34" charset="0"/>
              </a:rPr>
              <a:t>eluhan</a:t>
            </a:r>
            <a:r>
              <a:rPr lang="en-US" sz="3600" b="1" dirty="0">
                <a:solidFill>
                  <a:srgbClr val="FFC000"/>
                </a:solidFill>
                <a:latin typeface="Tw Cen MT" panose="020B0602020104020603" pitchFamily="34" charset="0"/>
              </a:rPr>
              <a:t> U</a:t>
            </a:r>
            <a:r>
              <a:rPr lang="en-US" sz="3600" dirty="0">
                <a:latin typeface="Tw Cen MT" panose="020B0602020104020603" pitchFamily="34" charset="0"/>
              </a:rPr>
              <a:t>tama</a:t>
            </a:r>
          </a:p>
          <a:p>
            <a:r>
              <a:rPr lang="en-US" sz="3600" b="1" dirty="0" err="1">
                <a:solidFill>
                  <a:srgbClr val="92D050"/>
                </a:solidFill>
                <a:latin typeface="Tw Cen MT" panose="020B0602020104020603" pitchFamily="34" charset="0"/>
              </a:rPr>
              <a:t>Sek</a:t>
            </a:r>
            <a:r>
              <a:rPr lang="en-US" sz="3600" dirty="0" err="1">
                <a:latin typeface="Tw Cen MT" panose="020B0602020104020603" pitchFamily="34" charset="0"/>
              </a:rPr>
              <a:t>arang</a:t>
            </a:r>
            <a:r>
              <a:rPr lang="en-US" sz="3600" dirty="0">
                <a:latin typeface="Tw Cen MT" panose="020B0602020104020603" pitchFamily="34" charset="0"/>
              </a:rPr>
              <a:t> (RPS)</a:t>
            </a:r>
          </a:p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</a:rPr>
              <a:t>Da</a:t>
            </a:r>
            <a:r>
              <a:rPr lang="en-US" sz="3600" dirty="0" err="1">
                <a:latin typeface="Tw Cen MT" panose="020B0602020104020603" pitchFamily="34" charset="0"/>
              </a:rPr>
              <a:t>hulu</a:t>
            </a:r>
            <a:r>
              <a:rPr lang="en-US" sz="3600" dirty="0">
                <a:latin typeface="Tw Cen MT" panose="020B0602020104020603" pitchFamily="34" charset="0"/>
              </a:rPr>
              <a:t> (RPD)</a:t>
            </a:r>
          </a:p>
          <a:p>
            <a:r>
              <a:rPr lang="en-US" sz="3600" b="1" dirty="0" err="1">
                <a:solidFill>
                  <a:srgbClr val="00B0F0"/>
                </a:solidFill>
                <a:latin typeface="Tw Cen MT" panose="020B0602020104020603" pitchFamily="34" charset="0"/>
              </a:rPr>
              <a:t>Keluar</a:t>
            </a:r>
            <a:r>
              <a:rPr lang="en-US" sz="3600" dirty="0" err="1">
                <a:latin typeface="Tw Cen MT" panose="020B0602020104020603" pitchFamily="34" charset="0"/>
              </a:rPr>
              <a:t>ga</a:t>
            </a:r>
            <a:r>
              <a:rPr lang="en-US" sz="3600" dirty="0">
                <a:latin typeface="Tw Cen MT" panose="020B0602020104020603" pitchFamily="34" charset="0"/>
              </a:rPr>
              <a:t> (RPK)</a:t>
            </a:r>
          </a:p>
          <a:p>
            <a:r>
              <a:rPr lang="en-US" sz="3600" b="1" dirty="0">
                <a:solidFill>
                  <a:schemeClr val="accent1"/>
                </a:solidFill>
                <a:latin typeface="Tw Cen MT" panose="020B0602020104020603" pitchFamily="34" charset="0"/>
              </a:rPr>
              <a:t>Ob </a:t>
            </a:r>
            <a:r>
              <a:rPr lang="en-US" sz="3600" dirty="0">
                <a:latin typeface="Tw Cen MT" panose="020B0602020104020603" pitchFamily="34" charset="0"/>
              </a:rPr>
              <a:t>(RPO)</a:t>
            </a:r>
          </a:p>
          <a:p>
            <a:r>
              <a:rPr lang="en-US" sz="3600" b="1" dirty="0" err="1">
                <a:solidFill>
                  <a:srgbClr val="7030A0"/>
                </a:solidFill>
                <a:latin typeface="Tw Cen MT" panose="020B0602020104020603" pitchFamily="34" charset="0"/>
              </a:rPr>
              <a:t>Se</a:t>
            </a:r>
            <a:r>
              <a:rPr lang="en-US" sz="3600" dirty="0" err="1">
                <a:latin typeface="Tw Cen MT" panose="020B0602020104020603" pitchFamily="34" charset="0"/>
              </a:rPr>
              <a:t>hari-hari</a:t>
            </a:r>
            <a:r>
              <a:rPr lang="en-US" sz="3600" b="1" dirty="0">
                <a:latin typeface="Tw Cen MT" panose="020B0602020104020603" pitchFamily="34" charset="0"/>
              </a:rPr>
              <a:t> </a:t>
            </a:r>
            <a:r>
              <a:rPr lang="en-US" sz="3600" dirty="0">
                <a:latin typeface="Tw Cen MT" panose="020B0602020104020603" pitchFamily="34" charset="0"/>
              </a:rPr>
              <a:t>(</a:t>
            </a:r>
            <a:r>
              <a:rPr lang="en-US" sz="3600" dirty="0" err="1">
                <a:latin typeface="Tw Cen MT" panose="020B0602020104020603" pitchFamily="34" charset="0"/>
              </a:rPr>
              <a:t>Riw</a:t>
            </a:r>
            <a:r>
              <a:rPr lang="en-US" sz="3600" dirty="0">
                <a:latin typeface="Tw Cen MT" panose="020B0602020104020603" pitchFamily="34" charset="0"/>
              </a:rPr>
              <a:t>. </a:t>
            </a:r>
            <a:r>
              <a:rPr lang="en-US" sz="3600" dirty="0" err="1">
                <a:latin typeface="Tw Cen MT" panose="020B0602020104020603" pitchFamily="34" charset="0"/>
              </a:rPr>
              <a:t>Individu</a:t>
            </a:r>
            <a:r>
              <a:rPr lang="en-US" sz="3600" dirty="0">
                <a:latin typeface="Tw Cen MT" panose="020B0602020104020603" pitchFamily="34" charset="0"/>
              </a:rPr>
              <a:t> &amp; </a:t>
            </a:r>
            <a:r>
              <a:rPr lang="en-US" sz="3600" dirty="0" err="1">
                <a:latin typeface="Tw Cen MT" panose="020B0602020104020603" pitchFamily="34" charset="0"/>
              </a:rPr>
              <a:t>Sosial</a:t>
            </a:r>
            <a:r>
              <a:rPr lang="en-US" sz="3600" dirty="0">
                <a:latin typeface="Tw Cen MT" panose="020B0602020104020603" pitchFamily="34" charset="0"/>
              </a:rPr>
              <a:t>-Ekonomi)</a:t>
            </a:r>
          </a:p>
          <a:p>
            <a:r>
              <a:rPr lang="en-US" sz="3600" b="1" dirty="0" err="1">
                <a:solidFill>
                  <a:schemeClr val="accent4">
                    <a:lumMod val="50000"/>
                  </a:schemeClr>
                </a:solidFill>
                <a:latin typeface="Tw Cen MT" panose="020B0602020104020603" pitchFamily="34" charset="0"/>
              </a:rPr>
              <a:t>Si</a:t>
            </a:r>
            <a:r>
              <a:rPr lang="en-US" sz="3600" dirty="0" err="1">
                <a:latin typeface="Tw Cen MT" panose="020B0602020104020603" pitchFamily="34" charset="0"/>
              </a:rPr>
              <a:t>stem</a:t>
            </a:r>
            <a:r>
              <a:rPr lang="en-US" sz="3600" b="1" dirty="0">
                <a:latin typeface="Tw Cen MT" panose="020B0602020104020603" pitchFamily="34" charset="0"/>
              </a:rPr>
              <a:t> </a:t>
            </a:r>
            <a:r>
              <a:rPr lang="en-US" sz="3600" dirty="0">
                <a:latin typeface="Tw Cen MT" panose="020B0602020104020603" pitchFamily="34" charset="0"/>
              </a:rPr>
              <a:t>(</a:t>
            </a:r>
            <a:r>
              <a:rPr lang="en-US" sz="3600" dirty="0" err="1">
                <a:latin typeface="Tw Cen MT" panose="020B0602020104020603" pitchFamily="34" charset="0"/>
              </a:rPr>
              <a:t>Tinjauan</a:t>
            </a:r>
            <a:r>
              <a:rPr lang="en-US" sz="3600" dirty="0">
                <a:latin typeface="Tw Cen MT" panose="020B0602020104020603" pitchFamily="34" charset="0"/>
              </a:rPr>
              <a:t> </a:t>
            </a:r>
            <a:r>
              <a:rPr lang="en-US" sz="3600" dirty="0" err="1">
                <a:latin typeface="Tw Cen MT" panose="020B0602020104020603" pitchFamily="34" charset="0"/>
              </a:rPr>
              <a:t>Sistem</a:t>
            </a:r>
            <a:r>
              <a:rPr lang="en-US" sz="3600" dirty="0">
                <a:latin typeface="Tw Cen MT" panose="020B0602020104020603" pitchFamily="34" charset="0"/>
              </a:rPr>
              <a:t>)</a:t>
            </a:r>
          </a:p>
          <a:p>
            <a:endParaRPr lang="en-US" sz="2800" b="1" dirty="0"/>
          </a:p>
          <a:p>
            <a:r>
              <a:rPr lang="en-US" sz="2800" b="1" dirty="0"/>
              <a:t> </a:t>
            </a:r>
            <a:endParaRPr lang="en-ID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D2788E-8F6A-5B18-7FAC-BA505A0D9C62}"/>
              </a:ext>
            </a:extLst>
          </p:cNvPr>
          <p:cNvSpPr txBox="1"/>
          <p:nvPr/>
        </p:nvSpPr>
        <p:spPr>
          <a:xfrm>
            <a:off x="4134118" y="385225"/>
            <a:ext cx="75663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FF0000"/>
                </a:solidFill>
                <a:latin typeface="Tw Cen MT" panose="020B0602020104020603" pitchFamily="34" charset="0"/>
              </a:rPr>
              <a:t>Ide</a:t>
            </a:r>
            <a:r>
              <a:rPr lang="en-US" sz="4800" b="1" dirty="0" err="1">
                <a:solidFill>
                  <a:srgbClr val="FFC000"/>
                </a:solidFill>
                <a:latin typeface="Tw Cen MT" panose="020B0602020104020603" pitchFamily="34" charset="0"/>
              </a:rPr>
              <a:t>KU</a:t>
            </a:r>
            <a:r>
              <a:rPr lang="en-US" sz="4800" b="1" dirty="0">
                <a:latin typeface="Tw Cen MT" panose="020B0602020104020603" pitchFamily="34" charset="0"/>
              </a:rPr>
              <a:t> </a:t>
            </a:r>
            <a:r>
              <a:rPr lang="en-US" sz="4800" b="1" dirty="0" err="1">
                <a:solidFill>
                  <a:srgbClr val="92D050"/>
                </a:solidFill>
                <a:latin typeface="Tw Cen MT" panose="020B0602020104020603" pitchFamily="34" charset="0"/>
              </a:rPr>
              <a:t>Sek</a:t>
            </a:r>
            <a:r>
              <a:rPr lang="en-US" sz="4800" b="1" dirty="0" err="1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</a:rPr>
              <a:t>Da</a:t>
            </a:r>
            <a:r>
              <a:rPr lang="en-US" sz="4800" b="1" dirty="0">
                <a:latin typeface="Tw Cen MT" panose="020B0602020104020603" pitchFamily="34" charset="0"/>
              </a:rPr>
              <a:t> </a:t>
            </a:r>
            <a:r>
              <a:rPr lang="en-US" sz="4800" b="1" dirty="0" err="1">
                <a:solidFill>
                  <a:srgbClr val="00B0F0"/>
                </a:solidFill>
                <a:latin typeface="Tw Cen MT" panose="020B0602020104020603" pitchFamily="34" charset="0"/>
              </a:rPr>
              <a:t>Keluar</a:t>
            </a:r>
            <a:r>
              <a:rPr lang="en-US" sz="4800" b="1" dirty="0">
                <a:latin typeface="Tw Cen MT" panose="020B0602020104020603" pitchFamily="34" charset="0"/>
              </a:rPr>
              <a:t> </a:t>
            </a:r>
            <a:r>
              <a:rPr lang="en-US" sz="4800" b="1" dirty="0" err="1">
                <a:solidFill>
                  <a:schemeClr val="accent1"/>
                </a:solidFill>
                <a:latin typeface="Tw Cen MT" panose="020B0602020104020603" pitchFamily="34" charset="0"/>
              </a:rPr>
              <a:t>Ob</a:t>
            </a:r>
            <a:r>
              <a:rPr lang="en-US" sz="4800" b="1" dirty="0" err="1">
                <a:solidFill>
                  <a:srgbClr val="7030A0"/>
                </a:solidFill>
                <a:latin typeface="Tw Cen MT" panose="020B0602020104020603" pitchFamily="34" charset="0"/>
              </a:rPr>
              <a:t>SE</a:t>
            </a:r>
            <a:r>
              <a:rPr lang="en-US" sz="4800" b="1" dirty="0" err="1">
                <a:solidFill>
                  <a:schemeClr val="accent4">
                    <a:lumMod val="50000"/>
                  </a:schemeClr>
                </a:solidFill>
                <a:latin typeface="Tw Cen MT" panose="020B0602020104020603" pitchFamily="34" charset="0"/>
              </a:rPr>
              <a:t>Si</a:t>
            </a:r>
            <a:endParaRPr lang="en-US" sz="4800" b="1" dirty="0">
              <a:solidFill>
                <a:schemeClr val="accent4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000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07123-230E-32B9-B5B7-066FC178C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2460AC0-CFD9-02EF-FFC9-92449E2FB021}"/>
              </a:ext>
            </a:extLst>
          </p:cNvPr>
          <p:cNvSpPr txBox="1"/>
          <p:nvPr/>
        </p:nvSpPr>
        <p:spPr>
          <a:xfrm>
            <a:off x="3047508" y="658858"/>
            <a:ext cx="6096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SUSAH DIINGAT?</a:t>
            </a:r>
            <a:endParaRPr lang="en-ID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4F6B97-64A4-7A94-CC38-310E8DC79F36}"/>
              </a:ext>
            </a:extLst>
          </p:cNvPr>
          <p:cNvSpPr txBox="1"/>
          <p:nvPr/>
        </p:nvSpPr>
        <p:spPr>
          <a:xfrm>
            <a:off x="39709" y="1875407"/>
            <a:ext cx="12112579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7 </a:t>
            </a:r>
            <a:r>
              <a:rPr lang="en-US" sz="3600" b="1" dirty="0" err="1">
                <a:solidFill>
                  <a:schemeClr val="accent1"/>
                </a:solidFill>
              </a:rPr>
              <a:t>Komponen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Pertanyaan</a:t>
            </a:r>
            <a:r>
              <a:rPr lang="en-US" sz="3600" b="1" dirty="0">
                <a:solidFill>
                  <a:schemeClr val="accent1"/>
                </a:solidFill>
              </a:rPr>
              <a:t> di </a:t>
            </a:r>
            <a:r>
              <a:rPr lang="en-US" sz="3600" b="1" dirty="0" err="1">
                <a:solidFill>
                  <a:schemeClr val="accent1"/>
                </a:solidFill>
              </a:rPr>
              <a:t>Setiap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Gejala</a:t>
            </a:r>
            <a:r>
              <a:rPr lang="en-US" sz="3600" b="1" dirty="0">
                <a:solidFill>
                  <a:schemeClr val="accent1"/>
                </a:solidFill>
              </a:rPr>
              <a:t>,</a:t>
            </a:r>
          </a:p>
          <a:p>
            <a:pPr algn="ctr"/>
            <a:r>
              <a:rPr lang="en-US" sz="3600" b="1" dirty="0" err="1"/>
              <a:t>Berikut</a:t>
            </a:r>
            <a:r>
              <a:rPr lang="en-US" sz="3600" b="1" dirty="0"/>
              <a:t> </a:t>
            </a:r>
            <a:r>
              <a:rPr lang="en-US" sz="3600" b="1" dirty="0" err="1"/>
              <a:t>Jembatan</a:t>
            </a:r>
            <a:r>
              <a:rPr lang="en-US" sz="3600" b="1" dirty="0"/>
              <a:t> </a:t>
            </a:r>
            <a:r>
              <a:rPr lang="en-US" sz="3600" b="1" dirty="0" err="1"/>
              <a:t>Keledainya</a:t>
            </a:r>
            <a:endParaRPr lang="en-US" sz="36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r>
              <a:rPr lang="en-US" sz="6600" b="1" dirty="0">
                <a:solidFill>
                  <a:schemeClr val="accent1"/>
                </a:solidFill>
                <a:latin typeface="Tw Cen MT" panose="020B0602020104020603" pitchFamily="34" charset="0"/>
              </a:rPr>
              <a:t>Lo </a:t>
            </a:r>
            <a:r>
              <a:rPr lang="en-US" sz="6600" b="1" dirty="0" err="1">
                <a:solidFill>
                  <a:schemeClr val="accent1"/>
                </a:solidFill>
                <a:latin typeface="Tw Cen MT" panose="020B0602020104020603" pitchFamily="34" charset="0"/>
              </a:rPr>
              <a:t>Pasif</a:t>
            </a:r>
            <a:r>
              <a:rPr lang="en-US" sz="6600" b="1" dirty="0">
                <a:solidFill>
                  <a:schemeClr val="accent1"/>
                </a:solidFill>
                <a:latin typeface="Tw Cen MT" panose="020B0602020104020603" pitchFamily="34" charset="0"/>
              </a:rPr>
              <a:t>, </a:t>
            </a:r>
            <a:r>
              <a:rPr lang="en-US" sz="6600" b="1" dirty="0" err="1">
                <a:solidFill>
                  <a:schemeClr val="accent1"/>
                </a:solidFill>
                <a:latin typeface="Tw Cen MT" panose="020B0602020104020603" pitchFamily="34" charset="0"/>
              </a:rPr>
              <a:t>Wajar</a:t>
            </a:r>
            <a:r>
              <a:rPr lang="en-US" sz="6600" b="1" dirty="0">
                <a:solidFill>
                  <a:schemeClr val="accent1"/>
                </a:solidFill>
                <a:latin typeface="Tw Cen MT" panose="020B0602020104020603" pitchFamily="34" charset="0"/>
              </a:rPr>
              <a:t> Beri </a:t>
            </a:r>
            <a:r>
              <a:rPr lang="en-US" sz="6600" b="1" dirty="0" err="1">
                <a:solidFill>
                  <a:schemeClr val="accent1"/>
                </a:solidFill>
                <a:latin typeface="Tw Cen MT" panose="020B0602020104020603" pitchFamily="34" charset="0"/>
              </a:rPr>
              <a:t>Materi</a:t>
            </a:r>
            <a:endParaRPr lang="en-ID" sz="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987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6086C-503F-BD59-D91F-7091552B0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5F337AC-B1DD-8B35-26F0-75961293710E}"/>
              </a:ext>
            </a:extLst>
          </p:cNvPr>
          <p:cNvSpPr txBox="1"/>
          <p:nvPr/>
        </p:nvSpPr>
        <p:spPr>
          <a:xfrm>
            <a:off x="767713" y="1647095"/>
            <a:ext cx="1029398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w Cen MT" panose="020B0602020104020603" pitchFamily="34" charset="0"/>
              </a:rPr>
              <a:t>Lo</a:t>
            </a:r>
            <a:r>
              <a:rPr lang="en-US" sz="3600" b="1" dirty="0">
                <a:latin typeface="Tw Cen MT" panose="020B0602020104020603" pitchFamily="34" charset="0"/>
              </a:rPr>
              <a:t>kasi</a:t>
            </a:r>
          </a:p>
          <a:p>
            <a:r>
              <a:rPr lang="en-US" sz="3600" b="1" dirty="0">
                <a:solidFill>
                  <a:schemeClr val="accent4"/>
                </a:solidFill>
                <a:latin typeface="Tw Cen MT" panose="020B0602020104020603" pitchFamily="34" charset="0"/>
              </a:rPr>
              <a:t>Pa</a:t>
            </a:r>
            <a:r>
              <a:rPr lang="en-US" sz="3600" b="1" dirty="0">
                <a:latin typeface="Tw Cen MT" panose="020B0602020104020603" pitchFamily="34" charset="0"/>
              </a:rPr>
              <a:t>rah</a:t>
            </a:r>
          </a:p>
          <a:p>
            <a:r>
              <a:rPr lang="en-US" sz="3600" b="1" dirty="0">
                <a:solidFill>
                  <a:srgbClr val="92D050"/>
                </a:solidFill>
                <a:latin typeface="Tw Cen MT" panose="020B0602020104020603" pitchFamily="34" charset="0"/>
              </a:rPr>
              <a:t>Sif</a:t>
            </a:r>
            <a:r>
              <a:rPr lang="en-US" sz="3600" b="1" dirty="0">
                <a:latin typeface="Tw Cen MT" panose="020B0602020104020603" pitchFamily="34" charset="0"/>
              </a:rPr>
              <a:t>at</a:t>
            </a:r>
          </a:p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</a:rPr>
              <a:t>Wa</a:t>
            </a:r>
            <a:r>
              <a:rPr lang="en-US" sz="3600" b="1" dirty="0">
                <a:latin typeface="Tw Cen MT" panose="020B0602020104020603" pitchFamily="34" charset="0"/>
              </a:rPr>
              <a:t>ktu </a:t>
            </a:r>
            <a:r>
              <a:rPr lang="en-US" sz="3600" b="1" dirty="0">
                <a:latin typeface="Tw Cen MT" panose="020B0602020104020603" pitchFamily="34" charset="0"/>
                <a:sym typeface="Wingdings" panose="05000000000000000000" pitchFamily="2" charset="2"/>
              </a:rPr>
              <a:t></a:t>
            </a:r>
            <a:r>
              <a:rPr lang="en-US" sz="3600" b="1" dirty="0">
                <a:solidFill>
                  <a:srgbClr val="FF0000"/>
                </a:solidFill>
                <a:latin typeface="Tw Cen MT" panose="020B0602020104020603" pitchFamily="34" charset="0"/>
              </a:rPr>
              <a:t> </a:t>
            </a:r>
            <a:r>
              <a:rPr lang="en-US" sz="3600" b="1" u="sng" dirty="0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</a:rPr>
              <a:t>Aw</a:t>
            </a:r>
            <a:r>
              <a:rPr lang="en-US" sz="3600" dirty="0">
                <a:latin typeface="Tw Cen MT" panose="020B0602020104020603" pitchFamily="34" charset="0"/>
              </a:rPr>
              <a:t>al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</a:rPr>
              <a:t>, </a:t>
            </a:r>
            <a:r>
              <a:rPr lang="en-US" sz="3600" b="1" u="sng" dirty="0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</a:rPr>
              <a:t>La</a:t>
            </a:r>
            <a:r>
              <a:rPr lang="en-US" sz="3600" dirty="0">
                <a:latin typeface="Tw Cen MT" panose="020B0602020104020603" pitchFamily="34" charset="0"/>
              </a:rPr>
              <a:t>ma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</a:rPr>
              <a:t>, </a:t>
            </a:r>
            <a:r>
              <a:rPr lang="en-US" sz="3600" b="1" u="sng" dirty="0" err="1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</a:rPr>
              <a:t>Se</a:t>
            </a:r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</a:rPr>
              <a:t>r</a:t>
            </a:r>
            <a:r>
              <a:rPr lang="en-US" sz="3600" b="1" dirty="0" err="1">
                <a:latin typeface="Tw Cen MT" panose="020B0602020104020603" pitchFamily="34" charset="0"/>
              </a:rPr>
              <a:t>ing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600" b="1" dirty="0">
                <a:latin typeface="Tw Cen MT" panose="020B0602020104020603" pitchFamily="34" charset="0"/>
              </a:rPr>
              <a:t>(</a:t>
            </a:r>
            <a:r>
              <a:rPr lang="en-US" sz="3600" b="1" u="sng" dirty="0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</a:rPr>
              <a:t>Aw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</a:rPr>
              <a:t> </a:t>
            </a:r>
            <a:r>
              <a:rPr lang="en-US" sz="3600" b="1" u="sng" dirty="0" err="1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</a:rPr>
              <a:t>LaSer</a:t>
            </a:r>
            <a:r>
              <a:rPr lang="en-US" sz="3600" b="1" dirty="0">
                <a:latin typeface="Tw Cen MT" panose="020B0602020104020603" pitchFamily="34" charset="0"/>
              </a:rPr>
              <a:t>)</a:t>
            </a:r>
          </a:p>
          <a:p>
            <a:r>
              <a:rPr lang="en-US" sz="3600" b="1" dirty="0" err="1">
                <a:solidFill>
                  <a:srgbClr val="00B0F0"/>
                </a:solidFill>
                <a:latin typeface="Tw Cen MT" panose="020B0602020104020603" pitchFamily="34" charset="0"/>
              </a:rPr>
              <a:t>Ja</a:t>
            </a:r>
            <a:r>
              <a:rPr lang="en-US" sz="3600" b="1" dirty="0" err="1">
                <a:latin typeface="Tw Cen MT" panose="020B0602020104020603" pitchFamily="34" charset="0"/>
              </a:rPr>
              <a:t>la</a:t>
            </a:r>
            <a:r>
              <a:rPr lang="en-US" sz="3600" b="1" dirty="0" err="1">
                <a:solidFill>
                  <a:srgbClr val="00B0F0"/>
                </a:solidFill>
                <a:latin typeface="Tw Cen MT" panose="020B0602020104020603" pitchFamily="34" charset="0"/>
              </a:rPr>
              <a:t>r</a:t>
            </a:r>
            <a:endParaRPr lang="en-US" sz="3600" b="1" dirty="0">
              <a:solidFill>
                <a:srgbClr val="00B0F0"/>
              </a:solidFill>
              <a:latin typeface="Tw Cen MT" panose="020B0602020104020603" pitchFamily="34" charset="0"/>
            </a:endParaRPr>
          </a:p>
          <a:p>
            <a:r>
              <a:rPr lang="en-US" sz="3600" b="1" dirty="0">
                <a:solidFill>
                  <a:schemeClr val="accent1"/>
                </a:solidFill>
                <a:latin typeface="Tw Cen MT" panose="020B0602020104020603" pitchFamily="34" charset="0"/>
              </a:rPr>
              <a:t>Be</a:t>
            </a:r>
            <a:r>
              <a:rPr lang="en-US" sz="3600" dirty="0">
                <a:latin typeface="Tw Cen MT" panose="020B0602020104020603" pitchFamily="34" charset="0"/>
              </a:rPr>
              <a:t>rat-</a:t>
            </a:r>
            <a:r>
              <a:rPr lang="en-US" sz="3600" b="1" dirty="0" err="1">
                <a:solidFill>
                  <a:srgbClr val="7030A0"/>
                </a:solidFill>
                <a:latin typeface="Tw Cen MT" panose="020B0602020104020603" pitchFamily="34" charset="0"/>
              </a:rPr>
              <a:t>Ri</a:t>
            </a:r>
            <a:r>
              <a:rPr lang="en-US" sz="3600" dirty="0" err="1">
                <a:latin typeface="Tw Cen MT" panose="020B0602020104020603" pitchFamily="34" charset="0"/>
              </a:rPr>
              <a:t>ngan</a:t>
            </a:r>
            <a:endParaRPr lang="en-US" sz="3600" dirty="0">
              <a:latin typeface="Tw Cen MT" panose="020B0602020104020603" pitchFamily="34" charset="0"/>
            </a:endParaRPr>
          </a:p>
          <a:p>
            <a:r>
              <a:rPr lang="en-US" sz="3600" b="1" dirty="0" err="1">
                <a:solidFill>
                  <a:schemeClr val="accent4">
                    <a:lumMod val="50000"/>
                  </a:schemeClr>
                </a:solidFill>
                <a:latin typeface="Tw Cen MT" panose="020B0602020104020603" pitchFamily="34" charset="0"/>
              </a:rPr>
              <a:t>Ma</a:t>
            </a:r>
            <a:r>
              <a:rPr lang="en-US" sz="3600" dirty="0" err="1">
                <a:latin typeface="Tw Cen MT" panose="020B0602020104020603" pitchFamily="34" charset="0"/>
              </a:rPr>
              <a:t>nifestasi</a:t>
            </a:r>
            <a:r>
              <a:rPr lang="en-US" sz="3600" b="1" dirty="0">
                <a:solidFill>
                  <a:srgbClr val="FF0000"/>
                </a:solidFill>
                <a:latin typeface="Tw Cen MT" panose="020B0602020104020603" pitchFamily="34" charset="0"/>
              </a:rPr>
              <a:t> </a:t>
            </a:r>
            <a:r>
              <a:rPr lang="en-US" sz="3600" b="1" dirty="0" err="1">
                <a:solidFill>
                  <a:schemeClr val="accent4">
                    <a:lumMod val="50000"/>
                  </a:schemeClr>
                </a:solidFill>
                <a:latin typeface="Tw Cen MT" panose="020B0602020104020603" pitchFamily="34" charset="0"/>
              </a:rPr>
              <a:t>ter</a:t>
            </a:r>
            <a:r>
              <a:rPr lang="en-US" sz="3600" dirty="0" err="1">
                <a:latin typeface="Tw Cen MT" panose="020B0602020104020603" pitchFamily="34" charset="0"/>
              </a:rPr>
              <a:t>ka</a:t>
            </a:r>
            <a:r>
              <a:rPr lang="en-US" sz="3600" b="1" dirty="0" err="1">
                <a:solidFill>
                  <a:schemeClr val="accent4">
                    <a:lumMod val="50000"/>
                  </a:schemeClr>
                </a:solidFill>
                <a:latin typeface="Tw Cen MT" panose="020B0602020104020603" pitchFamily="34" charset="0"/>
              </a:rPr>
              <a:t>i</a:t>
            </a:r>
            <a:r>
              <a:rPr lang="en-US" sz="3600" dirty="0" err="1">
                <a:latin typeface="Tw Cen MT" panose="020B0602020104020603" pitchFamily="34" charset="0"/>
              </a:rPr>
              <a:t>t</a:t>
            </a:r>
            <a:endParaRPr lang="en-ID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9CB4B-E617-F1C9-B45E-ED202782B09C}"/>
              </a:ext>
            </a:extLst>
          </p:cNvPr>
          <p:cNvSpPr txBox="1"/>
          <p:nvPr/>
        </p:nvSpPr>
        <p:spPr>
          <a:xfrm>
            <a:off x="4134118" y="385225"/>
            <a:ext cx="75663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Tw Cen MT" panose="020B0602020104020603" pitchFamily="34" charset="0"/>
              </a:rPr>
              <a:t>Lo </a:t>
            </a:r>
            <a:r>
              <a:rPr lang="en-US" sz="4800" b="1" dirty="0" err="1">
                <a:solidFill>
                  <a:srgbClr val="FFC000"/>
                </a:solidFill>
                <a:latin typeface="Tw Cen MT" panose="020B0602020104020603" pitchFamily="34" charset="0"/>
              </a:rPr>
              <a:t>Pa</a:t>
            </a:r>
            <a:r>
              <a:rPr lang="en-US" sz="4800" b="1" dirty="0" err="1">
                <a:solidFill>
                  <a:srgbClr val="92D050"/>
                </a:solidFill>
                <a:latin typeface="Tw Cen MT" panose="020B0602020104020603" pitchFamily="34" charset="0"/>
              </a:rPr>
              <a:t>Sif</a:t>
            </a:r>
            <a:r>
              <a:rPr lang="en-US" sz="4800" b="1" dirty="0">
                <a:latin typeface="Tw Cen MT" panose="020B0602020104020603" pitchFamily="34" charset="0"/>
              </a:rPr>
              <a:t> </a:t>
            </a:r>
            <a:r>
              <a:rPr lang="en-US" sz="4800" b="1" dirty="0" err="1">
                <a:solidFill>
                  <a:schemeClr val="accent6">
                    <a:lumMod val="75000"/>
                  </a:schemeClr>
                </a:solidFill>
                <a:latin typeface="Tw Cen MT" panose="020B0602020104020603" pitchFamily="34" charset="0"/>
              </a:rPr>
              <a:t>WaJ</a:t>
            </a:r>
            <a:r>
              <a:rPr lang="en-US" sz="4800" b="1" dirty="0" err="1">
                <a:solidFill>
                  <a:srgbClr val="00B0F0"/>
                </a:solidFill>
                <a:latin typeface="Tw Cen MT" panose="020B0602020104020603" pitchFamily="34" charset="0"/>
              </a:rPr>
              <a:t>ar</a:t>
            </a:r>
            <a:r>
              <a:rPr lang="en-US" sz="4800" b="1" dirty="0">
                <a:latin typeface="Tw Cen MT" panose="020B0602020104020603" pitchFamily="34" charset="0"/>
              </a:rPr>
              <a:t> </a:t>
            </a:r>
            <a:r>
              <a:rPr lang="en-US" sz="4800" b="1" dirty="0" err="1">
                <a:solidFill>
                  <a:schemeClr val="accent1"/>
                </a:solidFill>
                <a:latin typeface="Tw Cen MT" panose="020B0602020104020603" pitchFamily="34" charset="0"/>
              </a:rPr>
              <a:t>Be</a:t>
            </a:r>
            <a:r>
              <a:rPr lang="en-US" sz="4800" b="1" dirty="0" err="1">
                <a:solidFill>
                  <a:srgbClr val="7030A0"/>
                </a:solidFill>
                <a:latin typeface="Tw Cen MT" panose="020B0602020104020603" pitchFamily="34" charset="0"/>
              </a:rPr>
              <a:t>Ri</a:t>
            </a:r>
            <a:r>
              <a:rPr lang="en-US" sz="4800" b="1" dirty="0">
                <a:solidFill>
                  <a:srgbClr val="7030A0"/>
                </a:solidFill>
                <a:latin typeface="Tw Cen MT" panose="020B0602020104020603" pitchFamily="34" charset="0"/>
              </a:rPr>
              <a:t> </a:t>
            </a:r>
            <a:r>
              <a:rPr lang="en-US" sz="4800" b="1" dirty="0" err="1">
                <a:solidFill>
                  <a:schemeClr val="accent4">
                    <a:lumMod val="50000"/>
                  </a:schemeClr>
                </a:solidFill>
                <a:latin typeface="Tw Cen MT" panose="020B0602020104020603" pitchFamily="34" charset="0"/>
              </a:rPr>
              <a:t>Materi</a:t>
            </a:r>
            <a:r>
              <a:rPr lang="en-US" sz="4800" b="1" dirty="0"/>
              <a:t> 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3814659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A7BC5-B9E6-EDE4-C17D-DAD15494F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C3AF966-2FEA-D827-754A-023CBA1D4A3E}"/>
              </a:ext>
            </a:extLst>
          </p:cNvPr>
          <p:cNvSpPr txBox="1"/>
          <p:nvPr/>
        </p:nvSpPr>
        <p:spPr>
          <a:xfrm>
            <a:off x="619885" y="612660"/>
            <a:ext cx="1095222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w Cen MT" panose="020B0602020104020603" pitchFamily="34" charset="0"/>
              </a:rPr>
              <a:t>PENTING!!!</a:t>
            </a:r>
          </a:p>
          <a:p>
            <a:pPr algn="ctr"/>
            <a:endParaRPr lang="en-US" sz="3200" b="1" dirty="0">
              <a:latin typeface="Tw Cen MT" panose="020B0602020104020603" pitchFamily="34" charset="0"/>
            </a:endParaRPr>
          </a:p>
          <a:p>
            <a:pPr algn="ctr"/>
            <a:r>
              <a:rPr lang="en-US" sz="3200" b="1" dirty="0" err="1">
                <a:latin typeface="Tw Cen MT" panose="020B0602020104020603" pitchFamily="34" charset="0"/>
              </a:rPr>
              <a:t>Semua</a:t>
            </a:r>
            <a:r>
              <a:rPr lang="en-US" sz="3200" b="1" dirty="0">
                <a:latin typeface="Tw Cen MT" panose="020B0602020104020603" pitchFamily="34" charset="0"/>
              </a:rPr>
              <a:t> </a:t>
            </a:r>
            <a:r>
              <a:rPr lang="en-US" sz="3200" b="1" dirty="0" err="1">
                <a:latin typeface="Tw Cen MT" panose="020B0602020104020603" pitchFamily="34" charset="0"/>
              </a:rPr>
              <a:t>komponen</a:t>
            </a:r>
            <a:r>
              <a:rPr lang="en-US" sz="3200" b="1" dirty="0">
                <a:latin typeface="Tw Cen MT" panose="020B0602020104020603" pitchFamily="34" charset="0"/>
              </a:rPr>
              <a:t> anamnesis yang </a:t>
            </a:r>
            <a:r>
              <a:rPr lang="en-US" sz="3200" b="1" dirty="0" err="1">
                <a:latin typeface="Tw Cen MT" panose="020B0602020104020603" pitchFamily="34" charset="0"/>
              </a:rPr>
              <a:t>sudah</a:t>
            </a:r>
            <a:r>
              <a:rPr lang="en-US" sz="3200" b="1" dirty="0">
                <a:latin typeface="Tw Cen MT" panose="020B0602020104020603" pitchFamily="34" charset="0"/>
              </a:rPr>
              <a:t> </a:t>
            </a:r>
            <a:r>
              <a:rPr lang="en-US" sz="3200" b="1" dirty="0" err="1">
                <a:latin typeface="Tw Cen MT" panose="020B0602020104020603" pitchFamily="34" charset="0"/>
              </a:rPr>
              <a:t>dibahas</a:t>
            </a:r>
            <a:r>
              <a:rPr lang="en-US" sz="3200" b="1" dirty="0">
                <a:latin typeface="Tw Cen MT" panose="020B0602020104020603" pitchFamily="34" charset="0"/>
              </a:rPr>
              <a:t> </a:t>
            </a:r>
            <a:r>
              <a:rPr lang="en-US" sz="3200" b="1" dirty="0" err="1">
                <a:latin typeface="Tw Cen MT" panose="020B0602020104020603" pitchFamily="34" charset="0"/>
              </a:rPr>
              <a:t>adalah</a:t>
            </a:r>
            <a:r>
              <a:rPr lang="en-US" sz="3200" b="1" dirty="0">
                <a:latin typeface="Tw Cen MT" panose="020B0602020104020603" pitchFamily="34" charset="0"/>
              </a:rPr>
              <a:t> </a:t>
            </a:r>
            <a:r>
              <a:rPr lang="en-US" sz="3200" b="1" dirty="0" err="1">
                <a:latin typeface="Tw Cen MT" panose="020B0602020104020603" pitchFamily="34" charset="0"/>
              </a:rPr>
              <a:t>hanya</a:t>
            </a:r>
            <a:r>
              <a:rPr lang="en-US" sz="3200" b="1" dirty="0">
                <a:latin typeface="Tw Cen MT" panose="020B0602020104020603" pitchFamily="34" charset="0"/>
              </a:rPr>
              <a:t> </a:t>
            </a:r>
            <a:r>
              <a:rPr lang="en-US" sz="3200" b="1" dirty="0" err="1">
                <a:latin typeface="Tw Cen MT" panose="020B0602020104020603" pitchFamily="34" charset="0"/>
              </a:rPr>
              <a:t>untuk</a:t>
            </a:r>
            <a:r>
              <a:rPr lang="en-US" sz="3200" b="1" dirty="0">
                <a:latin typeface="Tw Cen MT" panose="020B0602020104020603" pitchFamily="34" charset="0"/>
              </a:rPr>
              <a:t> </a:t>
            </a:r>
            <a:r>
              <a:rPr lang="en-US" sz="3200" b="1" dirty="0" err="1">
                <a:latin typeface="Tw Cen MT" panose="020B0602020104020603" pitchFamily="34" charset="0"/>
              </a:rPr>
              <a:t>mengingatkan</a:t>
            </a:r>
            <a:r>
              <a:rPr lang="en-US" sz="3200" b="1" dirty="0">
                <a:latin typeface="Tw Cen MT" panose="020B0602020104020603" pitchFamily="34" charset="0"/>
              </a:rPr>
              <a:t> </a:t>
            </a:r>
            <a:r>
              <a:rPr lang="en-US" sz="3200" b="1" dirty="0" err="1">
                <a:latin typeface="Tw Cen MT" panose="020B0602020104020603" pitchFamily="34" charset="0"/>
              </a:rPr>
              <a:t>kita</a:t>
            </a:r>
            <a:r>
              <a:rPr lang="en-US" sz="3200" b="1" dirty="0">
                <a:latin typeface="Tw Cen MT" panose="020B0602020104020603" pitchFamily="34" charset="0"/>
              </a:rPr>
              <a:t> </a:t>
            </a:r>
            <a:r>
              <a:rPr lang="en-US" sz="3200" b="1" dirty="0" err="1">
                <a:latin typeface="Tw Cen MT" panose="020B0602020104020603" pitchFamily="34" charset="0"/>
              </a:rPr>
              <a:t>tentang</a:t>
            </a:r>
            <a:r>
              <a:rPr lang="en-US" sz="3200" b="1" dirty="0">
                <a:latin typeface="Tw Cen MT" panose="020B0602020104020603" pitchFamily="34" charset="0"/>
              </a:rPr>
              <a:t> </a:t>
            </a:r>
            <a:r>
              <a:rPr lang="en-US" sz="3200" b="1" dirty="0" err="1">
                <a:latin typeface="Tw Cen MT" panose="020B0602020104020603" pitchFamily="34" charset="0"/>
              </a:rPr>
              <a:t>apa</a:t>
            </a:r>
            <a:r>
              <a:rPr lang="en-US" sz="3200" b="1" dirty="0">
                <a:latin typeface="Tw Cen MT" panose="020B0602020104020603" pitchFamily="34" charset="0"/>
              </a:rPr>
              <a:t> </a:t>
            </a:r>
            <a:r>
              <a:rPr lang="en-US" sz="3200" b="1" dirty="0" err="1">
                <a:latin typeface="Tw Cen MT" panose="020B0602020104020603" pitchFamily="34" charset="0"/>
              </a:rPr>
              <a:t>saja</a:t>
            </a:r>
            <a:r>
              <a:rPr lang="en-US" sz="3200" b="1" dirty="0">
                <a:latin typeface="Tw Cen MT" panose="020B0602020104020603" pitchFamily="34" charset="0"/>
              </a:rPr>
              <a:t> yang </a:t>
            </a:r>
            <a:r>
              <a:rPr lang="en-US" sz="3200" b="1" dirty="0" err="1">
                <a:latin typeface="Tw Cen MT" panose="020B0602020104020603" pitchFamily="34" charset="0"/>
              </a:rPr>
              <a:t>bisa</a:t>
            </a:r>
            <a:r>
              <a:rPr lang="en-US" sz="3200" b="1" dirty="0">
                <a:latin typeface="Tw Cen MT" panose="020B0602020104020603" pitchFamily="34" charset="0"/>
              </a:rPr>
              <a:t> </a:t>
            </a:r>
            <a:r>
              <a:rPr lang="en-US" sz="3200" b="1" dirty="0" err="1">
                <a:latin typeface="Tw Cen MT" panose="020B0602020104020603" pitchFamily="34" charset="0"/>
              </a:rPr>
              <a:t>kita</a:t>
            </a:r>
            <a:r>
              <a:rPr lang="en-US" sz="3200" b="1" dirty="0">
                <a:latin typeface="Tw Cen MT" panose="020B0602020104020603" pitchFamily="34" charset="0"/>
              </a:rPr>
              <a:t> </a:t>
            </a:r>
            <a:r>
              <a:rPr lang="en-US" sz="3200" b="1" dirty="0" err="1">
                <a:latin typeface="Tw Cen MT" panose="020B0602020104020603" pitchFamily="34" charset="0"/>
              </a:rPr>
              <a:t>gali</a:t>
            </a:r>
            <a:r>
              <a:rPr lang="en-US" sz="3200" b="1" dirty="0">
                <a:latin typeface="Tw Cen MT" panose="020B0602020104020603" pitchFamily="34" charset="0"/>
              </a:rPr>
              <a:t> </a:t>
            </a:r>
            <a:r>
              <a:rPr lang="en-US" sz="3200" b="1" dirty="0" err="1">
                <a:latin typeface="Tw Cen MT" panose="020B0602020104020603" pitchFamily="34" charset="0"/>
              </a:rPr>
              <a:t>dari</a:t>
            </a:r>
            <a:r>
              <a:rPr lang="en-US" sz="3200" b="1" dirty="0">
                <a:latin typeface="Tw Cen MT" panose="020B0602020104020603" pitchFamily="34" charset="0"/>
              </a:rPr>
              <a:t> </a:t>
            </a:r>
            <a:r>
              <a:rPr lang="en-US" sz="3200" b="1" dirty="0" err="1">
                <a:latin typeface="Tw Cen MT" panose="020B0602020104020603" pitchFamily="34" charset="0"/>
              </a:rPr>
              <a:t>pasien</a:t>
            </a:r>
            <a:endParaRPr lang="en-US" sz="3200" b="1" dirty="0">
              <a:latin typeface="Tw Cen MT" panose="020B0602020104020603" pitchFamily="34" charset="0"/>
            </a:endParaRPr>
          </a:p>
          <a:p>
            <a:pPr algn="ctr"/>
            <a:endParaRPr lang="en-US" sz="3200" b="1" dirty="0">
              <a:latin typeface="Tw Cen MT" panose="020B0602020104020603" pitchFamily="34" charset="0"/>
            </a:endParaRPr>
          </a:p>
          <a:p>
            <a:pPr algn="ctr"/>
            <a:r>
              <a:rPr lang="en-US" sz="3200" b="1" dirty="0">
                <a:latin typeface="Tw Cen MT" panose="020B0602020104020603" pitchFamily="34" charset="0"/>
              </a:rPr>
              <a:t>Pada </a:t>
            </a:r>
            <a:r>
              <a:rPr lang="en-US" sz="3200" b="1" dirty="0" err="1">
                <a:latin typeface="Tw Cen MT" panose="020B0602020104020603" pitchFamily="34" charset="0"/>
              </a:rPr>
              <a:t>praktiknya</a:t>
            </a:r>
            <a:r>
              <a:rPr lang="en-US" sz="3200" b="1" dirty="0">
                <a:latin typeface="Tw Cen MT" panose="020B0602020104020603" pitchFamily="34" charset="0"/>
              </a:rPr>
              <a:t>, anamnesis </a:t>
            </a:r>
            <a:r>
              <a:rPr lang="en-US" sz="3200" b="1" dirty="0" err="1">
                <a:latin typeface="Tw Cen MT" panose="020B0602020104020603" pitchFamily="34" charset="0"/>
              </a:rPr>
              <a:t>selengkap</a:t>
            </a:r>
            <a:r>
              <a:rPr lang="en-US" sz="3200" b="1" dirty="0">
                <a:latin typeface="Tw Cen MT" panose="020B0602020104020603" pitchFamily="34" charset="0"/>
              </a:rPr>
              <a:t> </a:t>
            </a:r>
            <a:r>
              <a:rPr lang="en-US" sz="3200" b="1" dirty="0" err="1">
                <a:latin typeface="Tw Cen MT" panose="020B0602020104020603" pitchFamily="34" charset="0"/>
              </a:rPr>
              <a:t>itu</a:t>
            </a:r>
            <a:r>
              <a:rPr lang="en-US" sz="3200" b="1" dirty="0">
                <a:latin typeface="Tw Cen MT" panose="020B0602020104020603" pitchFamily="34" charset="0"/>
              </a:rPr>
              <a:t> </a:t>
            </a:r>
            <a:r>
              <a:rPr lang="en-US" sz="3200" b="1" dirty="0" err="1">
                <a:latin typeface="Tw Cen MT" panose="020B0602020104020603" pitchFamily="34" charset="0"/>
              </a:rPr>
              <a:t>kurang</a:t>
            </a:r>
            <a:r>
              <a:rPr lang="en-US" sz="3200" b="1" dirty="0">
                <a:latin typeface="Tw Cen MT" panose="020B0602020104020603" pitchFamily="34" charset="0"/>
              </a:rPr>
              <a:t> </a:t>
            </a:r>
            <a:r>
              <a:rPr lang="en-US" sz="3200" b="1" dirty="0" err="1">
                <a:latin typeface="Tw Cen MT" panose="020B0602020104020603" pitchFamily="34" charset="0"/>
              </a:rPr>
              <a:t>efisien</a:t>
            </a:r>
            <a:r>
              <a:rPr lang="en-US" sz="3200" b="1" dirty="0">
                <a:latin typeface="Tw Cen MT" panose="020B0602020104020603" pitchFamily="34" charset="0"/>
              </a:rPr>
              <a:t> (</a:t>
            </a:r>
            <a:r>
              <a:rPr lang="en-US" sz="3200" b="1" dirty="0" err="1">
                <a:latin typeface="Tw Cen MT" panose="020B0602020104020603" pitchFamily="34" charset="0"/>
              </a:rPr>
              <a:t>lebih</a:t>
            </a:r>
            <a:r>
              <a:rPr lang="en-US" sz="3200" b="1" dirty="0">
                <a:latin typeface="Tw Cen MT" panose="020B0602020104020603" pitchFamily="34" charset="0"/>
              </a:rPr>
              <a:t> </a:t>
            </a:r>
            <a:r>
              <a:rPr lang="en-US" sz="3200" b="1" dirty="0" err="1">
                <a:latin typeface="Tw Cen MT" panose="020B0602020104020603" pitchFamily="34" charset="0"/>
              </a:rPr>
              <a:t>dianjurkan</a:t>
            </a:r>
            <a:r>
              <a:rPr lang="en-US" sz="3200" b="1" dirty="0">
                <a:latin typeface="Tw Cen MT" panose="020B0602020104020603" pitchFamily="34" charset="0"/>
              </a:rPr>
              <a:t> pada </a:t>
            </a:r>
            <a:r>
              <a:rPr lang="en-US" sz="3200" b="1" dirty="0" err="1">
                <a:latin typeface="Tw Cen MT" panose="020B0602020104020603" pitchFamily="34" charset="0"/>
              </a:rPr>
              <a:t>pasien</a:t>
            </a:r>
            <a:r>
              <a:rPr lang="en-US" sz="3200" b="1" dirty="0">
                <a:latin typeface="Tw Cen MT" panose="020B0602020104020603" pitchFamily="34" charset="0"/>
              </a:rPr>
              <a:t> </a:t>
            </a:r>
            <a:r>
              <a:rPr lang="en-US" sz="3200" b="1" dirty="0" err="1">
                <a:latin typeface="Tw Cen MT" panose="020B0602020104020603" pitchFamily="34" charset="0"/>
              </a:rPr>
              <a:t>rawat</a:t>
            </a:r>
            <a:r>
              <a:rPr lang="en-US" sz="3200" b="1" dirty="0">
                <a:latin typeface="Tw Cen MT" panose="020B0602020104020603" pitchFamily="34" charset="0"/>
              </a:rPr>
              <a:t> </a:t>
            </a:r>
            <a:r>
              <a:rPr lang="en-US" sz="3200" b="1" dirty="0" err="1">
                <a:latin typeface="Tw Cen MT" panose="020B0602020104020603" pitchFamily="34" charset="0"/>
              </a:rPr>
              <a:t>inap</a:t>
            </a:r>
            <a:r>
              <a:rPr lang="en-US" sz="3200" b="1" dirty="0">
                <a:latin typeface="Tw Cen MT" panose="020B0602020104020603" pitchFamily="34" charset="0"/>
              </a:rPr>
              <a:t>)</a:t>
            </a:r>
          </a:p>
          <a:p>
            <a:pPr algn="ctr"/>
            <a:endParaRPr lang="en-US" sz="3200" b="1" dirty="0">
              <a:latin typeface="Tw Cen MT" panose="020B0602020104020603" pitchFamily="34" charset="0"/>
            </a:endParaRPr>
          </a:p>
          <a:p>
            <a:pPr algn="ctr"/>
            <a:r>
              <a:rPr lang="en-US" sz="3200" b="1" dirty="0" err="1">
                <a:latin typeface="Tw Cen MT" panose="020B0602020104020603" pitchFamily="34" charset="0"/>
              </a:rPr>
              <a:t>Sisanya</a:t>
            </a:r>
            <a:r>
              <a:rPr lang="en-US" sz="3200" b="1" dirty="0">
                <a:latin typeface="Tw Cen MT" panose="020B0602020104020603" pitchFamily="34" charset="0"/>
              </a:rPr>
              <a:t> </a:t>
            </a:r>
            <a:r>
              <a:rPr lang="en-US" sz="3200" b="1" dirty="0" err="1">
                <a:latin typeface="Tw Cen MT" panose="020B0602020104020603" pitchFamily="34" charset="0"/>
              </a:rPr>
              <a:t>tergantung</a:t>
            </a:r>
            <a:r>
              <a:rPr lang="en-US" sz="3200" b="1" dirty="0">
                <a:latin typeface="Tw Cen MT" panose="020B0602020104020603" pitchFamily="34" charset="0"/>
              </a:rPr>
              <a:t> pada </a:t>
            </a:r>
            <a:r>
              <a:rPr lang="en-US" sz="3200" b="1" dirty="0" err="1">
                <a:latin typeface="Tw Cen MT" panose="020B0602020104020603" pitchFamily="34" charset="0"/>
              </a:rPr>
              <a:t>pengalaman</a:t>
            </a:r>
            <a:r>
              <a:rPr lang="en-US" sz="3200" b="1" dirty="0">
                <a:latin typeface="Tw Cen MT" panose="020B0602020104020603" pitchFamily="34" charset="0"/>
              </a:rPr>
              <a:t> masing-masing </a:t>
            </a:r>
            <a:endParaRPr lang="en-ID" sz="3200" dirty="0">
              <a:latin typeface="Tw Cen MT" panose="020B06020201040206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DB436F-804E-E602-A595-0CF70B6F07C1}"/>
              </a:ext>
            </a:extLst>
          </p:cNvPr>
          <p:cNvSpPr/>
          <p:nvPr/>
        </p:nvSpPr>
        <p:spPr>
          <a:xfrm>
            <a:off x="105201" y="6087429"/>
            <a:ext cx="11981597" cy="6666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Bickley, LS., Szilagyi, PG. Bates – </a:t>
            </a:r>
            <a:r>
              <a:rPr lang="en-US" sz="1400" b="1" dirty="0" err="1"/>
              <a:t>Buku</a:t>
            </a:r>
            <a:r>
              <a:rPr lang="en-US" sz="1400" b="1" dirty="0"/>
              <a:t> Saku </a:t>
            </a:r>
            <a:r>
              <a:rPr lang="en-US" sz="1400" b="1" dirty="0" err="1"/>
              <a:t>Pemeriksaan</a:t>
            </a:r>
            <a:r>
              <a:rPr lang="en-US" sz="1400" b="1" dirty="0"/>
              <a:t> </a:t>
            </a:r>
            <a:r>
              <a:rPr lang="en-US" sz="1400" b="1" dirty="0" err="1"/>
              <a:t>Fisik</a:t>
            </a:r>
            <a:r>
              <a:rPr lang="en-US" sz="1400" b="1" dirty="0"/>
              <a:t> &amp; Riwayat Kesehatan. </a:t>
            </a:r>
            <a:r>
              <a:rPr lang="en-US" sz="1400" b="1" dirty="0" err="1"/>
              <a:t>Edisi</a:t>
            </a:r>
            <a:r>
              <a:rPr lang="en-US" sz="1400" b="1" dirty="0"/>
              <a:t> 8. 2017. Lippincott Williams &amp; Wilkins. Wolters Kluwer Health Inc. USA</a:t>
            </a:r>
            <a:endParaRPr lang="en-ID" sz="1400" b="1" dirty="0"/>
          </a:p>
        </p:txBody>
      </p:sp>
    </p:spTree>
    <p:extLst>
      <p:ext uri="{BB962C8B-B14F-4D97-AF65-F5344CB8AC3E}">
        <p14:creationId xmlns:p14="http://schemas.microsoft.com/office/powerpoint/2010/main" val="4026860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3F274-092E-E9B6-5789-4F682C2BC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F05D-8D91-9D93-7E36-DDC7954E2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205" y="1122919"/>
            <a:ext cx="5985682" cy="46121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TENANG, </a:t>
            </a:r>
            <a:r>
              <a:rPr lang="en-US" dirty="0" err="1">
                <a:latin typeface="Tw Cen MT" panose="020B0602020104020603" pitchFamily="34" charset="0"/>
              </a:rPr>
              <a:t>kita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memakai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sumber</a:t>
            </a:r>
            <a:r>
              <a:rPr lang="en-US" dirty="0">
                <a:latin typeface="Tw Cen MT" panose="020B0602020104020603" pitchFamily="34" charset="0"/>
              </a:rPr>
              <a:t> yang valid, </a:t>
            </a:r>
            <a:r>
              <a:rPr lang="en-US" dirty="0" err="1">
                <a:latin typeface="Tw Cen MT" panose="020B0602020104020603" pitchFamily="34" charset="0"/>
              </a:rPr>
              <a:t>jangan</a:t>
            </a:r>
            <a:r>
              <a:rPr lang="en-US" dirty="0">
                <a:latin typeface="Tw Cen MT" panose="020B0602020104020603" pitchFamily="34" charset="0"/>
              </a:rPr>
              <a:t> ragu </a:t>
            </a:r>
            <a:r>
              <a:rPr lang="en-US" dirty="0" err="1">
                <a:latin typeface="Tw Cen MT" panose="020B0602020104020603" pitchFamily="34" charset="0"/>
              </a:rPr>
              <a:t>jika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mau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diaplikasikan</a:t>
            </a:r>
            <a:r>
              <a:rPr lang="en-US" dirty="0">
                <a:latin typeface="Tw Cen MT" panose="020B0602020104020603" pitchFamily="34" charset="0"/>
              </a:rPr>
              <a:t> </a:t>
            </a:r>
            <a:r>
              <a:rPr lang="en-US" dirty="0" err="1">
                <a:latin typeface="Tw Cen MT" panose="020B0602020104020603" pitchFamily="34" charset="0"/>
              </a:rPr>
              <a:t>ke</a:t>
            </a:r>
            <a:r>
              <a:rPr lang="en-US" dirty="0">
                <a:latin typeface="Tw Cen MT" panose="020B0602020104020603" pitchFamily="34" charset="0"/>
              </a:rPr>
              <a:t> dunia </a:t>
            </a:r>
            <a:r>
              <a:rPr lang="en-US" dirty="0" err="1">
                <a:latin typeface="Tw Cen MT" panose="020B0602020104020603" pitchFamily="34" charset="0"/>
              </a:rPr>
              <a:t>nyata</a:t>
            </a:r>
            <a:endParaRPr lang="en-ID" dirty="0">
              <a:latin typeface="Tw Cen MT" panose="020B06020201040206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2F585B-4356-70F2-64C5-721880282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8" t="13632" r="1799" b="25174"/>
          <a:stretch/>
        </p:blipFill>
        <p:spPr>
          <a:xfrm>
            <a:off x="6878472" y="338083"/>
            <a:ext cx="4830171" cy="618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0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31315-9A3B-DEC9-39EC-24E979799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8960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w Cen MT" panose="020B0602020104020603" pitchFamily="34" charset="0"/>
              </a:rPr>
              <a:t>DASAR KECAKAPAN KLINIS</a:t>
            </a:r>
            <a:endParaRPr lang="en-ID" b="1" dirty="0">
              <a:latin typeface="Tw Cen MT" panose="020B06020201040206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450268-B678-12DC-0B10-45669D76DEAC}"/>
              </a:ext>
            </a:extLst>
          </p:cNvPr>
          <p:cNvSpPr/>
          <p:nvPr/>
        </p:nvSpPr>
        <p:spPr>
          <a:xfrm>
            <a:off x="1592826" y="3598605"/>
            <a:ext cx="4052856" cy="1138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w Cen MT" panose="020B0602020104020603" pitchFamily="34" charset="0"/>
              </a:rPr>
              <a:t>ANAMNESIS</a:t>
            </a:r>
            <a:endParaRPr lang="en-ID" sz="3600" b="1" dirty="0">
              <a:latin typeface="Tw Cen MT" panose="020B06020201040206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8290F4-4DBE-3E81-9C23-62F55B5C4052}"/>
              </a:ext>
            </a:extLst>
          </p:cNvPr>
          <p:cNvSpPr/>
          <p:nvPr/>
        </p:nvSpPr>
        <p:spPr>
          <a:xfrm>
            <a:off x="6703633" y="3598606"/>
            <a:ext cx="3964367" cy="11385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w Cen MT" panose="020B0602020104020603" pitchFamily="34" charset="0"/>
              </a:rPr>
              <a:t>PEMERIKSAAN FISIK</a:t>
            </a:r>
            <a:endParaRPr lang="en-ID" sz="3600" b="1" dirty="0">
              <a:latin typeface="Tw Cen MT" panose="020B0602020104020603" pitchFamily="34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E4D6BD8-AE1D-20AA-7E4A-8B76DAC49625}"/>
              </a:ext>
            </a:extLst>
          </p:cNvPr>
          <p:cNvCxnSpPr>
            <a:stCxn id="2" idx="2"/>
            <a:endCxn id="4" idx="0"/>
          </p:cNvCxnSpPr>
          <p:nvPr/>
        </p:nvCxnSpPr>
        <p:spPr>
          <a:xfrm rot="5400000">
            <a:off x="4114309" y="1616914"/>
            <a:ext cx="1486636" cy="2476746"/>
          </a:xfrm>
          <a:prstGeom prst="bentConnector3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944756B-40E2-DFA4-F59C-B93E93F9F64F}"/>
              </a:ext>
            </a:extLst>
          </p:cNvPr>
          <p:cNvCxnSpPr>
            <a:stCxn id="2" idx="2"/>
            <a:endCxn id="5" idx="0"/>
          </p:cNvCxnSpPr>
          <p:nvPr/>
        </p:nvCxnSpPr>
        <p:spPr>
          <a:xfrm rot="16200000" flipH="1">
            <a:off x="6647590" y="1560378"/>
            <a:ext cx="1486637" cy="2589817"/>
          </a:xfrm>
          <a:prstGeom prst="bentConnector3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1144D51-27AA-5E3C-3B16-755DE0408EE2}"/>
              </a:ext>
            </a:extLst>
          </p:cNvPr>
          <p:cNvSpPr/>
          <p:nvPr/>
        </p:nvSpPr>
        <p:spPr>
          <a:xfrm>
            <a:off x="105201" y="6087429"/>
            <a:ext cx="11981597" cy="6666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Bickley, LS., Szilagyi, PG. Bates – </a:t>
            </a:r>
            <a:r>
              <a:rPr lang="en-US" sz="1400" b="1" dirty="0" err="1"/>
              <a:t>Buku</a:t>
            </a:r>
            <a:r>
              <a:rPr lang="en-US" sz="1400" b="1" dirty="0"/>
              <a:t> Saku </a:t>
            </a:r>
            <a:r>
              <a:rPr lang="en-US" sz="1400" b="1" dirty="0" err="1"/>
              <a:t>Pemeriksaan</a:t>
            </a:r>
            <a:r>
              <a:rPr lang="en-US" sz="1400" b="1" dirty="0"/>
              <a:t> </a:t>
            </a:r>
            <a:r>
              <a:rPr lang="en-US" sz="1400" b="1" dirty="0" err="1"/>
              <a:t>Fisik</a:t>
            </a:r>
            <a:r>
              <a:rPr lang="en-US" sz="1400" b="1" dirty="0"/>
              <a:t> &amp; Riwayat Kesehatan. </a:t>
            </a:r>
            <a:r>
              <a:rPr lang="en-US" sz="1400" b="1" dirty="0" err="1"/>
              <a:t>Edisi</a:t>
            </a:r>
            <a:r>
              <a:rPr lang="en-US" sz="1400" b="1" dirty="0"/>
              <a:t> 8. 2017. Lippincott Williams &amp; Wilkins. Wolters Kluwer Health Inc. USA</a:t>
            </a:r>
            <a:endParaRPr lang="en-ID" sz="1400" b="1" dirty="0"/>
          </a:p>
        </p:txBody>
      </p:sp>
    </p:spTree>
    <p:extLst>
      <p:ext uri="{BB962C8B-B14F-4D97-AF65-F5344CB8AC3E}">
        <p14:creationId xmlns:p14="http://schemas.microsoft.com/office/powerpoint/2010/main" val="100825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62940-3547-154D-C23B-2CCBAD1D0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229411E-AF75-621D-5737-8982BCA0F9AA}"/>
              </a:ext>
            </a:extLst>
          </p:cNvPr>
          <p:cNvSpPr/>
          <p:nvPr/>
        </p:nvSpPr>
        <p:spPr>
          <a:xfrm>
            <a:off x="105201" y="6087429"/>
            <a:ext cx="11981597" cy="6666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Bickley, LS., Szilagyi, PG. Bates – </a:t>
            </a:r>
            <a:r>
              <a:rPr lang="en-US" sz="1400" b="1" dirty="0" err="1"/>
              <a:t>Buku</a:t>
            </a:r>
            <a:r>
              <a:rPr lang="en-US" sz="1400" b="1" dirty="0"/>
              <a:t> Saku </a:t>
            </a:r>
            <a:r>
              <a:rPr lang="en-US" sz="1400" b="1" dirty="0" err="1"/>
              <a:t>Pemeriksaan</a:t>
            </a:r>
            <a:r>
              <a:rPr lang="en-US" sz="1400" b="1" dirty="0"/>
              <a:t> </a:t>
            </a:r>
            <a:r>
              <a:rPr lang="en-US" sz="1400" b="1" dirty="0" err="1"/>
              <a:t>Fisik</a:t>
            </a:r>
            <a:r>
              <a:rPr lang="en-US" sz="1400" b="1" dirty="0"/>
              <a:t> &amp; Riwayat Kesehatan. </a:t>
            </a:r>
            <a:r>
              <a:rPr lang="en-US" sz="1400" b="1" dirty="0" err="1"/>
              <a:t>Edisi</a:t>
            </a:r>
            <a:r>
              <a:rPr lang="en-US" sz="1400" b="1" dirty="0"/>
              <a:t> 8. 2017. Lippincott Williams &amp; Wilkins. Wolters Kluwer Health Inc. USA</a:t>
            </a:r>
            <a:endParaRPr lang="en-ID" sz="1400" b="1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ABF10D-25D7-1E39-FF2B-DEB74F94C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235200"/>
            <a:ext cx="9144000" cy="2387600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r>
              <a:rPr lang="en-US" sz="13800" b="1" dirty="0">
                <a:latin typeface="Tw Cen MT" panose="020B0602020104020603" pitchFamily="34" charset="0"/>
              </a:rPr>
              <a:t>ANAMNESIS</a:t>
            </a:r>
            <a:endParaRPr lang="en-ID" sz="13800" b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41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5EA5A-830C-8E8F-FEFA-4550B0808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E04DE0D-2CAB-F4C4-3163-548E93DD3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77102"/>
              </p:ext>
            </p:extLst>
          </p:nvPr>
        </p:nvGraphicFramePr>
        <p:xfrm>
          <a:off x="674492" y="1067125"/>
          <a:ext cx="10843016" cy="4863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7069">
                  <a:extLst>
                    <a:ext uri="{9D8B030D-6E8A-4147-A177-3AD203B41FA5}">
                      <a16:colId xmlns:a16="http://schemas.microsoft.com/office/drawing/2014/main" val="1417196045"/>
                    </a:ext>
                  </a:extLst>
                </a:gridCol>
                <a:gridCol w="7505947">
                  <a:extLst>
                    <a:ext uri="{9D8B030D-6E8A-4147-A177-3AD203B41FA5}">
                      <a16:colId xmlns:a16="http://schemas.microsoft.com/office/drawing/2014/main" val="1173452530"/>
                    </a:ext>
                  </a:extLst>
                </a:gridCol>
              </a:tblGrid>
              <a:tr h="57635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Tw Cen MT" panose="020B0602020104020603" pitchFamily="34" charset="0"/>
                        </a:rPr>
                        <a:t>Komponen</a:t>
                      </a:r>
                      <a:r>
                        <a:rPr lang="en-US" sz="2400" b="1" dirty="0">
                          <a:latin typeface="Tw Cen MT" panose="020B0602020104020603" pitchFamily="34" charset="0"/>
                        </a:rPr>
                        <a:t> Anamnesis </a:t>
                      </a:r>
                      <a:r>
                        <a:rPr lang="en-US" sz="2400" b="1" dirty="0" err="1">
                          <a:latin typeface="Tw Cen MT" panose="020B0602020104020603" pitchFamily="34" charset="0"/>
                        </a:rPr>
                        <a:t>Pasien</a:t>
                      </a:r>
                      <a:r>
                        <a:rPr lang="en-US" sz="2400" b="1" dirty="0">
                          <a:latin typeface="Tw Cen MT" panose="020B0602020104020603" pitchFamily="34" charset="0"/>
                        </a:rPr>
                        <a:t> </a:t>
                      </a:r>
                      <a:r>
                        <a:rPr lang="en-US" sz="2400" b="1" dirty="0" err="1">
                          <a:latin typeface="Tw Cen MT" panose="020B0602020104020603" pitchFamily="34" charset="0"/>
                        </a:rPr>
                        <a:t>Dewasa</a:t>
                      </a:r>
                      <a:endParaRPr lang="en-ID" sz="2400" b="1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427421"/>
                  </a:ext>
                </a:extLst>
              </a:tr>
              <a:tr h="712074">
                <a:tc>
                  <a:txBody>
                    <a:bodyPr/>
                    <a:lstStyle/>
                    <a:p>
                      <a:r>
                        <a:rPr lang="en-US" sz="1900" b="1" dirty="0"/>
                        <a:t>1. </a:t>
                      </a:r>
                      <a:r>
                        <a:rPr lang="en-US" sz="1900" b="1" dirty="0" err="1"/>
                        <a:t>Identitas</a:t>
                      </a:r>
                      <a:endParaRPr lang="en-ID" sz="1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900" b="1" dirty="0"/>
                        <a:t>Data: </a:t>
                      </a:r>
                      <a:r>
                        <a:rPr lang="en-US" sz="1900" b="0" dirty="0" err="1"/>
                        <a:t>Usia</a:t>
                      </a:r>
                      <a:r>
                        <a:rPr lang="en-US" sz="1900" b="0" dirty="0"/>
                        <a:t>, JK, </a:t>
                      </a:r>
                      <a:r>
                        <a:rPr lang="en-US" sz="1900" b="0" dirty="0" err="1"/>
                        <a:t>Pekerjaan</a:t>
                      </a:r>
                      <a:r>
                        <a:rPr lang="en-US" sz="1900" b="0" dirty="0"/>
                        <a:t>, Status </a:t>
                      </a:r>
                      <a:r>
                        <a:rPr lang="en-US" sz="1900" b="0" dirty="0" err="1"/>
                        <a:t>pernikahan</a:t>
                      </a:r>
                      <a:r>
                        <a:rPr lang="en-US" sz="1900" b="0" dirty="0"/>
                        <a:t>, Pendidikan </a:t>
                      </a:r>
                      <a:r>
                        <a:rPr lang="en-US" sz="1900" b="0" dirty="0" err="1"/>
                        <a:t>terakhir</a:t>
                      </a:r>
                      <a:endParaRPr lang="en-US" sz="1900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900" b="1" dirty="0" err="1"/>
                        <a:t>Sumber</a:t>
                      </a:r>
                      <a:r>
                        <a:rPr lang="en-US" sz="1900" b="1" dirty="0"/>
                        <a:t> Data: </a:t>
                      </a:r>
                      <a:r>
                        <a:rPr lang="en-US" sz="1900" b="0" dirty="0"/>
                        <a:t>auto/</a:t>
                      </a:r>
                      <a:r>
                        <a:rPr lang="en-US" sz="1900" b="0" dirty="0" err="1"/>
                        <a:t>allo</a:t>
                      </a:r>
                      <a:r>
                        <a:rPr lang="en-US" sz="1900" b="0" dirty="0"/>
                        <a:t> anamnesis, </a:t>
                      </a:r>
                      <a:r>
                        <a:rPr lang="en-US" sz="1900" b="0" dirty="0" err="1"/>
                        <a:t>surat</a:t>
                      </a:r>
                      <a:r>
                        <a:rPr lang="en-US" sz="1900" b="0" dirty="0"/>
                        <a:t> </a:t>
                      </a:r>
                      <a:r>
                        <a:rPr lang="en-US" sz="1900" b="0" dirty="0" err="1"/>
                        <a:t>rujukan</a:t>
                      </a:r>
                      <a:r>
                        <a:rPr lang="en-US" sz="1900" b="0" dirty="0"/>
                        <a:t>, </a:t>
                      </a:r>
                      <a:r>
                        <a:rPr lang="en-US" sz="1900" b="0" dirty="0" err="1"/>
                        <a:t>atau</a:t>
                      </a:r>
                      <a:r>
                        <a:rPr lang="en-US" sz="1900" b="0" dirty="0"/>
                        <a:t> </a:t>
                      </a:r>
                      <a:r>
                        <a:rPr lang="en-US" sz="1900" b="0" dirty="0" err="1"/>
                        <a:t>rekam</a:t>
                      </a:r>
                      <a:r>
                        <a:rPr lang="en-US" sz="1900" b="0" dirty="0"/>
                        <a:t> </a:t>
                      </a:r>
                      <a:r>
                        <a:rPr lang="en-US" sz="1900" b="0" dirty="0" err="1"/>
                        <a:t>medis</a:t>
                      </a:r>
                      <a:endParaRPr lang="en-ID" sz="1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028196"/>
                  </a:ext>
                </a:extLst>
              </a:tr>
              <a:tr h="576350">
                <a:tc>
                  <a:txBody>
                    <a:bodyPr/>
                    <a:lstStyle/>
                    <a:p>
                      <a:r>
                        <a:rPr lang="en-US" sz="1900" b="1" dirty="0"/>
                        <a:t>2. </a:t>
                      </a:r>
                      <a:r>
                        <a:rPr lang="en-US" sz="1900" b="1" dirty="0" err="1"/>
                        <a:t>Keluhan</a:t>
                      </a:r>
                      <a:r>
                        <a:rPr lang="en-US" sz="1900" b="1" dirty="0"/>
                        <a:t> Utama</a:t>
                      </a:r>
                      <a:endParaRPr lang="en-ID" sz="1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1900" b="1" dirty="0">
                          <a:latin typeface="+mn-lt"/>
                        </a:rPr>
                        <a:t>≥1 </a:t>
                      </a:r>
                      <a:r>
                        <a:rPr lang="en-ID" sz="1900" b="1" dirty="0" err="1">
                          <a:latin typeface="+mn-lt"/>
                        </a:rPr>
                        <a:t>gejala</a:t>
                      </a:r>
                      <a:r>
                        <a:rPr lang="en-ID" sz="1900" b="1" dirty="0">
                          <a:latin typeface="+mn-lt"/>
                        </a:rPr>
                        <a:t> </a:t>
                      </a:r>
                      <a:r>
                        <a:rPr lang="en-ID" sz="1900" b="1" u="sng" dirty="0">
                          <a:latin typeface="+mn-lt"/>
                        </a:rPr>
                        <a:t>yang </a:t>
                      </a:r>
                      <a:r>
                        <a:rPr lang="en-ID" sz="1900" b="1" u="sng" dirty="0" err="1">
                          <a:latin typeface="+mn-lt"/>
                        </a:rPr>
                        <a:t>membuat</a:t>
                      </a:r>
                      <a:r>
                        <a:rPr lang="en-ID" sz="1900" b="1" u="sng" dirty="0">
                          <a:latin typeface="+mn-lt"/>
                        </a:rPr>
                        <a:t> </a:t>
                      </a:r>
                      <a:r>
                        <a:rPr lang="en-ID" sz="1900" b="1" u="sng" dirty="0" err="1">
                          <a:latin typeface="+mn-lt"/>
                        </a:rPr>
                        <a:t>pasien</a:t>
                      </a:r>
                      <a:r>
                        <a:rPr lang="en-ID" sz="1900" b="1" u="sng" dirty="0">
                          <a:latin typeface="+mn-lt"/>
                        </a:rPr>
                        <a:t> </a:t>
                      </a:r>
                      <a:r>
                        <a:rPr lang="en-ID" sz="1900" b="1" u="sng" dirty="0" err="1">
                          <a:latin typeface="+mn-lt"/>
                        </a:rPr>
                        <a:t>mencari</a:t>
                      </a:r>
                      <a:r>
                        <a:rPr lang="en-ID" sz="1900" b="1" u="sng" dirty="0">
                          <a:latin typeface="+mn-lt"/>
                        </a:rPr>
                        <a:t> </a:t>
                      </a:r>
                      <a:r>
                        <a:rPr lang="en-ID" sz="1900" b="1" u="sng" dirty="0" err="1">
                          <a:latin typeface="+mn-lt"/>
                        </a:rPr>
                        <a:t>pengobatan</a:t>
                      </a:r>
                      <a:endParaRPr lang="en-ID" sz="1900" b="1" u="sng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557898"/>
                  </a:ext>
                </a:extLst>
              </a:tr>
              <a:tr h="749315">
                <a:tc>
                  <a:txBody>
                    <a:bodyPr/>
                    <a:lstStyle/>
                    <a:p>
                      <a:r>
                        <a:rPr lang="en-US" sz="1900" b="1" dirty="0"/>
                        <a:t>3. </a:t>
                      </a:r>
                      <a:r>
                        <a:rPr lang="en-US" sz="1900" b="1" dirty="0" err="1"/>
                        <a:t>Riw</a:t>
                      </a:r>
                      <a:r>
                        <a:rPr lang="en-US" sz="1900" b="1" dirty="0"/>
                        <a:t>. </a:t>
                      </a:r>
                      <a:r>
                        <a:rPr lang="en-US" sz="1900" b="1" dirty="0" err="1"/>
                        <a:t>Penyakit</a:t>
                      </a:r>
                      <a:r>
                        <a:rPr lang="en-US" sz="1900" b="1" dirty="0"/>
                        <a:t> </a:t>
                      </a:r>
                      <a:r>
                        <a:rPr lang="en-US" sz="1900" b="1" dirty="0" err="1"/>
                        <a:t>Sekarang</a:t>
                      </a:r>
                      <a:r>
                        <a:rPr lang="en-US" sz="1900" b="1" dirty="0"/>
                        <a:t> (RPS)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900" b="1" dirty="0"/>
                        <a:t>Detail </a:t>
                      </a:r>
                      <a:r>
                        <a:rPr lang="en-US" sz="1900" b="1" dirty="0" err="1"/>
                        <a:t>Keluhan</a:t>
                      </a:r>
                      <a:r>
                        <a:rPr lang="en-US" sz="1900" b="1" dirty="0"/>
                        <a:t> </a:t>
                      </a:r>
                      <a:r>
                        <a:rPr lang="en-US" sz="1900" b="0" dirty="0"/>
                        <a:t>(</a:t>
                      </a:r>
                      <a:r>
                        <a:rPr lang="en-US" sz="1900" b="0" dirty="0" err="1"/>
                        <a:t>menggunakan</a:t>
                      </a:r>
                      <a:r>
                        <a:rPr lang="en-US" sz="1900" b="0" dirty="0"/>
                        <a:t> </a:t>
                      </a:r>
                      <a:r>
                        <a:rPr lang="en-US" sz="1900" b="1" u="sng" dirty="0"/>
                        <a:t>7 </a:t>
                      </a:r>
                      <a:r>
                        <a:rPr lang="en-US" sz="1900" b="1" u="sng" dirty="0" err="1"/>
                        <a:t>komponen</a:t>
                      </a:r>
                      <a:r>
                        <a:rPr lang="en-US" sz="1900" b="1" u="none" dirty="0"/>
                        <a:t> </a:t>
                      </a:r>
                      <a:r>
                        <a:rPr lang="en-US" sz="1900" b="0" dirty="0" err="1"/>
                        <a:t>untuk</a:t>
                      </a:r>
                      <a:r>
                        <a:rPr lang="en-US" sz="1900" b="0" dirty="0"/>
                        <a:t> </a:t>
                      </a:r>
                      <a:r>
                        <a:rPr lang="en-US" sz="1900" b="0" dirty="0" err="1"/>
                        <a:t>setiap</a:t>
                      </a:r>
                      <a:r>
                        <a:rPr lang="en-US" sz="1900" b="0" dirty="0"/>
                        <a:t> </a:t>
                      </a:r>
                      <a:r>
                        <a:rPr lang="en-US" sz="1900" b="0" dirty="0" err="1"/>
                        <a:t>gejala</a:t>
                      </a:r>
                      <a:r>
                        <a:rPr lang="en-US" sz="1900" b="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502592"/>
                  </a:ext>
                </a:extLst>
              </a:tr>
              <a:tr h="2249507">
                <a:tc>
                  <a:txBody>
                    <a:bodyPr/>
                    <a:lstStyle/>
                    <a:p>
                      <a:r>
                        <a:rPr lang="en-US" sz="1900" b="1" dirty="0"/>
                        <a:t>4. </a:t>
                      </a:r>
                      <a:r>
                        <a:rPr lang="en-US" sz="1900" b="1" dirty="0" err="1"/>
                        <a:t>Riw</a:t>
                      </a:r>
                      <a:r>
                        <a:rPr lang="en-US" sz="1900" b="1" dirty="0"/>
                        <a:t>. Kesehatan Masa Lalu</a:t>
                      </a:r>
                      <a:endParaRPr lang="en-ID" sz="19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900" b="1" dirty="0" err="1"/>
                        <a:t>Riw</a:t>
                      </a:r>
                      <a:r>
                        <a:rPr lang="en-US" sz="1900" b="1" dirty="0"/>
                        <a:t>. </a:t>
                      </a:r>
                      <a:r>
                        <a:rPr lang="en-US" sz="1900" b="1" dirty="0" err="1"/>
                        <a:t>Penyakit</a:t>
                      </a:r>
                      <a:r>
                        <a:rPr lang="en-US" sz="1900" b="1" dirty="0"/>
                        <a:t> </a:t>
                      </a:r>
                      <a:r>
                        <a:rPr lang="en-US" sz="1900" b="1" dirty="0" err="1"/>
                        <a:t>Dahulu</a:t>
                      </a:r>
                      <a:r>
                        <a:rPr lang="en-US" sz="1900" b="1" dirty="0"/>
                        <a:t> (RPD)</a:t>
                      </a:r>
                      <a:r>
                        <a:rPr lang="en-ID" sz="1900" b="1" dirty="0"/>
                        <a:t> </a:t>
                      </a:r>
                      <a:r>
                        <a:rPr lang="en-ID" sz="1900" b="0" dirty="0" err="1"/>
                        <a:t>setidaknya</a:t>
                      </a:r>
                      <a:r>
                        <a:rPr lang="en-ID" sz="1900" b="0" dirty="0"/>
                        <a:t> </a:t>
                      </a:r>
                      <a:r>
                        <a:rPr lang="en-ID" sz="1900" b="0" dirty="0" err="1"/>
                        <a:t>mencakup</a:t>
                      </a:r>
                      <a:r>
                        <a:rPr lang="en-ID" sz="1900" b="0" dirty="0"/>
                        <a:t> 4 </a:t>
                      </a:r>
                      <a:r>
                        <a:rPr lang="en-ID" sz="1900" b="0" dirty="0" err="1"/>
                        <a:t>kategori</a:t>
                      </a:r>
                      <a:r>
                        <a:rPr lang="en-ID" sz="1900" b="0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D" sz="1900" b="1" dirty="0" err="1">
                          <a:solidFill>
                            <a:srgbClr val="FF0000"/>
                          </a:solidFill>
                        </a:rPr>
                        <a:t>Medis</a:t>
                      </a:r>
                      <a:r>
                        <a:rPr lang="en-ID" sz="1900" b="1" dirty="0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lang="en-US" sz="19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900" b="0" dirty="0"/>
                        <a:t>mis. DM, </a:t>
                      </a:r>
                      <a:r>
                        <a:rPr lang="en-US" sz="1900" b="0" dirty="0" err="1"/>
                        <a:t>hipertensi</a:t>
                      </a:r>
                      <a:r>
                        <a:rPr lang="en-US" sz="1900" b="0" dirty="0"/>
                        <a:t>, </a:t>
                      </a:r>
                      <a:r>
                        <a:rPr lang="en-US" sz="1900" b="0" dirty="0" err="1"/>
                        <a:t>asma</a:t>
                      </a:r>
                      <a:r>
                        <a:rPr lang="en-US" sz="1900" b="0" dirty="0"/>
                        <a:t>, hepatitis, HIV, </a:t>
                      </a:r>
                      <a:r>
                        <a:rPr lang="en-US" sz="1900" b="0" dirty="0" err="1"/>
                        <a:t>dll</a:t>
                      </a:r>
                      <a:endParaRPr lang="en-US" sz="1900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D" sz="1900" b="1" dirty="0" err="1">
                          <a:solidFill>
                            <a:srgbClr val="FF0000"/>
                          </a:solidFill>
                        </a:rPr>
                        <a:t>Operasi</a:t>
                      </a:r>
                      <a:r>
                        <a:rPr lang="en-ID" sz="1900" b="1" dirty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en-ID" sz="1900" b="0" dirty="0" err="1"/>
                        <a:t>jenis</a:t>
                      </a:r>
                      <a:r>
                        <a:rPr lang="en-ID" sz="1900" b="0" dirty="0"/>
                        <a:t> </a:t>
                      </a:r>
                      <a:r>
                        <a:rPr lang="en-ID" sz="1900" b="0" dirty="0" err="1"/>
                        <a:t>operasi</a:t>
                      </a:r>
                      <a:r>
                        <a:rPr lang="en-ID" sz="1900" b="0" dirty="0"/>
                        <a:t>, </a:t>
                      </a:r>
                      <a:r>
                        <a:rPr lang="en-ID" sz="1900" b="0" dirty="0" err="1"/>
                        <a:t>indikasi</a:t>
                      </a:r>
                      <a:r>
                        <a:rPr lang="en-ID" sz="1900" b="0" dirty="0"/>
                        <a:t>, &amp; </a:t>
                      </a:r>
                      <a:r>
                        <a:rPr lang="en-ID" sz="1900" b="0" dirty="0" err="1"/>
                        <a:t>waktu</a:t>
                      </a:r>
                      <a:r>
                        <a:rPr lang="en-ID" sz="1900" b="0" dirty="0"/>
                        <a:t> </a:t>
                      </a:r>
                      <a:r>
                        <a:rPr lang="en-ID" sz="1900" b="0" dirty="0" err="1"/>
                        <a:t>dilakukannya</a:t>
                      </a:r>
                      <a:endParaRPr lang="en-US" sz="1900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900" b="1" dirty="0" err="1">
                          <a:solidFill>
                            <a:srgbClr val="FF0000"/>
                          </a:solidFill>
                        </a:rPr>
                        <a:t>Obstetri</a:t>
                      </a:r>
                      <a:r>
                        <a:rPr lang="en-US" sz="1900" b="1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en-US" sz="1900" b="1" dirty="0" err="1">
                          <a:solidFill>
                            <a:srgbClr val="FF0000"/>
                          </a:solidFill>
                        </a:rPr>
                        <a:t>Ginekologik</a:t>
                      </a:r>
                      <a:r>
                        <a:rPr lang="en-US" sz="19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900" b="0" dirty="0"/>
                        <a:t>(pada </a:t>
                      </a:r>
                      <a:r>
                        <a:rPr lang="en-US" sz="1900" b="0" dirty="0" err="1"/>
                        <a:t>perempuan</a:t>
                      </a:r>
                      <a:r>
                        <a:rPr lang="en-US" sz="1900" b="0" dirty="0"/>
                        <a:t>): </a:t>
                      </a:r>
                      <a:r>
                        <a:rPr lang="en-US" sz="1900" b="0" dirty="0" err="1"/>
                        <a:t>riwayat</a:t>
                      </a:r>
                      <a:r>
                        <a:rPr lang="en-US" sz="1900" b="0" dirty="0"/>
                        <a:t> </a:t>
                      </a:r>
                      <a:r>
                        <a:rPr lang="en-US" sz="1900" b="0" dirty="0" err="1"/>
                        <a:t>obstetrik</a:t>
                      </a:r>
                      <a:r>
                        <a:rPr lang="en-US" sz="1900" b="0" dirty="0"/>
                        <a:t>, </a:t>
                      </a:r>
                      <a:r>
                        <a:rPr lang="en-US" sz="1900" b="0" dirty="0" err="1"/>
                        <a:t>menstruasi</a:t>
                      </a:r>
                      <a:r>
                        <a:rPr lang="en-US" sz="1900" b="0" dirty="0"/>
                        <a:t>, KB, &amp; </a:t>
                      </a:r>
                      <a:r>
                        <a:rPr lang="en-US" sz="1900" b="0" dirty="0" err="1"/>
                        <a:t>fungsi</a:t>
                      </a:r>
                      <a:r>
                        <a:rPr lang="en-US" sz="1900" b="0" dirty="0"/>
                        <a:t> </a:t>
                      </a:r>
                      <a:r>
                        <a:rPr lang="en-US" sz="1900" b="0" dirty="0" err="1"/>
                        <a:t>seksual</a:t>
                      </a:r>
                      <a:endParaRPr lang="en-US" sz="1900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900" b="1" dirty="0" err="1">
                          <a:solidFill>
                            <a:srgbClr val="FF0000"/>
                          </a:solidFill>
                        </a:rPr>
                        <a:t>Psikiatrik</a:t>
                      </a:r>
                      <a:endParaRPr lang="en-US" sz="1900" b="1" dirty="0">
                        <a:solidFill>
                          <a:srgbClr val="FF0000"/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 startAt="2"/>
                      </a:pPr>
                      <a:r>
                        <a:rPr lang="en-US" sz="1900" b="1" dirty="0" err="1"/>
                        <a:t>Praktik</a:t>
                      </a:r>
                      <a:r>
                        <a:rPr lang="en-US" sz="1900" b="1" dirty="0"/>
                        <a:t> </a:t>
                      </a:r>
                      <a:r>
                        <a:rPr lang="en-US" sz="1900" b="1" dirty="0" err="1"/>
                        <a:t>Pemeliharaan</a:t>
                      </a:r>
                      <a:r>
                        <a:rPr lang="en-US" sz="1900" b="1" dirty="0"/>
                        <a:t> Kesehatan: </a:t>
                      </a:r>
                      <a:r>
                        <a:rPr lang="en-US" sz="1900" b="0" dirty="0" err="1"/>
                        <a:t>Imunisasi</a:t>
                      </a:r>
                      <a:r>
                        <a:rPr lang="en-US" sz="1900" b="0" dirty="0"/>
                        <a:t>, Uji </a:t>
                      </a:r>
                      <a:r>
                        <a:rPr lang="en-US" sz="1900" b="0" dirty="0" err="1"/>
                        <a:t>Skrining</a:t>
                      </a:r>
                      <a:r>
                        <a:rPr lang="en-US" sz="1900" b="0" dirty="0"/>
                        <a:t>, </a:t>
                      </a:r>
                      <a:r>
                        <a:rPr lang="en-US" sz="1900" b="0" dirty="0" err="1"/>
                        <a:t>dll</a:t>
                      </a:r>
                      <a:endParaRPr lang="en-ID" sz="1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0520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8E35BA5-073E-DA20-9487-705464D81106}"/>
              </a:ext>
            </a:extLst>
          </p:cNvPr>
          <p:cNvSpPr txBox="1"/>
          <p:nvPr/>
        </p:nvSpPr>
        <p:spPr>
          <a:xfrm>
            <a:off x="3047509" y="343326"/>
            <a:ext cx="6096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Tw Cen MT" panose="020B0602020104020603" pitchFamily="34" charset="0"/>
              </a:rPr>
              <a:t>PASIEN DEWASA</a:t>
            </a:r>
            <a:endParaRPr lang="en-ID" sz="3600" dirty="0">
              <a:latin typeface="Tw Cen MT" panose="020B06020201040206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609324-D8E9-DDF3-BB08-152DB2026EDF}"/>
              </a:ext>
            </a:extLst>
          </p:cNvPr>
          <p:cNvSpPr/>
          <p:nvPr/>
        </p:nvSpPr>
        <p:spPr>
          <a:xfrm>
            <a:off x="105201" y="6087429"/>
            <a:ext cx="11981597" cy="6666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Bickley, LS., Szilagyi, PG. Bates – </a:t>
            </a:r>
            <a:r>
              <a:rPr lang="en-US" sz="1400" b="1" dirty="0" err="1"/>
              <a:t>Buku</a:t>
            </a:r>
            <a:r>
              <a:rPr lang="en-US" sz="1400" b="1" dirty="0"/>
              <a:t> Saku </a:t>
            </a:r>
            <a:r>
              <a:rPr lang="en-US" sz="1400" b="1" dirty="0" err="1"/>
              <a:t>Pemeriksaan</a:t>
            </a:r>
            <a:r>
              <a:rPr lang="en-US" sz="1400" b="1" dirty="0"/>
              <a:t> </a:t>
            </a:r>
            <a:r>
              <a:rPr lang="en-US" sz="1400" b="1" dirty="0" err="1"/>
              <a:t>Fisik</a:t>
            </a:r>
            <a:r>
              <a:rPr lang="en-US" sz="1400" b="1" dirty="0"/>
              <a:t> &amp; Riwayat Kesehatan. </a:t>
            </a:r>
            <a:r>
              <a:rPr lang="en-US" sz="1400" b="1" dirty="0" err="1"/>
              <a:t>Edisi</a:t>
            </a:r>
            <a:r>
              <a:rPr lang="en-US" sz="1400" b="1" dirty="0"/>
              <a:t> 8. 2017. Lippincott Williams &amp; Wilkins. Wolters Kluwer Health Inc. USA</a:t>
            </a:r>
            <a:endParaRPr lang="en-ID" sz="1400" b="1" dirty="0"/>
          </a:p>
        </p:txBody>
      </p:sp>
    </p:spTree>
    <p:extLst>
      <p:ext uri="{BB962C8B-B14F-4D97-AF65-F5344CB8AC3E}">
        <p14:creationId xmlns:p14="http://schemas.microsoft.com/office/powerpoint/2010/main" val="2368384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26C2F-FB10-250B-8865-F030B3272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C1AA17C-E6F2-FEA5-940C-4518CAE09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247515"/>
              </p:ext>
            </p:extLst>
          </p:nvPr>
        </p:nvGraphicFramePr>
        <p:xfrm>
          <a:off x="549747" y="1059806"/>
          <a:ext cx="11092504" cy="456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417196045"/>
                    </a:ext>
                  </a:extLst>
                </a:gridCol>
                <a:gridCol w="7434904">
                  <a:extLst>
                    <a:ext uri="{9D8B030D-6E8A-4147-A177-3AD203B41FA5}">
                      <a16:colId xmlns:a16="http://schemas.microsoft.com/office/drawing/2014/main" val="1173452530"/>
                    </a:ext>
                  </a:extLst>
                </a:gridCol>
              </a:tblGrid>
              <a:tr h="58102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Komponen</a:t>
                      </a:r>
                      <a:r>
                        <a:rPr lang="en-US" sz="2400" b="1" dirty="0"/>
                        <a:t> Anamnesis </a:t>
                      </a:r>
                      <a:r>
                        <a:rPr lang="en-US" sz="2400" b="1" dirty="0" err="1"/>
                        <a:t>Pasien</a:t>
                      </a:r>
                      <a:r>
                        <a:rPr lang="en-US" sz="2400" b="1" dirty="0"/>
                        <a:t> </a:t>
                      </a:r>
                      <a:r>
                        <a:rPr lang="en-US" sz="2400" b="1" dirty="0" err="1"/>
                        <a:t>Dewasa</a:t>
                      </a:r>
                      <a:endParaRPr lang="en-ID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427421"/>
                  </a:ext>
                </a:extLst>
              </a:tr>
              <a:tr h="1076773">
                <a:tc>
                  <a:txBody>
                    <a:bodyPr/>
                    <a:lstStyle/>
                    <a:p>
                      <a:r>
                        <a:rPr lang="en-US" sz="2000" b="1" dirty="0"/>
                        <a:t>5. </a:t>
                      </a:r>
                      <a:r>
                        <a:rPr lang="en-US" sz="2000" b="1" dirty="0" err="1"/>
                        <a:t>Riw</a:t>
                      </a:r>
                      <a:r>
                        <a:rPr lang="en-US" sz="2000" b="1" dirty="0"/>
                        <a:t>. </a:t>
                      </a:r>
                      <a:r>
                        <a:rPr lang="en-US" sz="2000" b="1" dirty="0" err="1"/>
                        <a:t>Penyakit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Keluarga</a:t>
                      </a:r>
                      <a:r>
                        <a:rPr lang="en-US" sz="2000" b="1" dirty="0"/>
                        <a:t> (RPK)</a:t>
                      </a:r>
                      <a:endParaRPr lang="en-ID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b="0" dirty="0"/>
                        <a:t>Jika </a:t>
                      </a:r>
                      <a:r>
                        <a:rPr lang="en-US" sz="2000" b="0" dirty="0" err="1"/>
                        <a:t>memungkinkan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dibuatkan</a:t>
                      </a:r>
                      <a:r>
                        <a:rPr lang="en-US" sz="2000" b="0" dirty="0"/>
                        <a:t> diagram </a:t>
                      </a:r>
                      <a:r>
                        <a:rPr lang="en-US" sz="2000" b="0" dirty="0" err="1"/>
                        <a:t>keluarga</a:t>
                      </a:r>
                      <a:r>
                        <a:rPr lang="en-US" sz="2000" b="0" dirty="0"/>
                        <a:t> (</a:t>
                      </a:r>
                      <a:r>
                        <a:rPr lang="en-US" sz="2000" b="0" dirty="0" err="1"/>
                        <a:t>misalnya</a:t>
                      </a:r>
                      <a:r>
                        <a:rPr lang="en-US" sz="2000" b="0" dirty="0"/>
                        <a:t> genogram)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502403"/>
                  </a:ext>
                </a:extLst>
              </a:tr>
              <a:tr h="1076773">
                <a:tc>
                  <a:txBody>
                    <a:bodyPr/>
                    <a:lstStyle/>
                    <a:p>
                      <a:r>
                        <a:rPr lang="en-US" sz="2000" b="1" dirty="0"/>
                        <a:t>6. </a:t>
                      </a:r>
                      <a:r>
                        <a:rPr lang="en-US" sz="2000" b="1" dirty="0" err="1"/>
                        <a:t>Riw</a:t>
                      </a:r>
                      <a:r>
                        <a:rPr lang="en-US" sz="2000" b="1" dirty="0"/>
                        <a:t>. </a:t>
                      </a:r>
                      <a:r>
                        <a:rPr lang="en-US" sz="2000" b="1" dirty="0" err="1"/>
                        <a:t>Penggunaan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Obat</a:t>
                      </a:r>
                      <a:r>
                        <a:rPr lang="en-US" sz="2000" b="1" dirty="0"/>
                        <a:t> (RPO)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b="0" dirty="0" err="1"/>
                        <a:t>Termasuk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dosis</a:t>
                      </a:r>
                      <a:r>
                        <a:rPr lang="en-US" sz="2000" b="0" dirty="0"/>
                        <a:t>, </a:t>
                      </a:r>
                      <a:r>
                        <a:rPr lang="en-US" sz="2000" b="0" dirty="0" err="1"/>
                        <a:t>rute</a:t>
                      </a:r>
                      <a:r>
                        <a:rPr lang="en-US" sz="2000" b="0" dirty="0"/>
                        <a:t>, &amp; </a:t>
                      </a:r>
                      <a:r>
                        <a:rPr lang="en-US" sz="2000" b="0" dirty="0" err="1"/>
                        <a:t>frekuensi</a:t>
                      </a:r>
                      <a:r>
                        <a:rPr lang="en-ID" sz="2000" b="0" dirty="0"/>
                        <a:t> (</a:t>
                      </a:r>
                      <a:r>
                        <a:rPr lang="en-ID" sz="2000" b="0" dirty="0" err="1"/>
                        <a:t>catat</a:t>
                      </a:r>
                      <a:r>
                        <a:rPr lang="en-ID" sz="2000" b="0" dirty="0"/>
                        <a:t> </a:t>
                      </a:r>
                      <a:r>
                        <a:rPr lang="en-ID" sz="2000" b="0" dirty="0" err="1"/>
                        <a:t>jika</a:t>
                      </a:r>
                      <a:r>
                        <a:rPr lang="en-ID" sz="2000" b="0" dirty="0"/>
                        <a:t> </a:t>
                      </a:r>
                      <a:r>
                        <a:rPr lang="en-ID" sz="2000" b="0" dirty="0" err="1"/>
                        <a:t>ada</a:t>
                      </a:r>
                      <a:r>
                        <a:rPr lang="en-ID" sz="2000" b="0" dirty="0"/>
                        <a:t> </a:t>
                      </a:r>
                      <a:r>
                        <a:rPr lang="en-ID" sz="2000" b="0" dirty="0" err="1"/>
                        <a:t>alergi</a:t>
                      </a:r>
                      <a:r>
                        <a:rPr lang="en-ID" sz="2000" b="0" dirty="0"/>
                        <a:t> </a:t>
                      </a:r>
                      <a:r>
                        <a:rPr lang="en-ID" sz="2000" b="0" dirty="0" err="1"/>
                        <a:t>obat</a:t>
                      </a:r>
                      <a:r>
                        <a:rPr lang="en-ID" sz="2000" b="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059588"/>
                  </a:ext>
                </a:extLst>
              </a:tr>
              <a:tr h="1076773">
                <a:tc>
                  <a:txBody>
                    <a:bodyPr/>
                    <a:lstStyle/>
                    <a:p>
                      <a:r>
                        <a:rPr lang="en-US" sz="2000" b="1" dirty="0"/>
                        <a:t>7. </a:t>
                      </a:r>
                      <a:r>
                        <a:rPr lang="en-US" sz="2000" b="1" dirty="0" err="1"/>
                        <a:t>Riw</a:t>
                      </a:r>
                      <a:r>
                        <a:rPr lang="en-US" sz="2000" b="1" dirty="0"/>
                        <a:t>. </a:t>
                      </a:r>
                      <a:r>
                        <a:rPr lang="en-US" sz="2000" b="1" dirty="0" err="1"/>
                        <a:t>Individu</a:t>
                      </a:r>
                      <a:r>
                        <a:rPr lang="en-US" sz="2000" b="1" dirty="0"/>
                        <a:t>, </a:t>
                      </a:r>
                      <a:r>
                        <a:rPr lang="en-US" sz="2000" b="1" dirty="0" err="1"/>
                        <a:t>Sosial</a:t>
                      </a:r>
                      <a:r>
                        <a:rPr lang="en-US" sz="2000" b="1" dirty="0"/>
                        <a:t>-Ekonomi</a:t>
                      </a:r>
                      <a:endParaRPr lang="en-ID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Gaya </a:t>
                      </a:r>
                      <a:r>
                        <a:rPr lang="en-US" sz="2000" b="0" dirty="0" err="1"/>
                        <a:t>hidup</a:t>
                      </a:r>
                      <a:r>
                        <a:rPr lang="en-US" sz="2000" b="0" dirty="0"/>
                        <a:t> (</a:t>
                      </a:r>
                      <a:r>
                        <a:rPr lang="en-US" sz="2000" b="0" dirty="0" err="1"/>
                        <a:t>aktivitas</a:t>
                      </a:r>
                      <a:r>
                        <a:rPr lang="en-US" sz="2000" b="0" dirty="0"/>
                        <a:t>, </a:t>
                      </a:r>
                      <a:r>
                        <a:rPr lang="en-US" sz="2000" b="0" dirty="0" err="1"/>
                        <a:t>pola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makan</a:t>
                      </a:r>
                      <a:r>
                        <a:rPr lang="en-US" sz="2000" b="0" dirty="0"/>
                        <a:t>, </a:t>
                      </a:r>
                      <a:r>
                        <a:rPr lang="en-US" sz="2000" b="0" dirty="0" err="1"/>
                        <a:t>kebiasaan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merokok</a:t>
                      </a:r>
                      <a:r>
                        <a:rPr lang="en-US" sz="2000" b="0" dirty="0"/>
                        <a:t>, </a:t>
                      </a:r>
                      <a:r>
                        <a:rPr lang="en-US" sz="2000" b="0" dirty="0" err="1"/>
                        <a:t>atau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konsumsi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alkohol</a:t>
                      </a:r>
                      <a:r>
                        <a:rPr lang="en-US" sz="2000" b="0" dirty="0"/>
                        <a:t>), </a:t>
                      </a:r>
                      <a:r>
                        <a:rPr lang="en-US" sz="2000" b="0" dirty="0" err="1"/>
                        <a:t>keadaan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rumah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tangga</a:t>
                      </a:r>
                      <a:r>
                        <a:rPr lang="en-US" sz="2000" b="0" dirty="0"/>
                        <a:t>, &amp; </a:t>
                      </a:r>
                      <a:r>
                        <a:rPr lang="en-US" sz="2000" b="0" dirty="0" err="1"/>
                        <a:t>lingkungan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sekitar</a:t>
                      </a:r>
                      <a:endParaRPr lang="en-US" sz="2000" b="0" dirty="0"/>
                    </a:p>
                    <a:p>
                      <a:endParaRPr lang="en-ID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064196"/>
                  </a:ext>
                </a:extLst>
              </a:tr>
              <a:tr h="750478">
                <a:tc>
                  <a:txBody>
                    <a:bodyPr/>
                    <a:lstStyle/>
                    <a:p>
                      <a:r>
                        <a:rPr lang="en-US" sz="2000" b="1" dirty="0"/>
                        <a:t>8. </a:t>
                      </a:r>
                      <a:r>
                        <a:rPr lang="en-US" sz="2000" b="1" dirty="0" err="1"/>
                        <a:t>Tinjauan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Sistem</a:t>
                      </a:r>
                      <a:endParaRPr lang="en-ID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 err="1"/>
                        <a:t>Catat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ada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atau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tidaknya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gejala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umum</a:t>
                      </a:r>
                      <a:r>
                        <a:rPr lang="en-US" sz="2000" b="0" dirty="0"/>
                        <a:t> yang </a:t>
                      </a:r>
                      <a:r>
                        <a:rPr lang="en-US" sz="2000" b="0" dirty="0" err="1"/>
                        <a:t>terkait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dengan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setiap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sistem</a:t>
                      </a:r>
                      <a:r>
                        <a:rPr lang="en-US" sz="2000" b="0" dirty="0"/>
                        <a:t> </a:t>
                      </a:r>
                      <a:r>
                        <a:rPr lang="en-US" sz="2000" b="0" dirty="0" err="1"/>
                        <a:t>tubuh</a:t>
                      </a:r>
                      <a:endParaRPr lang="en-ID" sz="2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268604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7F7282D-E408-5230-8464-8106E70814D6}"/>
              </a:ext>
            </a:extLst>
          </p:cNvPr>
          <p:cNvSpPr txBox="1"/>
          <p:nvPr/>
        </p:nvSpPr>
        <p:spPr>
          <a:xfrm>
            <a:off x="3047509" y="343326"/>
            <a:ext cx="6096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PASIEN DEWASA</a:t>
            </a:r>
            <a:endParaRPr lang="en-ID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55F5E-1683-1248-0611-21CBF4FA236D}"/>
              </a:ext>
            </a:extLst>
          </p:cNvPr>
          <p:cNvSpPr/>
          <p:nvPr/>
        </p:nvSpPr>
        <p:spPr>
          <a:xfrm>
            <a:off x="105201" y="6087429"/>
            <a:ext cx="11981597" cy="66662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Bickley, LS., Szilagyi, PG. Bates – </a:t>
            </a:r>
            <a:r>
              <a:rPr lang="en-US" sz="1400" b="1" dirty="0" err="1"/>
              <a:t>Buku</a:t>
            </a:r>
            <a:r>
              <a:rPr lang="en-US" sz="1400" b="1" dirty="0"/>
              <a:t> Saku </a:t>
            </a:r>
            <a:r>
              <a:rPr lang="en-US" sz="1400" b="1" dirty="0" err="1"/>
              <a:t>Pemeriksaan</a:t>
            </a:r>
            <a:r>
              <a:rPr lang="en-US" sz="1400" b="1" dirty="0"/>
              <a:t> </a:t>
            </a:r>
            <a:r>
              <a:rPr lang="en-US" sz="1400" b="1" dirty="0" err="1"/>
              <a:t>Fisik</a:t>
            </a:r>
            <a:r>
              <a:rPr lang="en-US" sz="1400" b="1" dirty="0"/>
              <a:t> &amp; Riwayat Kesehatan. </a:t>
            </a:r>
            <a:r>
              <a:rPr lang="en-US" sz="1400" b="1" dirty="0" err="1"/>
              <a:t>Edisi</a:t>
            </a:r>
            <a:r>
              <a:rPr lang="en-US" sz="1400" b="1" dirty="0"/>
              <a:t> 8. 2017. Lippincott Williams &amp; Wilkins. Wolters Kluwer Health Inc. USA</a:t>
            </a:r>
            <a:endParaRPr lang="en-ID" sz="1400" b="1" dirty="0"/>
          </a:p>
        </p:txBody>
      </p:sp>
    </p:spTree>
    <p:extLst>
      <p:ext uri="{BB962C8B-B14F-4D97-AF65-F5344CB8AC3E}">
        <p14:creationId xmlns:p14="http://schemas.microsoft.com/office/powerpoint/2010/main" val="408991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A27F2-4E73-CAE6-A275-A21158B49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E1DD53-4A7F-1231-7E25-865CC9558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147981"/>
              </p:ext>
            </p:extLst>
          </p:nvPr>
        </p:nvGraphicFramePr>
        <p:xfrm>
          <a:off x="1178619" y="1390975"/>
          <a:ext cx="9834758" cy="3789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34758">
                  <a:extLst>
                    <a:ext uri="{9D8B030D-6E8A-4147-A177-3AD203B41FA5}">
                      <a16:colId xmlns:a16="http://schemas.microsoft.com/office/drawing/2014/main" val="1417196045"/>
                    </a:ext>
                  </a:extLst>
                </a:gridCol>
              </a:tblGrid>
              <a:tr h="199042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latin typeface="Tw Cen MT" panose="020B0602020104020603" pitchFamily="34" charset="0"/>
                        </a:rPr>
                        <a:t>7 </a:t>
                      </a:r>
                      <a:r>
                        <a:rPr lang="en-US" sz="3200" b="1" dirty="0" err="1">
                          <a:latin typeface="Tw Cen MT" panose="020B0602020104020603" pitchFamily="34" charset="0"/>
                        </a:rPr>
                        <a:t>Komponen</a:t>
                      </a:r>
                      <a:r>
                        <a:rPr lang="en-US" sz="3200" b="1" dirty="0">
                          <a:latin typeface="Tw Cen MT" panose="020B0602020104020603" pitchFamily="34" charset="0"/>
                        </a:rPr>
                        <a:t> </a:t>
                      </a:r>
                      <a:r>
                        <a:rPr lang="en-US" sz="3200" b="1" dirty="0" err="1">
                          <a:latin typeface="Tw Cen MT" panose="020B0602020104020603" pitchFamily="34" charset="0"/>
                        </a:rPr>
                        <a:t>Pertanyaan</a:t>
                      </a:r>
                      <a:r>
                        <a:rPr lang="en-US" sz="3200" b="1" dirty="0">
                          <a:latin typeface="Tw Cen MT" panose="020B0602020104020603" pitchFamily="34" charset="0"/>
                        </a:rPr>
                        <a:t> </a:t>
                      </a:r>
                      <a:r>
                        <a:rPr lang="en-US" sz="3200" b="1" dirty="0" err="1">
                          <a:latin typeface="Tw Cen MT" panose="020B0602020104020603" pitchFamily="34" charset="0"/>
                        </a:rPr>
                        <a:t>untuk</a:t>
                      </a:r>
                      <a:r>
                        <a:rPr lang="en-US" sz="3200" b="1" dirty="0">
                          <a:latin typeface="Tw Cen MT" panose="020B0602020104020603" pitchFamily="34" charset="0"/>
                        </a:rPr>
                        <a:t> </a:t>
                      </a:r>
                      <a:r>
                        <a:rPr lang="en-US" sz="3200" b="1" dirty="0" err="1">
                          <a:latin typeface="Tw Cen MT" panose="020B0602020104020603" pitchFamily="34" charset="0"/>
                        </a:rPr>
                        <a:t>Setiap</a:t>
                      </a:r>
                      <a:r>
                        <a:rPr lang="en-US" sz="3200" b="1" dirty="0">
                          <a:latin typeface="Tw Cen MT" panose="020B0602020104020603" pitchFamily="34" charset="0"/>
                        </a:rPr>
                        <a:t> </a:t>
                      </a:r>
                      <a:r>
                        <a:rPr lang="en-US" sz="3200" b="1" dirty="0" err="1">
                          <a:latin typeface="Tw Cen MT" panose="020B0602020104020603" pitchFamily="34" charset="0"/>
                        </a:rPr>
                        <a:t>Gejala</a:t>
                      </a:r>
                      <a:r>
                        <a:rPr lang="en-US" sz="3200" b="1" dirty="0">
                          <a:latin typeface="Tw Cen MT" panose="020B0602020104020603" pitchFamily="34" charset="0"/>
                        </a:rPr>
                        <a:t> </a:t>
                      </a:r>
                      <a:endParaRPr lang="en-ID" sz="2400" dirty="0">
                        <a:latin typeface="Tw Cen MT" panose="020B06020201040206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427421"/>
                  </a:ext>
                </a:extLst>
              </a:tr>
              <a:tr h="46747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b="1" dirty="0"/>
                        <a:t>1. Lokasi</a:t>
                      </a:r>
                      <a:endParaRPr lang="en-ID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028196"/>
                  </a:ext>
                </a:extLst>
              </a:tr>
              <a:tr h="165869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2400" b="1" dirty="0"/>
                        <a:t>2. </a:t>
                      </a:r>
                      <a:r>
                        <a:rPr lang="en-US" sz="2400" b="1" dirty="0" err="1"/>
                        <a:t>Keparahan</a:t>
                      </a:r>
                      <a:r>
                        <a:rPr lang="en-US" sz="2400" b="1" dirty="0"/>
                        <a:t> (</a:t>
                      </a:r>
                      <a:r>
                        <a:rPr lang="en-US" sz="2400" b="1" dirty="0" err="1"/>
                        <a:t>Kuantitas</a:t>
                      </a:r>
                      <a:r>
                        <a:rPr lang="en-US" sz="2400" b="1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557898"/>
                  </a:ext>
                </a:extLst>
              </a:tr>
              <a:tr h="165869">
                <a:tc>
                  <a:txBody>
                    <a:bodyPr/>
                    <a:lstStyle/>
                    <a:p>
                      <a:r>
                        <a:rPr lang="en-US" sz="2400" b="1" dirty="0"/>
                        <a:t>3. Sifat (</a:t>
                      </a:r>
                      <a:r>
                        <a:rPr lang="en-US" sz="2400" b="1" dirty="0" err="1"/>
                        <a:t>Kualitas</a:t>
                      </a:r>
                      <a:r>
                        <a:rPr lang="en-US" sz="2400" b="1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502592"/>
                  </a:ext>
                </a:extLst>
              </a:tr>
              <a:tr h="363476">
                <a:tc>
                  <a:txBody>
                    <a:bodyPr/>
                    <a:lstStyle/>
                    <a:p>
                      <a:r>
                        <a:rPr lang="en-US" sz="2400" b="1" dirty="0"/>
                        <a:t>4. Waktu (</a:t>
                      </a:r>
                      <a:r>
                        <a:rPr lang="en-US" sz="2400" b="1" dirty="0" err="1"/>
                        <a:t>Meliputi</a:t>
                      </a:r>
                      <a:r>
                        <a:rPr lang="en-US" sz="2400" b="1" dirty="0"/>
                        <a:t> </a:t>
                      </a:r>
                      <a:r>
                        <a:rPr lang="en-US" sz="2400" b="1" dirty="0" err="1"/>
                        <a:t>awitan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dirty="0" err="1"/>
                        <a:t>awal</a:t>
                      </a:r>
                      <a:r>
                        <a:rPr lang="en-US" sz="2400" b="1" dirty="0"/>
                        <a:t>, </a:t>
                      </a:r>
                      <a:r>
                        <a:rPr lang="en-US" sz="2400" b="1" dirty="0" err="1"/>
                        <a:t>durasi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dirty="0" err="1"/>
                        <a:t>lamanya</a:t>
                      </a:r>
                      <a:r>
                        <a:rPr lang="en-US" sz="2400" b="1" dirty="0"/>
                        <a:t>, &amp; </a:t>
                      </a:r>
                      <a:r>
                        <a:rPr lang="en-US" sz="2400" b="1" dirty="0" err="1"/>
                        <a:t>frekuensi</a:t>
                      </a:r>
                      <a:r>
                        <a:rPr lang="en-US" sz="2400" b="1" dirty="0"/>
                        <a:t>/</a:t>
                      </a:r>
                      <a:r>
                        <a:rPr lang="en-US" sz="2400" b="1" dirty="0" err="1"/>
                        <a:t>seringnya</a:t>
                      </a:r>
                      <a:r>
                        <a:rPr lang="en-US" sz="2400" b="1" dirty="0"/>
                        <a:t>)</a:t>
                      </a:r>
                      <a:endParaRPr lang="en-ID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1052007"/>
                  </a:ext>
                </a:extLst>
              </a:tr>
              <a:tr h="363476">
                <a:tc>
                  <a:txBody>
                    <a:bodyPr/>
                    <a:lstStyle/>
                    <a:p>
                      <a:r>
                        <a:rPr lang="en-US" sz="2400" b="1" dirty="0"/>
                        <a:t>5. </a:t>
                      </a:r>
                      <a:r>
                        <a:rPr lang="en-US" sz="2400" b="1" dirty="0" err="1"/>
                        <a:t>Penjalaran</a:t>
                      </a:r>
                      <a:r>
                        <a:rPr lang="en-US" sz="2400" b="1" dirty="0"/>
                        <a:t> (</a:t>
                      </a:r>
                      <a:r>
                        <a:rPr lang="en-US" sz="2400" b="1" dirty="0" err="1"/>
                        <a:t>Radiasi</a:t>
                      </a:r>
                      <a:r>
                        <a:rPr lang="en-US" sz="2400" b="1" dirty="0"/>
                        <a:t>)</a:t>
                      </a:r>
                      <a:endParaRPr lang="en-ID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4340117"/>
                  </a:ext>
                </a:extLst>
              </a:tr>
              <a:tr h="363476">
                <a:tc>
                  <a:txBody>
                    <a:bodyPr/>
                    <a:lstStyle/>
                    <a:p>
                      <a:r>
                        <a:rPr lang="en-US" sz="2400" b="1" dirty="0"/>
                        <a:t>6. Faktor yang </a:t>
                      </a:r>
                      <a:r>
                        <a:rPr lang="en-US" sz="2400" b="1" dirty="0" err="1"/>
                        <a:t>memperberat</a:t>
                      </a:r>
                      <a:r>
                        <a:rPr lang="en-US" sz="2400" b="1" dirty="0"/>
                        <a:t> &amp; </a:t>
                      </a:r>
                      <a:r>
                        <a:rPr lang="en-US" sz="2400" b="1" dirty="0" err="1"/>
                        <a:t>meringankan</a:t>
                      </a:r>
                      <a:r>
                        <a:rPr lang="en-US" sz="2400" b="1" dirty="0"/>
                        <a:t> </a:t>
                      </a:r>
                      <a:r>
                        <a:rPr lang="en-US" sz="2400" b="1" dirty="0" err="1"/>
                        <a:t>gejala</a:t>
                      </a:r>
                      <a:endParaRPr lang="en-ID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591794"/>
                  </a:ext>
                </a:extLst>
              </a:tr>
              <a:tr h="363476">
                <a:tc>
                  <a:txBody>
                    <a:bodyPr/>
                    <a:lstStyle/>
                    <a:p>
                      <a:r>
                        <a:rPr lang="en-US" sz="2400" b="1" dirty="0"/>
                        <a:t>7. </a:t>
                      </a:r>
                      <a:r>
                        <a:rPr lang="en-US" sz="2400" b="1" dirty="0" err="1"/>
                        <a:t>Manifestasi</a:t>
                      </a:r>
                      <a:r>
                        <a:rPr lang="en-US" sz="2400" b="1" dirty="0"/>
                        <a:t> </a:t>
                      </a:r>
                      <a:r>
                        <a:rPr lang="en-US" sz="2400" b="1" dirty="0" err="1"/>
                        <a:t>Terkait</a:t>
                      </a:r>
                      <a:r>
                        <a:rPr lang="en-US" sz="2400" b="1" dirty="0"/>
                        <a:t> (</a:t>
                      </a:r>
                      <a:r>
                        <a:rPr lang="en-US" sz="2400" b="1" dirty="0" err="1"/>
                        <a:t>Gejala</a:t>
                      </a:r>
                      <a:r>
                        <a:rPr lang="en-US" sz="2400" b="1" dirty="0"/>
                        <a:t> lain)</a:t>
                      </a:r>
                      <a:endParaRPr lang="en-ID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0194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26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A109A-8D87-1083-1123-6B946FA2E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76E4745-390E-9DBD-C06B-B2E168EC21A1}"/>
              </a:ext>
            </a:extLst>
          </p:cNvPr>
          <p:cNvSpPr txBox="1"/>
          <p:nvPr/>
        </p:nvSpPr>
        <p:spPr>
          <a:xfrm>
            <a:off x="3047507" y="414159"/>
            <a:ext cx="6096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CONTOH VIDEO</a:t>
            </a:r>
            <a:endParaRPr lang="en-ID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1A70F9-5AC5-A180-D675-3587AE7360D8}"/>
              </a:ext>
            </a:extLst>
          </p:cNvPr>
          <p:cNvSpPr txBox="1"/>
          <p:nvPr/>
        </p:nvSpPr>
        <p:spPr>
          <a:xfrm>
            <a:off x="2601532" y="1875407"/>
            <a:ext cx="685156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VIDEO ATAU VOICE WAWANCARA DOKTER MENG-ANAMNESIS PASIEN DAN RESPON PASIEN</a:t>
            </a:r>
          </a:p>
          <a:p>
            <a:pPr algn="ctr"/>
            <a:endParaRPr lang="en-US" sz="3600" b="1" dirty="0"/>
          </a:p>
          <a:p>
            <a:pPr algn="ctr"/>
            <a:r>
              <a:rPr lang="en-US" sz="3600" b="1" dirty="0"/>
              <a:t>SEBUTKAN KASUS (MISAL APPENDISITIS AKUT) 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3487058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E4A05-56E9-11F7-0071-0C4169C8D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6759154-F59C-FE5B-B7FA-17B37FFE564B}"/>
              </a:ext>
            </a:extLst>
          </p:cNvPr>
          <p:cNvSpPr txBox="1"/>
          <p:nvPr/>
        </p:nvSpPr>
        <p:spPr>
          <a:xfrm>
            <a:off x="3047508" y="658858"/>
            <a:ext cx="6096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SUSAH DIINGAT?</a:t>
            </a:r>
            <a:endParaRPr lang="en-ID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75A24-8112-7327-78EF-B1359E63030E}"/>
              </a:ext>
            </a:extLst>
          </p:cNvPr>
          <p:cNvSpPr txBox="1"/>
          <p:nvPr/>
        </p:nvSpPr>
        <p:spPr>
          <a:xfrm>
            <a:off x="39709" y="1875407"/>
            <a:ext cx="1211257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accent1"/>
                </a:solidFill>
              </a:rPr>
              <a:t>Komponen</a:t>
            </a:r>
            <a:r>
              <a:rPr lang="en-US" sz="3600" b="1" dirty="0">
                <a:solidFill>
                  <a:schemeClr val="accent1"/>
                </a:solidFill>
              </a:rPr>
              <a:t> Anamnesis</a:t>
            </a:r>
          </a:p>
          <a:p>
            <a:pPr algn="ctr"/>
            <a:r>
              <a:rPr lang="en-US" sz="3600" b="1" dirty="0" err="1"/>
              <a:t>Berikut</a:t>
            </a:r>
            <a:r>
              <a:rPr lang="en-US" sz="3600" b="1" dirty="0"/>
              <a:t> </a:t>
            </a:r>
            <a:r>
              <a:rPr lang="en-US" sz="3600" b="1" dirty="0" err="1"/>
              <a:t>Jembatan</a:t>
            </a:r>
            <a:r>
              <a:rPr lang="en-US" sz="3600" b="1" dirty="0"/>
              <a:t> </a:t>
            </a:r>
            <a:r>
              <a:rPr lang="en-US" sz="3600" b="1" dirty="0" err="1"/>
              <a:t>Keledainya</a:t>
            </a:r>
            <a:endParaRPr lang="en-US" sz="3600" b="1" dirty="0"/>
          </a:p>
          <a:p>
            <a:pPr algn="ctr"/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r>
              <a:rPr lang="en-US" sz="7200" b="1" dirty="0" err="1">
                <a:solidFill>
                  <a:schemeClr val="accent1"/>
                </a:solidFill>
                <a:latin typeface="Tw Cen MT" panose="020B0602020104020603" pitchFamily="34" charset="0"/>
              </a:rPr>
              <a:t>Ideku</a:t>
            </a:r>
            <a:r>
              <a:rPr lang="en-US" sz="7200" b="1" dirty="0">
                <a:solidFill>
                  <a:schemeClr val="accent1"/>
                </a:solidFill>
                <a:latin typeface="Tw Cen MT" panose="020B0602020104020603" pitchFamily="34" charset="0"/>
              </a:rPr>
              <a:t> </a:t>
            </a:r>
            <a:r>
              <a:rPr lang="en-US" sz="7200" b="1" dirty="0" err="1">
                <a:solidFill>
                  <a:schemeClr val="accent1"/>
                </a:solidFill>
                <a:latin typeface="Tw Cen MT" panose="020B0602020104020603" pitchFamily="34" charset="0"/>
              </a:rPr>
              <a:t>Sekda</a:t>
            </a:r>
            <a:r>
              <a:rPr lang="en-US" sz="7200" b="1" dirty="0">
                <a:solidFill>
                  <a:schemeClr val="accent1"/>
                </a:solidFill>
                <a:latin typeface="Tw Cen MT" panose="020B0602020104020603" pitchFamily="34" charset="0"/>
              </a:rPr>
              <a:t> </a:t>
            </a:r>
            <a:r>
              <a:rPr lang="en-US" sz="7200" b="1" dirty="0" err="1">
                <a:solidFill>
                  <a:schemeClr val="accent1"/>
                </a:solidFill>
                <a:latin typeface="Tw Cen MT" panose="020B0602020104020603" pitchFamily="34" charset="0"/>
              </a:rPr>
              <a:t>Keluar</a:t>
            </a:r>
            <a:r>
              <a:rPr lang="en-US" sz="7200" b="1" dirty="0">
                <a:solidFill>
                  <a:schemeClr val="accent1"/>
                </a:solidFill>
                <a:latin typeface="Tw Cen MT" panose="020B0602020104020603" pitchFamily="34" charset="0"/>
              </a:rPr>
              <a:t> </a:t>
            </a:r>
            <a:r>
              <a:rPr lang="en-US" sz="7200" b="1" dirty="0" err="1">
                <a:solidFill>
                  <a:schemeClr val="accent1"/>
                </a:solidFill>
                <a:latin typeface="Tw Cen MT" panose="020B0602020104020603" pitchFamily="34" charset="0"/>
              </a:rPr>
              <a:t>Obsesi</a:t>
            </a:r>
            <a:endParaRPr lang="en-US" sz="7200" b="1" dirty="0">
              <a:solidFill>
                <a:schemeClr val="accent1"/>
              </a:solidFill>
              <a:latin typeface="Tw Cen MT" panose="020B0602020104020603" pitchFamily="34" charset="0"/>
            </a:endParaRPr>
          </a:p>
          <a:p>
            <a:pPr algn="ctr"/>
            <a:endParaRPr lang="en-US" sz="2800" b="1" dirty="0"/>
          </a:p>
          <a:p>
            <a:pPr algn="ctr"/>
            <a:r>
              <a:rPr lang="en-US" sz="2800" b="1" dirty="0"/>
              <a:t> 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3564334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1514</Words>
  <Application>Microsoft Office PowerPoint</Application>
  <PresentationFormat>Widescreen</PresentationFormat>
  <Paragraphs>108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Tw Cen MT</vt:lpstr>
      <vt:lpstr>Office Theme</vt:lpstr>
      <vt:lpstr>MAU PAHAM?  PERTAMA, HARUS PERCAYA DULU DENGAN APAPUN YANG AKAN DIBAHAS DI SINI</vt:lpstr>
      <vt:lpstr>TENANG, kita memakai sumber yang valid, jangan ragu jika mau diaplikasikan ke dunia nyata</vt:lpstr>
      <vt:lpstr>DASAR KECAKAPAN KLINIS</vt:lpstr>
      <vt:lpstr>ANAMNESIS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Althaf</dc:creator>
  <cp:lastModifiedBy>Muhammad Althaf</cp:lastModifiedBy>
  <cp:revision>263</cp:revision>
  <dcterms:created xsi:type="dcterms:W3CDTF">2025-02-28T03:56:56Z</dcterms:created>
  <dcterms:modified xsi:type="dcterms:W3CDTF">2025-03-03T05:31:01Z</dcterms:modified>
</cp:coreProperties>
</file>