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8AA6-B952-AE13-F56C-EC010ADF0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C5A09-37D4-7884-4674-93F30678A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4737-785D-0F77-0772-B1B45B22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14F3D-71AC-FC6E-A451-2BC64672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E5EEA-3F7F-0D09-AB1E-4B619692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10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57BEB-2251-CBAD-60EE-0B4DDEC3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9C14F-E216-37E3-796A-17949676E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9DF6-2763-9169-6B76-0B4AD12F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BA3F-B029-8B8A-4183-D98AC624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DED3F-DA12-D2CA-5A4F-204CFEAD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20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DBFC4-28C0-156D-99A8-C2DCE4A81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950013-5F4E-C98D-1643-74029E85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FB868-920E-D0C8-3D2D-01F28B3C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D70AB-EB9C-78E9-60F2-14240BAF1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4B046-FE39-D831-1630-7388E6EE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452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CED6-1894-B3A1-73B2-5CDCB6289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A8363-DDD1-5988-534E-6DE11928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2CC3-EC5E-1F6C-3644-61DD2DD1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2999-5DC0-44D2-F269-958E5AED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537F-0BE4-1984-3A6A-00A291F38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562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C0F8-F08A-555F-D0D3-2B42653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06DD-7BA6-9CAD-0239-66764862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6887-1F86-0488-D428-A1215D2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EF97-091B-DE06-171E-2B9BB5B78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26DC9-1D1E-8CDA-5D69-DBACB310F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9384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6E2A-B4DF-6A68-8BFE-4337F3B84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232F-B656-8F41-D281-477B12FD1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1AAE-7705-EA37-F99A-6AAD3D0C0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100E8-D026-7245-87F5-1491E072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71E38-4C53-9A53-8E63-EDB1711B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E6EE-B803-9206-1CA1-A3A33F7B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0033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6086-3B7E-0644-1BD6-C7777325D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76101-1D00-90E9-01EE-9882E2844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E46EA-34F3-10A7-1C57-5BBAA294D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8A3C7-A03C-63DA-3569-80A1E40E7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ABD43-C1DE-1A8A-E3CD-356FFCB45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33C2A-5D37-38BA-C169-4B7656B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131EF-B34B-1AE0-AEA6-A22B3FE06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8779F-8417-EE4B-17F5-758CDE78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96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ACE-E51B-6054-462F-A1339B33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8D86C-27EE-21F9-BC35-B3771F71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7C2118-987C-D4FB-6DE3-26CE03509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8FF48-82EC-4EBA-865D-93DF8EF2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592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28D78-D245-F169-E8E1-7CC1BC19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8D981-D011-9757-45F2-34B8E98D0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420BB-D627-F7DB-E3A6-D8773A67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9723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1AD1-4D94-4172-20B5-062EF8B8A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54C0-621F-B800-028C-15C3AC0FC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E1306-929F-B497-7014-2F1C93EF3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E5C78-9B47-F6C6-49BF-264C5ED9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E3F3D-BC59-9BC0-9619-E65B4B90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00AFB-701D-1ED8-B68D-F8215BD4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188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3D75-57F0-C8B5-D397-D9723835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E787F6-7395-DA87-4BC9-364B419B9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B6359-83EC-C5AA-355E-B977FD8C0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A560-C2F0-074E-3E35-209C286B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BE597-64F5-659B-EEED-AF08833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B1FE6-20C5-9125-3742-1D5BD66A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85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35CE1-756E-D623-302A-DBDAE2475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F81F8-CDE6-D3B4-4EBD-C3A5B45A9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DB3-BF9F-0C11-FAA3-30384A708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857A9-C925-45AA-8E22-069386257C80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745C5-8D4C-E859-59B9-4343A456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B7DCD-80EE-5522-5BD4-54DB567BA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333DC-A83A-41A7-A9FC-15C2731EF8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51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227E9B-8CC2-7954-036B-2A22708B0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0877"/>
            <a:ext cx="9144000" cy="4136923"/>
          </a:xfrm>
        </p:spPr>
        <p:txBody>
          <a:bodyPr>
            <a:normAutofit fontScale="92500" lnSpcReduction="20000"/>
          </a:bodyPr>
          <a:lstStyle/>
          <a:p>
            <a:r>
              <a:rPr lang="en-ID" b="1" dirty="0" err="1"/>
              <a:t>Poin</a:t>
            </a:r>
            <a:r>
              <a:rPr lang="en-ID" b="1" dirty="0"/>
              <a:t> chapter 30 (</a:t>
            </a:r>
            <a:r>
              <a:rPr lang="en-ID" b="1" dirty="0" err="1"/>
              <a:t>catat</a:t>
            </a:r>
            <a:r>
              <a:rPr lang="en-ID" b="1" dirty="0"/>
              <a:t> </a:t>
            </a:r>
            <a:r>
              <a:rPr lang="en-ID" b="1" dirty="0" err="1"/>
              <a:t>lagi</a:t>
            </a:r>
            <a:r>
              <a:rPr lang="en-ID" b="1" dirty="0"/>
              <a:t> </a:t>
            </a:r>
            <a:r>
              <a:rPr lang="en-ID" b="1" dirty="0" err="1"/>
              <a:t>ntar</a:t>
            </a:r>
            <a:r>
              <a:rPr lang="en-ID" b="1" dirty="0"/>
              <a:t> </a:t>
            </a:r>
            <a:r>
              <a:rPr lang="en-ID" b="1" dirty="0" err="1"/>
              <a:t>judulnya</a:t>
            </a:r>
            <a:r>
              <a:rPr lang="en-ID" b="1" dirty="0"/>
              <a:t>)</a:t>
            </a:r>
          </a:p>
          <a:p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K+ </a:t>
            </a:r>
            <a:r>
              <a:rPr lang="en-ID" dirty="0" err="1"/>
              <a:t>peningkatan</a:t>
            </a:r>
            <a:r>
              <a:rPr lang="en-ID" dirty="0"/>
              <a:t> 3-4 </a:t>
            </a:r>
            <a:r>
              <a:rPr lang="en-ID" dirty="0" err="1"/>
              <a:t>mEq</a:t>
            </a:r>
            <a:r>
              <a:rPr lang="en-ID" dirty="0"/>
              <a:t>/L </a:t>
            </a:r>
            <a:r>
              <a:rPr lang="en-ID" dirty="0" err="1"/>
              <a:t>aja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aritmia</a:t>
            </a:r>
            <a:r>
              <a:rPr lang="en-ID" dirty="0"/>
              <a:t>, </a:t>
            </a:r>
            <a:r>
              <a:rPr lang="en-ID" dirty="0" err="1"/>
              <a:t>kalau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i="1" dirty="0"/>
              <a:t>cardiac arrest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fibrilasi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~98% K (3290 </a:t>
            </a:r>
            <a:r>
              <a:rPr lang="en-ID" dirty="0" err="1"/>
              <a:t>mEq</a:t>
            </a:r>
            <a:r>
              <a:rPr lang="en-ID" dirty="0"/>
              <a:t>)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intrasel</a:t>
            </a:r>
            <a:r>
              <a:rPr lang="en-ID" dirty="0"/>
              <a:t>, </a:t>
            </a:r>
            <a:r>
              <a:rPr lang="en-ID" dirty="0" err="1"/>
              <a:t>sisa</a:t>
            </a:r>
            <a:r>
              <a:rPr lang="en-ID" dirty="0"/>
              <a:t> ~2% (59 </a:t>
            </a:r>
            <a:r>
              <a:rPr lang="en-ID" dirty="0" err="1"/>
              <a:t>mEq</a:t>
            </a:r>
            <a:r>
              <a:rPr lang="en-ID" dirty="0"/>
              <a:t>) </a:t>
            </a:r>
            <a:r>
              <a:rPr lang="en-ID" dirty="0" err="1"/>
              <a:t>ekstrasel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intake K rata2 50-200 </a:t>
            </a:r>
            <a:r>
              <a:rPr lang="en-ID" dirty="0" err="1"/>
              <a:t>mEq</a:t>
            </a:r>
            <a:r>
              <a:rPr lang="en-ID" dirty="0"/>
              <a:t>/</a:t>
            </a:r>
            <a:r>
              <a:rPr lang="en-ID" dirty="0" err="1"/>
              <a:t>hari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regulasi</a:t>
            </a:r>
            <a:r>
              <a:rPr lang="en-ID" dirty="0"/>
              <a:t> K </a:t>
            </a:r>
            <a:r>
              <a:rPr lang="en-ID" dirty="0" err="1"/>
              <a:t>terutama</a:t>
            </a:r>
            <a:r>
              <a:rPr lang="en-ID" dirty="0"/>
              <a:t> oleh </a:t>
            </a:r>
            <a:r>
              <a:rPr lang="en-ID" dirty="0" err="1"/>
              <a:t>ekskresi</a:t>
            </a:r>
            <a:r>
              <a:rPr lang="en-ID" dirty="0"/>
              <a:t> </a:t>
            </a:r>
            <a:r>
              <a:rPr lang="en-ID" dirty="0" err="1"/>
              <a:t>ginjal</a:t>
            </a:r>
            <a:r>
              <a:rPr lang="en-ID" dirty="0"/>
              <a:t> (</a:t>
            </a:r>
            <a:r>
              <a:rPr lang="en-ID" dirty="0" err="1"/>
              <a:t>yg</a:t>
            </a:r>
            <a:r>
              <a:rPr lang="en-ID" dirty="0"/>
              <a:t> via </a:t>
            </a:r>
            <a:r>
              <a:rPr lang="en-ID" dirty="0" err="1"/>
              <a:t>feses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5-10%)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1st line </a:t>
            </a:r>
            <a:r>
              <a:rPr lang="en-ID" dirty="0" err="1"/>
              <a:t>defense</a:t>
            </a:r>
            <a:r>
              <a:rPr lang="en-ID" dirty="0"/>
              <a:t> target </a:t>
            </a:r>
            <a:r>
              <a:rPr lang="en-ID" dirty="0" err="1"/>
              <a:t>regulasi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ekstrasel</a:t>
            </a:r>
            <a:r>
              <a:rPr lang="en-ID" dirty="0"/>
              <a:t> </a:t>
            </a:r>
            <a:r>
              <a:rPr lang="en-ID" dirty="0" err="1"/>
              <a:t>hiper</a:t>
            </a:r>
            <a:r>
              <a:rPr lang="en-ID" dirty="0"/>
              <a:t> K, </a:t>
            </a:r>
            <a:r>
              <a:rPr lang="en-ID" dirty="0" err="1"/>
              <a:t>dimasukin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intrasel</a:t>
            </a:r>
            <a:r>
              <a:rPr lang="en-ID" dirty="0"/>
              <a:t>, dan </a:t>
            </a:r>
            <a:r>
              <a:rPr lang="en-ID" dirty="0" err="1"/>
              <a:t>sebaliknya</a:t>
            </a:r>
            <a:r>
              <a:rPr lang="en-ID" dirty="0"/>
              <a:t>,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klo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sisanya</a:t>
            </a:r>
            <a:r>
              <a:rPr lang="en-ID" dirty="0"/>
              <a:t> di </a:t>
            </a:r>
            <a:r>
              <a:rPr lang="en-ID" dirty="0" err="1"/>
              <a:t>eksreksi</a:t>
            </a:r>
            <a:r>
              <a:rPr lang="en-ID" dirty="0"/>
              <a:t> oleh </a:t>
            </a:r>
            <a:r>
              <a:rPr lang="en-ID" dirty="0" err="1"/>
              <a:t>ginjal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intake K+ 40 </a:t>
            </a:r>
            <a:r>
              <a:rPr lang="en-ID" dirty="0" err="1"/>
              <a:t>mEq</a:t>
            </a:r>
            <a:r>
              <a:rPr lang="en-ID" dirty="0"/>
              <a:t> (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sayuran</a:t>
            </a:r>
            <a:r>
              <a:rPr lang="en-ID" dirty="0"/>
              <a:t> dan buah2)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ekstrasel</a:t>
            </a:r>
            <a:r>
              <a:rPr lang="en-ID" dirty="0"/>
              <a:t> </a:t>
            </a:r>
            <a:r>
              <a:rPr lang="en-ID" dirty="0" err="1"/>
              <a:t>bervolume</a:t>
            </a:r>
            <a:r>
              <a:rPr lang="en-ID" dirty="0"/>
              <a:t> 14 L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menaikkan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</a:t>
            </a:r>
            <a:r>
              <a:rPr lang="en-ID" dirty="0" err="1"/>
              <a:t>sbyak</a:t>
            </a:r>
            <a:r>
              <a:rPr lang="en-ID" dirty="0"/>
              <a:t> 2,9 </a:t>
            </a:r>
            <a:r>
              <a:rPr lang="en-ID" dirty="0" err="1"/>
              <a:t>mEq</a:t>
            </a:r>
            <a:r>
              <a:rPr lang="en-ID" dirty="0"/>
              <a:t>/L kalo gak </a:t>
            </a:r>
            <a:r>
              <a:rPr lang="en-ID" dirty="0" err="1"/>
              <a:t>segera</a:t>
            </a:r>
            <a:r>
              <a:rPr lang="en-ID" dirty="0"/>
              <a:t> </a:t>
            </a:r>
            <a:r>
              <a:rPr lang="en-ID" dirty="0" err="1"/>
              <a:t>dipindahkan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intrasel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344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9EA1C-CBD1-12BA-7355-21746FC5D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5F41151-9F43-A1CF-5BBB-80EEC7810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20877"/>
            <a:ext cx="9144000" cy="4136923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menurunkan</a:t>
            </a:r>
            <a:r>
              <a:rPr lang="en-ID" dirty="0"/>
              <a:t> K+ </a:t>
            </a:r>
            <a:r>
              <a:rPr lang="en-ID" dirty="0" err="1"/>
              <a:t>ekstrasel</a:t>
            </a:r>
            <a:r>
              <a:rPr lang="en-ID" dirty="0"/>
              <a:t> (via feedback </a:t>
            </a:r>
            <a:r>
              <a:rPr lang="en-ID" dirty="0" err="1"/>
              <a:t>negatif</a:t>
            </a:r>
            <a:r>
              <a:rPr lang="en-ID" dirty="0"/>
              <a:t>):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Insulin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Aldosterone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stimulasi</a:t>
            </a:r>
            <a:r>
              <a:rPr lang="en-ID" dirty="0"/>
              <a:t> beta adrenergic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Alkalosis</a:t>
            </a:r>
          </a:p>
          <a:p>
            <a:pPr algn="just"/>
            <a:r>
              <a:rPr lang="en-ID" dirty="0"/>
              <a:t>Kalau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yg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K+ </a:t>
            </a:r>
            <a:r>
              <a:rPr lang="en-ID" dirty="0" err="1"/>
              <a:t>ekstrasel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sebaliknya</a:t>
            </a:r>
            <a:r>
              <a:rPr lang="en-ID" dirty="0"/>
              <a:t> (</a:t>
            </a:r>
            <a:r>
              <a:rPr lang="en-ID" dirty="0" err="1"/>
              <a:t>tambahan</a:t>
            </a:r>
            <a:r>
              <a:rPr lang="en-ID" dirty="0"/>
              <a:t>: </a:t>
            </a:r>
            <a:r>
              <a:rPr lang="en-ID" dirty="0" err="1"/>
              <a:t>aktivitas</a:t>
            </a:r>
            <a:r>
              <a:rPr lang="en-ID" dirty="0"/>
              <a:t> </a:t>
            </a:r>
            <a:r>
              <a:rPr lang="en-ID" dirty="0" err="1"/>
              <a:t>berat</a:t>
            </a:r>
            <a:r>
              <a:rPr lang="en-ID" dirty="0"/>
              <a:t>, </a:t>
            </a:r>
            <a:r>
              <a:rPr lang="en-ID" dirty="0" err="1"/>
              <a:t>meningkatnya</a:t>
            </a:r>
            <a:r>
              <a:rPr lang="en-ID" dirty="0"/>
              <a:t> </a:t>
            </a:r>
            <a:r>
              <a:rPr lang="en-ID" dirty="0" err="1"/>
              <a:t>osmolaritas</a:t>
            </a:r>
            <a:r>
              <a:rPr lang="en-ID" dirty="0"/>
              <a:t> </a:t>
            </a: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ekstrasel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271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74837-6538-74AA-E816-2D9CEF3CA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8CBE8E-7CFA-FE1C-E044-EC0C3A3F2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676" y="1360538"/>
            <a:ext cx="9812594" cy="413692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insulin </a:t>
            </a:r>
            <a:r>
              <a:rPr lang="en-ID" dirty="0" err="1"/>
              <a:t>meningkatkan</a:t>
            </a:r>
            <a:r>
              <a:rPr lang="en-ID" dirty="0"/>
              <a:t> uptake K+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intrasel</a:t>
            </a:r>
            <a:r>
              <a:rPr lang="en-ID" dirty="0"/>
              <a:t> dg </a:t>
            </a:r>
            <a:r>
              <a:rPr lang="en-ID" dirty="0" err="1"/>
              <a:t>menstimulasi</a:t>
            </a:r>
            <a:r>
              <a:rPr lang="en-ID" dirty="0"/>
              <a:t> Na/K-ATPase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aldosterone dan </a:t>
            </a:r>
            <a:r>
              <a:rPr lang="en-ID" dirty="0" err="1"/>
              <a:t>stimulasi</a:t>
            </a:r>
            <a:r>
              <a:rPr lang="en-ID" dirty="0"/>
              <a:t> beta adrenergic </a:t>
            </a:r>
            <a:r>
              <a:rPr lang="en-ID" dirty="0" err="1"/>
              <a:t>khsusnya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aktivasi</a:t>
            </a:r>
            <a:r>
              <a:rPr lang="en-ID" dirty="0"/>
              <a:t> </a:t>
            </a:r>
            <a:r>
              <a:rPr lang="en-ID" dirty="0" err="1"/>
              <a:t>reseptor</a:t>
            </a:r>
            <a:r>
              <a:rPr lang="en-ID" dirty="0"/>
              <a:t> B2-adrenergic (</a:t>
            </a:r>
            <a:r>
              <a:rPr lang="en-ID" dirty="0" err="1"/>
              <a:t>katekolamin</a:t>
            </a:r>
            <a:r>
              <a:rPr lang="en-ID" dirty="0"/>
              <a:t>, </a:t>
            </a:r>
            <a:r>
              <a:rPr lang="en-ID" dirty="0" err="1"/>
              <a:t>terutama</a:t>
            </a:r>
            <a:r>
              <a:rPr lang="en-ID" dirty="0"/>
              <a:t> </a:t>
            </a:r>
            <a:r>
              <a:rPr lang="en-ID" dirty="0" err="1"/>
              <a:t>epinefrin</a:t>
            </a:r>
            <a:r>
              <a:rPr lang="en-ID" dirty="0"/>
              <a:t>) </a:t>
            </a:r>
            <a:r>
              <a:rPr lang="en-ID" dirty="0" err="1"/>
              <a:t>jg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uptake K+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intrasel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/>
              <a:t>conn syndrome (</a:t>
            </a:r>
            <a:r>
              <a:rPr lang="en-ID" dirty="0" err="1"/>
              <a:t>kelebihan</a:t>
            </a:r>
            <a:r>
              <a:rPr lang="en-ID" dirty="0"/>
              <a:t> aldosterone) </a:t>
            </a:r>
            <a:r>
              <a:rPr lang="en-ID" dirty="0" err="1"/>
              <a:t>mengalahkan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hipokalemia</a:t>
            </a:r>
            <a:r>
              <a:rPr lang="en-ID" dirty="0"/>
              <a:t>, </a:t>
            </a:r>
            <a:r>
              <a:rPr lang="en-ID" dirty="0" err="1"/>
              <a:t>sebaliknya</a:t>
            </a:r>
            <a:r>
              <a:rPr lang="en-ID" dirty="0"/>
              <a:t> pada Addison disease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penggunaan</a:t>
            </a:r>
            <a:r>
              <a:rPr lang="en-ID" dirty="0"/>
              <a:t> beta blocker </a:t>
            </a:r>
            <a:r>
              <a:rPr lang="en-ID" dirty="0" err="1"/>
              <a:t>spt</a:t>
            </a:r>
            <a:r>
              <a:rPr lang="en-ID" dirty="0"/>
              <a:t> propranolol </a:t>
            </a:r>
            <a:r>
              <a:rPr lang="en-ID" dirty="0" err="1"/>
              <a:t>mbuat</a:t>
            </a:r>
            <a:r>
              <a:rPr lang="en-ID" dirty="0"/>
              <a:t> </a:t>
            </a:r>
            <a:r>
              <a:rPr lang="en-ID" dirty="0" err="1"/>
              <a:t>cndrung</a:t>
            </a:r>
            <a:r>
              <a:rPr lang="en-ID" dirty="0"/>
              <a:t> </a:t>
            </a:r>
            <a:r>
              <a:rPr lang="en-ID" dirty="0" err="1"/>
              <a:t>tjdinya</a:t>
            </a:r>
            <a:r>
              <a:rPr lang="en-ID" dirty="0"/>
              <a:t> </a:t>
            </a:r>
            <a:r>
              <a:rPr lang="en-ID" dirty="0" err="1"/>
              <a:t>hiperkalemia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287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CB86F-7C80-0474-C92E-1F4F44AB1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B1D064-5E9B-DA0E-D0E5-95FC066A4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676" y="1360538"/>
            <a:ext cx="9812594" cy="4136923"/>
          </a:xfrm>
        </p:spPr>
        <p:txBody>
          <a:bodyPr>
            <a:normAutofit fontScale="925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mekanisme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asam-basa</a:t>
            </a:r>
            <a:r>
              <a:rPr lang="en-ID" dirty="0"/>
              <a:t> </a:t>
            </a:r>
            <a:r>
              <a:rPr lang="en-ID" dirty="0" err="1"/>
              <a:t>thd</a:t>
            </a:r>
            <a:r>
              <a:rPr lang="en-ID" dirty="0"/>
              <a:t> K+ </a:t>
            </a:r>
            <a:r>
              <a:rPr lang="en-ID" dirty="0" err="1"/>
              <a:t>ekstrasel</a:t>
            </a:r>
            <a:r>
              <a:rPr lang="en-ID" dirty="0"/>
              <a:t> </a:t>
            </a:r>
            <a:r>
              <a:rPr lang="en-ID" dirty="0" err="1"/>
              <a:t>belum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, </a:t>
            </a:r>
            <a:r>
              <a:rPr lang="en-ID" dirty="0" err="1"/>
              <a:t>stidaknya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ion H+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aktivitas</a:t>
            </a:r>
            <a:r>
              <a:rPr lang="en-ID" dirty="0"/>
              <a:t> Na/K-ATPase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b="1" dirty="0"/>
              <a:t>(</a:t>
            </a:r>
            <a:r>
              <a:rPr lang="en-ID" b="1" dirty="0" err="1"/>
              <a:t>tambahan</a:t>
            </a:r>
            <a:r>
              <a:rPr lang="en-ID" b="1" dirty="0"/>
              <a:t>)</a:t>
            </a:r>
            <a:r>
              <a:rPr lang="en-ID" dirty="0"/>
              <a:t> </a:t>
            </a:r>
            <a:r>
              <a:rPr lang="en-ID" dirty="0" err="1"/>
              <a:t>lisis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berlebihan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K+ </a:t>
            </a:r>
            <a:r>
              <a:rPr lang="en-ID" dirty="0" err="1"/>
              <a:t>ekstrasel</a:t>
            </a:r>
            <a:r>
              <a:rPr lang="en-ID" dirty="0"/>
              <a:t> (</a:t>
            </a:r>
            <a:r>
              <a:rPr lang="en-ID" dirty="0" err="1"/>
              <a:t>hyperkalemia</a:t>
            </a:r>
            <a:r>
              <a:rPr lang="en-ID" dirty="0"/>
              <a:t>) </a:t>
            </a:r>
            <a:r>
              <a:rPr lang="en-ID" dirty="0" err="1"/>
              <a:t>krn</a:t>
            </a:r>
            <a:r>
              <a:rPr lang="en-ID" dirty="0"/>
              <a:t> </a:t>
            </a:r>
            <a:r>
              <a:rPr lang="en-ID" dirty="0" err="1"/>
              <a:t>cadangan</a:t>
            </a:r>
            <a:r>
              <a:rPr lang="en-ID" dirty="0"/>
              <a:t> K+ </a:t>
            </a:r>
            <a:r>
              <a:rPr lang="en-ID" dirty="0" err="1"/>
              <a:t>memang</a:t>
            </a:r>
            <a:r>
              <a:rPr lang="en-ID" dirty="0"/>
              <a:t> </a:t>
            </a:r>
            <a:r>
              <a:rPr lang="en-ID" dirty="0" err="1"/>
              <a:t>lbh</a:t>
            </a:r>
            <a:r>
              <a:rPr lang="en-ID" dirty="0"/>
              <a:t> </a:t>
            </a:r>
            <a:r>
              <a:rPr lang="en-ID" dirty="0" err="1"/>
              <a:t>byk</a:t>
            </a:r>
            <a:r>
              <a:rPr lang="en-ID" dirty="0"/>
              <a:t> di </a:t>
            </a:r>
            <a:r>
              <a:rPr lang="en-ID" dirty="0" err="1"/>
              <a:t>intrasel</a:t>
            </a:r>
            <a:endParaRPr lang="en-ID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selama</a:t>
            </a:r>
            <a:r>
              <a:rPr lang="en-ID" dirty="0"/>
              <a:t> prolonged exercise K+ </a:t>
            </a:r>
            <a:r>
              <a:rPr lang="en-ID" dirty="0" err="1"/>
              <a:t>ekstrasel</a:t>
            </a:r>
            <a:r>
              <a:rPr lang="en-ID" dirty="0"/>
              <a:t> </a:t>
            </a:r>
            <a:r>
              <a:rPr lang="en-ID" dirty="0" err="1"/>
              <a:t>meningkat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pelepasan</a:t>
            </a:r>
            <a:r>
              <a:rPr lang="en-ID" dirty="0"/>
              <a:t> K+ </a:t>
            </a:r>
            <a:r>
              <a:rPr lang="en-ID" dirty="0" err="1"/>
              <a:t>dari</a:t>
            </a:r>
            <a:r>
              <a:rPr lang="en-ID" dirty="0"/>
              <a:t> sel2 </a:t>
            </a:r>
            <a:r>
              <a:rPr lang="en-ID" dirty="0" err="1"/>
              <a:t>otot</a:t>
            </a:r>
            <a:r>
              <a:rPr lang="en-ID" dirty="0"/>
              <a:t>,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hiperkalemia</a:t>
            </a:r>
            <a:r>
              <a:rPr lang="en-ID" dirty="0"/>
              <a:t> </a:t>
            </a:r>
            <a:r>
              <a:rPr lang="en-ID" dirty="0" err="1"/>
              <a:t>ringan</a:t>
            </a:r>
            <a:r>
              <a:rPr lang="en-ID" dirty="0"/>
              <a:t>, </a:t>
            </a:r>
            <a:r>
              <a:rPr lang="en-ID" dirty="0" err="1"/>
              <a:t>tpi</a:t>
            </a:r>
            <a:r>
              <a:rPr lang="en-ID" dirty="0"/>
              <a:t> </a:t>
            </a:r>
            <a:r>
              <a:rPr lang="en-ID" dirty="0" err="1"/>
              <a:t>wlwpun</a:t>
            </a:r>
            <a:r>
              <a:rPr lang="en-ID" dirty="0"/>
              <a:t>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jg</a:t>
            </a:r>
            <a:r>
              <a:rPr lang="en-ID" dirty="0"/>
              <a:t> </a:t>
            </a:r>
            <a:r>
              <a:rPr lang="en-ID" dirty="0" err="1"/>
              <a:t>smpai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toksisitas</a:t>
            </a:r>
            <a:r>
              <a:rPr lang="en-ID" dirty="0"/>
              <a:t> cardiac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ekstrasel</a:t>
            </a:r>
            <a:r>
              <a:rPr lang="en-ID" dirty="0"/>
              <a:t> </a:t>
            </a:r>
            <a:r>
              <a:rPr lang="en-ID" dirty="0" err="1"/>
              <a:t>hipersomolar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intrasel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,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dehidrasi</a:t>
            </a:r>
            <a:r>
              <a:rPr lang="en-ID" dirty="0"/>
              <a:t>, </a:t>
            </a:r>
            <a:r>
              <a:rPr lang="en-ID" dirty="0" err="1"/>
              <a:t>shg</a:t>
            </a:r>
            <a:r>
              <a:rPr lang="en-ID" dirty="0"/>
              <a:t> </a:t>
            </a:r>
            <a:r>
              <a:rPr lang="en-ID" dirty="0" err="1"/>
              <a:t>gradien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kalium </a:t>
            </a:r>
            <a:r>
              <a:rPr lang="en-ID" dirty="0" err="1"/>
              <a:t>meningkat</a:t>
            </a:r>
            <a:r>
              <a:rPr lang="en-ID" dirty="0"/>
              <a:t> dan </a:t>
            </a:r>
            <a:r>
              <a:rPr lang="en-ID" dirty="0" err="1"/>
              <a:t>terjadilah</a:t>
            </a:r>
            <a:r>
              <a:rPr lang="en-ID" dirty="0"/>
              <a:t> </a:t>
            </a:r>
            <a:r>
              <a:rPr lang="en-ID" dirty="0" err="1"/>
              <a:t>difusi</a:t>
            </a:r>
            <a:r>
              <a:rPr lang="en-ID" dirty="0"/>
              <a:t> kalium </a:t>
            </a:r>
            <a:r>
              <a:rPr lang="en-ID" dirty="0" err="1"/>
              <a:t>dari</a:t>
            </a:r>
            <a:r>
              <a:rPr lang="en-ID" dirty="0"/>
              <a:t> intra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ekstrasel</a:t>
            </a:r>
            <a:r>
              <a:rPr lang="en-ID" dirty="0"/>
              <a:t>,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konsentrasi</a:t>
            </a:r>
            <a:r>
              <a:rPr lang="en-ID" dirty="0"/>
              <a:t> kalium </a:t>
            </a:r>
            <a:r>
              <a:rPr lang="en-ID" dirty="0" err="1"/>
              <a:t>ekstrasel</a:t>
            </a:r>
            <a:r>
              <a:rPr lang="en-ID" dirty="0"/>
              <a:t> (</a:t>
            </a:r>
            <a:r>
              <a:rPr lang="en-ID" dirty="0" err="1"/>
              <a:t>hiperkalemia</a:t>
            </a:r>
            <a:r>
              <a:rPr lang="en-ID" dirty="0"/>
              <a:t>).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hipoosmolar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efek</a:t>
            </a:r>
            <a:r>
              <a:rPr lang="en-ID" dirty="0"/>
              <a:t> </a:t>
            </a:r>
            <a:r>
              <a:rPr lang="en-ID" dirty="0" err="1"/>
              <a:t>sebaliknya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677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8401-8A67-BD3C-3672-20624D129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F6D14F-AE5F-5F15-CFAD-D636922A8B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676" y="1360538"/>
            <a:ext cx="9812594" cy="4136923"/>
          </a:xfrm>
        </p:spPr>
        <p:txBody>
          <a:bodyPr>
            <a:normAutofit/>
          </a:bodyPr>
          <a:lstStyle/>
          <a:p>
            <a:pPr algn="just"/>
            <a:r>
              <a:rPr lang="en-ID" dirty="0" err="1"/>
              <a:t>Ekskresi</a:t>
            </a:r>
            <a:r>
              <a:rPr lang="en-ID" dirty="0"/>
              <a:t> K+ via </a:t>
            </a:r>
            <a:r>
              <a:rPr lang="en-ID" dirty="0" err="1"/>
              <a:t>ginjal</a:t>
            </a:r>
            <a:r>
              <a:rPr lang="en-ID" dirty="0"/>
              <a:t> </a:t>
            </a:r>
            <a:r>
              <a:rPr lang="en-ID" dirty="0" err="1"/>
              <a:t>ditentukan</a:t>
            </a:r>
            <a:r>
              <a:rPr lang="en-ID" dirty="0"/>
              <a:t> oleh </a:t>
            </a:r>
            <a:r>
              <a:rPr lang="en-ID" dirty="0" err="1"/>
              <a:t>efek</a:t>
            </a:r>
            <a:r>
              <a:rPr lang="en-ID" dirty="0"/>
              <a:t> total </a:t>
            </a:r>
            <a:r>
              <a:rPr lang="en-ID" dirty="0" err="1"/>
              <a:t>dari</a:t>
            </a:r>
            <a:r>
              <a:rPr lang="en-ID" dirty="0"/>
              <a:t> 3 </a:t>
            </a:r>
            <a:r>
              <a:rPr lang="en-ID" dirty="0" err="1"/>
              <a:t>hal</a:t>
            </a:r>
            <a:r>
              <a:rPr lang="en-ID" dirty="0"/>
              <a:t>:</a:t>
            </a:r>
          </a:p>
          <a:p>
            <a:pPr marL="457200" indent="-457200" algn="just">
              <a:buAutoNum type="arabicPeriod"/>
            </a:pPr>
            <a:r>
              <a:rPr lang="en-ID" dirty="0"/>
              <a:t>Laju </a:t>
            </a:r>
            <a:r>
              <a:rPr lang="en-ID" dirty="0" err="1"/>
              <a:t>filtrasi</a:t>
            </a:r>
            <a:r>
              <a:rPr lang="en-ID" dirty="0"/>
              <a:t> K+ (GFR*</a:t>
            </a:r>
            <a:r>
              <a:rPr lang="en-ID" dirty="0" err="1"/>
              <a:t>konsentrasi</a:t>
            </a:r>
            <a:r>
              <a:rPr lang="en-ID" dirty="0"/>
              <a:t> K+ plasma)</a:t>
            </a:r>
          </a:p>
          <a:p>
            <a:pPr marL="457200" indent="-457200" algn="just">
              <a:buAutoNum type="arabicPeriod"/>
            </a:pPr>
            <a:r>
              <a:rPr lang="en-ID" dirty="0"/>
              <a:t>Laju </a:t>
            </a:r>
            <a:r>
              <a:rPr lang="en-ID" dirty="0" err="1"/>
              <a:t>reabsorpsi</a:t>
            </a:r>
            <a:r>
              <a:rPr lang="en-ID" dirty="0"/>
              <a:t> K+ di </a:t>
            </a:r>
            <a:r>
              <a:rPr lang="en-ID" dirty="0" err="1"/>
              <a:t>tubulus</a:t>
            </a:r>
            <a:endParaRPr lang="en-ID" dirty="0"/>
          </a:p>
          <a:p>
            <a:pPr marL="457200" indent="-457200" algn="just">
              <a:buAutoNum type="arabicPeriod"/>
            </a:pPr>
            <a:r>
              <a:rPr lang="en-ID" dirty="0"/>
              <a:t>Laju </a:t>
            </a:r>
            <a:r>
              <a:rPr lang="en-ID" dirty="0" err="1"/>
              <a:t>sekresi</a:t>
            </a:r>
            <a:r>
              <a:rPr lang="en-ID" dirty="0"/>
              <a:t> K+ di </a:t>
            </a:r>
            <a:r>
              <a:rPr lang="en-ID" dirty="0" err="1"/>
              <a:t>tubulus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6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371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Althaf</dc:creator>
  <cp:lastModifiedBy>Muhammad Althaf</cp:lastModifiedBy>
  <cp:revision>11</cp:revision>
  <dcterms:created xsi:type="dcterms:W3CDTF">2025-05-05T02:50:56Z</dcterms:created>
  <dcterms:modified xsi:type="dcterms:W3CDTF">2025-05-10T10:11:58Z</dcterms:modified>
</cp:coreProperties>
</file>