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905D83-6D0A-4901-8B7C-CA51CF83D308}">
          <p14:sldIdLst>
            <p14:sldId id="256"/>
            <p14:sldId id="257"/>
            <p14:sldId id="259"/>
            <p14:sldId id="258"/>
          </p14:sldIdLst>
        </p14:section>
        <p14:section name="Untitled Section" id="{740EADD9-6334-4323-BD0F-4D443FFE61CF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10D4-CF32-A926-24FE-46DE268F8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A5943-3894-2631-6CD0-DCA8A0BE5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FC2E7-7FF3-3500-EDE2-EF7D7C56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F6A3-29A6-410B-AFBD-5763F4AA5804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9F1B4-6742-2704-7D9F-449A0B09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69007-7D84-513A-25ED-08C9506D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E4AA-F1A3-44D4-A28D-CB3BC973D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617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4A10-6C9E-5FD7-42A9-04B09246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1D7D9-D31F-4DDD-EAD1-EDF92D7C7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BF1E-890D-BEC8-4FA1-67C54702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F6A3-29A6-410B-AFBD-5763F4AA5804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0BD34-5DFD-6197-189C-40D8CA8B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8B63C-6CEC-2AC7-AE3D-25540FC6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E4AA-F1A3-44D4-A28D-CB3BC973D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684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4D108F-385C-FB5A-DB47-6970CAA05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470A3-EA65-9236-BB6F-8652DE314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EBDF-BF44-D2F5-EC72-6EAE3473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F6A3-29A6-410B-AFBD-5763F4AA5804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67788-4BA0-50D4-8538-752F01D0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821A9-E6BA-0368-CC4C-F1CD28D9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E4AA-F1A3-44D4-A28D-CB3BC973D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489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5E4B-DBF4-EA86-50DE-F1846D6A8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41E7-1A26-9004-AA27-95853FC58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251BE-BDD0-9066-A5DD-8A0786D5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F6A3-29A6-410B-AFBD-5763F4AA5804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C492-D5B9-2DA7-1AB8-15B62098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CA7E-37C7-6FA4-4693-0D555AB4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E4AA-F1A3-44D4-A28D-CB3BC973D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104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29A8-08DD-7C97-4B6A-C2191707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1ED4B-5EA2-008D-2AE6-1CF9AD748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14C22-51FB-2F46-63FA-44B79CB7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F6A3-29A6-410B-AFBD-5763F4AA5804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673E-95F6-003E-F6B0-30E1E248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8C1D-0848-8FA4-DA4D-81D5CC13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E4AA-F1A3-44D4-A28D-CB3BC973D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581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2811-7059-87EA-E943-A5528E98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2C189-4B78-B0A6-E4E2-9F34B17AE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83956-00F6-E57E-6FC4-300CAC408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1DA31-A0A0-B9C2-2913-81F2BCF8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F6A3-29A6-410B-AFBD-5763F4AA5804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E77E0-96A7-3FF6-3060-A206E63C9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0CD4-D147-D296-38A2-1665C52B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E4AA-F1A3-44D4-A28D-CB3BC973D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613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D93A0-FB23-D289-75E8-DEF66819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6897-C081-B19B-122B-D5D6ACC2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22BA0-3ED1-3A02-ADED-806FFD692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4210C-A527-AA22-E38E-A8B334FE6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A1B40D-9EDA-78CD-75A4-70CCEB4B3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3F8F8-B9CB-574A-C754-92FCB1DA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F6A3-29A6-410B-AFBD-5763F4AA5804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FF0DA-92EB-E3F6-4C6F-B7BA2F6C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1C3FF-33E1-6294-8174-59E7A75E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E4AA-F1A3-44D4-A28D-CB3BC973D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202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F255-97DA-EE19-2B1B-2AD0D182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1DAB6-D3D3-1FDA-B6E3-62A3BE59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F6A3-29A6-410B-AFBD-5763F4AA5804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17B777-1FAF-BE65-A8B3-7D46F8E1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B771C-BB58-A8C9-8A28-A2107552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E4AA-F1A3-44D4-A28D-CB3BC973D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456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9DD42-3588-DEC0-D691-3DEA541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F6A3-29A6-410B-AFBD-5763F4AA5804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8E811-39C1-E960-BD5D-EDCF2D12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8663B-750D-43B6-89D4-7704ACC2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E4AA-F1A3-44D4-A28D-CB3BC973D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342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BD5B-C58E-2A2F-2B89-6DABCBBF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9A54-3794-1313-5EF8-515D801A1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EC3D2-6C07-11E7-5426-B04B559BB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C7399-405C-FBCF-0FBE-070FBFE8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F6A3-29A6-410B-AFBD-5763F4AA5804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3053B-440E-BB6F-1952-1787434E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EA4D8-864C-7011-4537-8A2095B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E4AA-F1A3-44D4-A28D-CB3BC973D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565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5E85-5757-6B97-1298-E99A7C9AE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44CBE-3AC0-0B8B-8F16-1A98A8436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C0931-7FD4-9277-70B9-000271AEE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6AF1E-BD1F-894D-1F2D-B0C3E5AB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F6A3-29A6-410B-AFBD-5763F4AA5804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98AE3-1098-A4FF-2939-6748F0B9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773B5-0832-CB0A-3FDE-3D4756B9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E4AA-F1A3-44D4-A28D-CB3BC973D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18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71452-12BA-750D-339E-ECFE03AB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848A1-4E58-199D-1F89-028CA9934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4DF9D-904E-8095-22CA-18B273C86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CF6A3-29A6-410B-AFBD-5763F4AA5804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94C8A-92CD-E6C7-5F71-A5060EF8E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D01B-BEDA-D313-93C2-88712AE8B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5E4AA-F1A3-44D4-A28D-CB3BC973DC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172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F2793-A3FD-CF53-3A73-54907A1E9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/>
          <a:lstStyle/>
          <a:p>
            <a:r>
              <a:rPr lang="en-US" sz="3600" b="1" dirty="0">
                <a:latin typeface="Comfortaa" pitchFamily="2" charset="0"/>
              </a:rPr>
              <a:t>SECTION 1</a:t>
            </a:r>
            <a:br>
              <a:rPr lang="en-US" b="1" dirty="0">
                <a:latin typeface="Comfortaa" pitchFamily="2" charset="0"/>
              </a:rPr>
            </a:br>
            <a:r>
              <a:rPr lang="en-US" b="1" dirty="0">
                <a:latin typeface="Comfortaa" pitchFamily="2" charset="0"/>
              </a:rPr>
              <a:t>PRINSIP DASAR</a:t>
            </a:r>
            <a:endParaRPr lang="en-ID" b="1" dirty="0">
              <a:latin typeface="Comforta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1EA23-12AD-22BF-0F81-FA91F4EC9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867" y="2877318"/>
            <a:ext cx="10418261" cy="1655762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Comfortaa" pitchFamily="2" charset="0"/>
              </a:rPr>
              <a:t>Bab 1. </a:t>
            </a:r>
            <a:r>
              <a:rPr lang="en-US" sz="4000" b="1" dirty="0" err="1">
                <a:latin typeface="Comfortaa" pitchFamily="2" charset="0"/>
              </a:rPr>
              <a:t>Pengenalan</a:t>
            </a:r>
            <a:r>
              <a:rPr lang="en-US" sz="4000" b="1" dirty="0">
                <a:latin typeface="Comfortaa" pitchFamily="2" charset="0"/>
              </a:rPr>
              <a:t> – </a:t>
            </a:r>
            <a:r>
              <a:rPr lang="en-US" sz="4000" b="1" i="1" dirty="0">
                <a:latin typeface="Comfortaa" pitchFamily="2" charset="0"/>
              </a:rPr>
              <a:t>Nature</a:t>
            </a:r>
            <a:r>
              <a:rPr lang="en-US" sz="4000" b="1" dirty="0">
                <a:latin typeface="Comfortaa" pitchFamily="2" charset="0"/>
              </a:rPr>
              <a:t>, </a:t>
            </a:r>
            <a:r>
              <a:rPr lang="en-US" sz="4000" b="1" dirty="0" err="1">
                <a:latin typeface="Comfortaa" pitchFamily="2" charset="0"/>
              </a:rPr>
              <a:t>Pengembangan</a:t>
            </a:r>
            <a:r>
              <a:rPr lang="en-US" sz="4000" b="1" dirty="0">
                <a:latin typeface="Comfortaa" pitchFamily="2" charset="0"/>
              </a:rPr>
              <a:t>, &amp; </a:t>
            </a:r>
            <a:r>
              <a:rPr lang="en-US" sz="4000" b="1" dirty="0" err="1">
                <a:latin typeface="Comfortaa" pitchFamily="2" charset="0"/>
              </a:rPr>
              <a:t>Regulasi</a:t>
            </a:r>
            <a:r>
              <a:rPr lang="en-US" sz="4000" b="1" dirty="0">
                <a:latin typeface="Comfortaa" pitchFamily="2" charset="0"/>
              </a:rPr>
              <a:t> </a:t>
            </a:r>
            <a:r>
              <a:rPr lang="en-US" sz="4000" b="1" dirty="0" err="1">
                <a:latin typeface="Comfortaa" pitchFamily="2" charset="0"/>
              </a:rPr>
              <a:t>Obat</a:t>
            </a:r>
            <a:endParaRPr lang="en-ID" sz="4000" b="1" dirty="0">
              <a:latin typeface="Comfortaa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9924632-4B66-B76A-907E-32B8E52F0935}"/>
              </a:ext>
            </a:extLst>
          </p:cNvPr>
          <p:cNvSpPr txBox="1">
            <a:spLocks/>
          </p:cNvSpPr>
          <p:nvPr/>
        </p:nvSpPr>
        <p:spPr>
          <a:xfrm>
            <a:off x="886868" y="5022799"/>
            <a:ext cx="10418261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>
                <a:latin typeface="Comfortaa" pitchFamily="2" charset="0"/>
              </a:rPr>
              <a:t>1.1 Sejarah </a:t>
            </a:r>
            <a:r>
              <a:rPr lang="en-US" sz="4000" b="1" dirty="0" err="1">
                <a:latin typeface="Comfortaa" pitchFamily="2" charset="0"/>
              </a:rPr>
              <a:t>Singkat</a:t>
            </a:r>
            <a:endParaRPr lang="en-ID" sz="4000" b="1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669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170DA-BBD8-8E95-7F14-7AB505773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97B0-772D-75D3-8020-F98E782E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fortaa" pitchFamily="2" charset="0"/>
              </a:rPr>
              <a:t>Sejarah </a:t>
            </a:r>
            <a:r>
              <a:rPr lang="en-US" b="1" dirty="0" err="1">
                <a:latin typeface="Comfortaa" pitchFamily="2" charset="0"/>
              </a:rPr>
              <a:t>Farmakologi</a:t>
            </a:r>
            <a:endParaRPr lang="en-ID" b="1" dirty="0">
              <a:latin typeface="Comforta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B523-CE83-20CA-DBAC-42D692AE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Sehingga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muncul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istilah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dirty="0">
                <a:latin typeface="Comfortaa" pitchFamily="2" charset="0"/>
              </a:rPr>
              <a:t>‘</a:t>
            </a:r>
            <a:r>
              <a:rPr lang="en-US" b="1" dirty="0" err="1">
                <a:latin typeface="Comfortaa" pitchFamily="2" charset="0"/>
              </a:rPr>
              <a:t>materia</a:t>
            </a:r>
            <a:r>
              <a:rPr lang="en-US" b="1" dirty="0">
                <a:latin typeface="Comfortaa" pitchFamily="2" charset="0"/>
              </a:rPr>
              <a:t> medica’ </a:t>
            </a:r>
            <a:r>
              <a:rPr lang="en-US" dirty="0">
                <a:latin typeface="Comfortaa" pitchFamily="2" charset="0"/>
              </a:rPr>
              <a:t>– </a:t>
            </a:r>
            <a:r>
              <a:rPr lang="en-US" dirty="0" err="1">
                <a:latin typeface="Comfortaa" pitchFamily="2" charset="0"/>
              </a:rPr>
              <a:t>ilmu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tentang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cara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menyiapkan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menggunakan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obat-obatan</a:t>
            </a:r>
            <a:r>
              <a:rPr lang="en-US" dirty="0">
                <a:latin typeface="Comfortaa" pitchFamily="2" charset="0"/>
              </a:rPr>
              <a:t> (</a:t>
            </a:r>
            <a:r>
              <a:rPr lang="en-US" dirty="0" err="1">
                <a:latin typeface="Comfortaa" pitchFamily="2" charset="0"/>
              </a:rPr>
              <a:t>cikal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bakal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farmakologi</a:t>
            </a:r>
            <a:r>
              <a:rPr lang="en-US" dirty="0">
                <a:latin typeface="Comfortaa" pitchFamily="2" charset="0"/>
              </a:rPr>
              <a:t>)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.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Bagaimanapun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mekanisme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aksi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dari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obat-obatan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masih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belum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dapat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dipahami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dengan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sebenar-benarnya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karena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keterbatasan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di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dalam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metode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pemurnian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agen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aktif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dari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material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kasar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yang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digunakan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dan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bahkan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oleh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terbatasnya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metode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untuk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menguji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hipotesis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mengenai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sifat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dari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aksi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suatu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obat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4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095C3-5C69-D54C-4758-E104CC2D1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2D54-4B71-A93F-A92C-6BDE9AA0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fortaa" pitchFamily="2" charset="0"/>
              </a:rPr>
              <a:t>Sejarah </a:t>
            </a:r>
            <a:r>
              <a:rPr lang="en-US" b="1" dirty="0" err="1">
                <a:latin typeface="Comfortaa" pitchFamily="2" charset="0"/>
              </a:rPr>
              <a:t>Farmakologi</a:t>
            </a:r>
            <a:endParaRPr lang="en-ID" b="1" dirty="0">
              <a:latin typeface="Comforta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FCA7-85CD-A93D-03FE-66687FD8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mfortaa" pitchFamily="2" charset="0"/>
              </a:rPr>
              <a:t>Di </a:t>
            </a:r>
            <a:r>
              <a:rPr lang="en-US" dirty="0" err="1">
                <a:latin typeface="Comfortaa" pitchFamily="2" charset="0"/>
              </a:rPr>
              <a:t>akhir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abad</a:t>
            </a:r>
            <a:r>
              <a:rPr lang="en-US" dirty="0">
                <a:latin typeface="Comfortaa" pitchFamily="2" charset="0"/>
              </a:rPr>
              <a:t> 18 s/d </a:t>
            </a:r>
            <a:r>
              <a:rPr lang="en-US" dirty="0" err="1">
                <a:latin typeface="Comfortaa" pitchFamily="2" charset="0"/>
              </a:rPr>
              <a:t>awal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abad</a:t>
            </a:r>
            <a:r>
              <a:rPr lang="en-US" dirty="0">
                <a:latin typeface="Comfortaa" pitchFamily="2" charset="0"/>
              </a:rPr>
              <a:t> 19, Francois Magendie dan </a:t>
            </a:r>
            <a:r>
              <a:rPr lang="en-US" dirty="0" err="1">
                <a:latin typeface="Comfortaa" pitchFamily="2" charset="0"/>
              </a:rPr>
              <a:t>muridnya</a:t>
            </a:r>
            <a:r>
              <a:rPr lang="en-US" dirty="0">
                <a:latin typeface="Comfortaa" pitchFamily="2" charset="0"/>
              </a:rPr>
              <a:t> Claude Benard </a:t>
            </a:r>
            <a:r>
              <a:rPr lang="en-US" dirty="0" err="1">
                <a:latin typeface="Comfortaa" pitchFamily="2" charset="0"/>
              </a:rPr>
              <a:t>memulai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pengembangan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metode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fisiologi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eksperimental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farmakologi</a:t>
            </a:r>
            <a:r>
              <a:rPr lang="en-US" dirty="0">
                <a:latin typeface="Comfortaa" pitchFamily="2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Kemajuan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ilmu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kimia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pengembangan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lebih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lanjut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fisiologi</a:t>
            </a:r>
            <a:r>
              <a:rPr lang="en-US" dirty="0">
                <a:latin typeface="Comfortaa" pitchFamily="2" charset="0"/>
              </a:rPr>
              <a:t> pada </a:t>
            </a:r>
            <a:r>
              <a:rPr lang="en-US" dirty="0" err="1">
                <a:latin typeface="Comfortaa" pitchFamily="2" charset="0"/>
              </a:rPr>
              <a:t>abad</a:t>
            </a:r>
            <a:r>
              <a:rPr lang="en-US" dirty="0">
                <a:latin typeface="Comfortaa" pitchFamily="2" charset="0"/>
              </a:rPr>
              <a:t> 18, 19, &amp; </a:t>
            </a:r>
            <a:r>
              <a:rPr lang="en-US" dirty="0" err="1">
                <a:latin typeface="Comfortaa" pitchFamily="2" charset="0"/>
              </a:rPr>
              <a:t>awal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abad</a:t>
            </a:r>
            <a:r>
              <a:rPr lang="en-US" dirty="0">
                <a:latin typeface="Comfortaa" pitchFamily="2" charset="0"/>
              </a:rPr>
              <a:t> 20 </a:t>
            </a:r>
            <a:r>
              <a:rPr lang="en-US" dirty="0" err="1">
                <a:latin typeface="Comfortaa" pitchFamily="2" charset="0"/>
              </a:rPr>
              <a:t>menjadi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dasar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penting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untuk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memahami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bagaimana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bekerja</a:t>
            </a:r>
            <a:r>
              <a:rPr lang="en-US" dirty="0">
                <a:latin typeface="Comfortaa" pitchFamily="2" charset="0"/>
              </a:rPr>
              <a:t> pada </a:t>
            </a:r>
            <a:r>
              <a:rPr lang="en-US" dirty="0" err="1">
                <a:latin typeface="Comfortaa" pitchFamily="2" charset="0"/>
              </a:rPr>
              <a:t>tingkat</a:t>
            </a:r>
            <a:r>
              <a:rPr lang="en-US" dirty="0">
                <a:latin typeface="Comfortaa" pitchFamily="2" charset="0"/>
              </a:rPr>
              <a:t> organ dan </a:t>
            </a:r>
            <a:r>
              <a:rPr lang="en-US" dirty="0" err="1">
                <a:latin typeface="Comfortaa" pitchFamily="2" charset="0"/>
              </a:rPr>
              <a:t>seluler</a:t>
            </a:r>
            <a:r>
              <a:rPr lang="en-US" dirty="0">
                <a:latin typeface="Comfortaa" pitchFamily="2" charset="0"/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Namun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secara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paradoks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kemajuan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farmakologis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dasar</a:t>
            </a:r>
            <a:r>
              <a:rPr lang="en-US" dirty="0">
                <a:latin typeface="Comfortaa" pitchFamily="2" charset="0"/>
              </a:rPr>
              <a:t> pada zaman </a:t>
            </a:r>
            <a:r>
              <a:rPr lang="en-US" dirty="0" err="1">
                <a:latin typeface="Comfortaa" pitchFamily="2" charset="0"/>
              </a:rPr>
              <a:t>tersebut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diiringi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dengan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banyaknya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klaim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tidak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ilmiah</a:t>
            </a:r>
            <a:r>
              <a:rPr lang="en-US" dirty="0">
                <a:latin typeface="Comfortaa" pitchFamily="2" charset="0"/>
              </a:rPr>
              <a:t> oleh </a:t>
            </a:r>
            <a:r>
              <a:rPr lang="en-US" dirty="0" err="1">
                <a:latin typeface="Comfortaa" pitchFamily="2" charset="0"/>
              </a:rPr>
              <a:t>produsen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pemasar</a:t>
            </a:r>
            <a:r>
              <a:rPr lang="en-US" dirty="0">
                <a:latin typeface="Comfortaa" pitchFamily="2" charset="0"/>
              </a:rPr>
              <a:t> “</a:t>
            </a:r>
            <a:r>
              <a:rPr lang="en-US" dirty="0" err="1">
                <a:latin typeface="Comfortaa" pitchFamily="2" charset="0"/>
              </a:rPr>
              <a:t>obat</a:t>
            </a:r>
            <a:r>
              <a:rPr lang="en-US" dirty="0">
                <a:latin typeface="Comfortaa" pitchFamily="2" charset="0"/>
              </a:rPr>
              <a:t> paten”. </a:t>
            </a:r>
            <a:r>
              <a:rPr lang="en-US" dirty="0" err="1">
                <a:latin typeface="Comfortaa" pitchFamily="2" charset="0"/>
              </a:rPr>
              <a:t>Sampai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akhirnya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konsep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terapeutik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rasional</a:t>
            </a:r>
            <a:r>
              <a:rPr lang="en-US" dirty="0">
                <a:latin typeface="Comfortaa" pitchFamily="2" charset="0"/>
              </a:rPr>
              <a:t> (</a:t>
            </a:r>
            <a:r>
              <a:rPr lang="en-US" dirty="0" err="1">
                <a:latin typeface="Comfortaa" pitchFamily="2" charset="0"/>
              </a:rPr>
              <a:t>terutama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melalui</a:t>
            </a:r>
            <a:r>
              <a:rPr lang="en-US" dirty="0">
                <a:latin typeface="Comfortaa" pitchFamily="2" charset="0"/>
              </a:rPr>
              <a:t> “</a:t>
            </a:r>
            <a:r>
              <a:rPr lang="en-US" i="1" dirty="0">
                <a:latin typeface="Comfortaa" pitchFamily="2" charset="0"/>
              </a:rPr>
              <a:t>controlled clinical trial</a:t>
            </a:r>
            <a:r>
              <a:rPr lang="en-US" dirty="0">
                <a:latin typeface="Comfortaa" pitchFamily="2" charset="0"/>
              </a:rPr>
              <a:t>’”) </a:t>
            </a:r>
            <a:r>
              <a:rPr lang="en-US" dirty="0" err="1">
                <a:latin typeface="Comfortaa" pitchFamily="2" charset="0"/>
              </a:rPr>
              <a:t>diperkenalkan</a:t>
            </a:r>
            <a:r>
              <a:rPr lang="en-US" dirty="0">
                <a:latin typeface="Comfortaa" pitchFamily="2" charset="0"/>
              </a:rPr>
              <a:t> (</a:t>
            </a:r>
            <a:r>
              <a:rPr lang="en-US" dirty="0" err="1">
                <a:latin typeface="Comfortaa" pitchFamily="2" charset="0"/>
              </a:rPr>
              <a:t>sekitar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tahun</a:t>
            </a:r>
            <a:r>
              <a:rPr lang="en-US" dirty="0">
                <a:latin typeface="Comfortaa" pitchFamily="2" charset="0"/>
              </a:rPr>
              <a:t> 1960-an) </a:t>
            </a:r>
            <a:r>
              <a:rPr lang="en-US" dirty="0" err="1">
                <a:latin typeface="Comfortaa" pitchFamily="2" charset="0"/>
              </a:rPr>
              <a:t>sehingga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klaim-klaim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tersebut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bisa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diuji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secara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adekuat</a:t>
            </a:r>
            <a:endParaRPr lang="en-US" i="1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14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7FD49-F7E8-103E-FBD3-CD4A25D4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4DCD-5D4F-F630-875F-CA7EC873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fortaa" pitchFamily="2" charset="0"/>
              </a:rPr>
              <a:t>Sejarah </a:t>
            </a:r>
            <a:r>
              <a:rPr lang="en-US" b="1" dirty="0" err="1">
                <a:latin typeface="Comfortaa" pitchFamily="2" charset="0"/>
              </a:rPr>
              <a:t>Farmakologi</a:t>
            </a:r>
            <a:endParaRPr lang="en-ID" b="1" dirty="0">
              <a:latin typeface="Comforta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95FB-2246-0F82-095E-01B8461C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mfortaa" pitchFamily="2" charset="0"/>
              </a:rPr>
              <a:t>Di </a:t>
            </a:r>
            <a:r>
              <a:rPr lang="en-US" dirty="0" err="1">
                <a:latin typeface="Comfortaa" pitchFamily="2" charset="0"/>
              </a:rPr>
              <a:t>akhir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abad</a:t>
            </a:r>
            <a:r>
              <a:rPr lang="en-US" dirty="0">
                <a:latin typeface="Comfortaa" pitchFamily="2" charset="0"/>
              </a:rPr>
              <a:t> 18 s/d </a:t>
            </a:r>
            <a:r>
              <a:rPr lang="en-US" dirty="0" err="1">
                <a:latin typeface="Comfortaa" pitchFamily="2" charset="0"/>
              </a:rPr>
              <a:t>awal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abad</a:t>
            </a:r>
            <a:r>
              <a:rPr lang="en-US" dirty="0">
                <a:latin typeface="Comfortaa" pitchFamily="2" charset="0"/>
              </a:rPr>
              <a:t> 19, Francois Magendie dan </a:t>
            </a:r>
            <a:r>
              <a:rPr lang="en-US" dirty="0" err="1">
                <a:latin typeface="Comfortaa" pitchFamily="2" charset="0"/>
              </a:rPr>
              <a:t>muridnya</a:t>
            </a:r>
            <a:r>
              <a:rPr lang="en-US" dirty="0">
                <a:latin typeface="Comfortaa" pitchFamily="2" charset="0"/>
              </a:rPr>
              <a:t> Claude Benard </a:t>
            </a:r>
            <a:r>
              <a:rPr lang="en-US" dirty="0" err="1">
                <a:latin typeface="Comfortaa" pitchFamily="2" charset="0"/>
              </a:rPr>
              <a:t>memulai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pengembangan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metode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fisiologi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eksperimental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farmakologi</a:t>
            </a:r>
            <a:r>
              <a:rPr lang="en-US" dirty="0">
                <a:latin typeface="Comfortaa" pitchFamily="2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Kemajuan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ilmu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kimia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pengembangan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lebih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lanjut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fisiologi</a:t>
            </a:r>
            <a:r>
              <a:rPr lang="en-US" dirty="0">
                <a:latin typeface="Comfortaa" pitchFamily="2" charset="0"/>
              </a:rPr>
              <a:t> pada </a:t>
            </a:r>
            <a:r>
              <a:rPr lang="en-US" dirty="0" err="1">
                <a:latin typeface="Comfortaa" pitchFamily="2" charset="0"/>
              </a:rPr>
              <a:t>abad</a:t>
            </a:r>
            <a:r>
              <a:rPr lang="en-US" dirty="0">
                <a:latin typeface="Comfortaa" pitchFamily="2" charset="0"/>
              </a:rPr>
              <a:t> 18, 19, &amp; </a:t>
            </a:r>
            <a:r>
              <a:rPr lang="en-US" dirty="0" err="1">
                <a:latin typeface="Comfortaa" pitchFamily="2" charset="0"/>
              </a:rPr>
              <a:t>awal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abad</a:t>
            </a:r>
            <a:r>
              <a:rPr lang="en-US" dirty="0">
                <a:latin typeface="Comfortaa" pitchFamily="2" charset="0"/>
              </a:rPr>
              <a:t> 20 </a:t>
            </a:r>
            <a:r>
              <a:rPr lang="en-US" dirty="0" err="1">
                <a:latin typeface="Comfortaa" pitchFamily="2" charset="0"/>
              </a:rPr>
              <a:t>menjadi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dasar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penting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untuk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memahami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bagaimana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bekerja</a:t>
            </a:r>
            <a:r>
              <a:rPr lang="en-US" dirty="0">
                <a:latin typeface="Comfortaa" pitchFamily="2" charset="0"/>
              </a:rPr>
              <a:t> pada </a:t>
            </a:r>
            <a:r>
              <a:rPr lang="en-US" dirty="0" err="1">
                <a:latin typeface="Comfortaa" pitchFamily="2" charset="0"/>
              </a:rPr>
              <a:t>tingkat</a:t>
            </a:r>
            <a:r>
              <a:rPr lang="en-US" dirty="0">
                <a:latin typeface="Comfortaa" pitchFamily="2" charset="0"/>
              </a:rPr>
              <a:t> organ dan </a:t>
            </a:r>
            <a:r>
              <a:rPr lang="en-US" dirty="0" err="1">
                <a:latin typeface="Comfortaa" pitchFamily="2" charset="0"/>
              </a:rPr>
              <a:t>seluler</a:t>
            </a:r>
            <a:r>
              <a:rPr lang="en-US" dirty="0">
                <a:latin typeface="Comfortaa" pitchFamily="2" charset="0"/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Namun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secara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paradoks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kemajuan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farmakologis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dasar</a:t>
            </a:r>
            <a:r>
              <a:rPr lang="en-US" dirty="0">
                <a:latin typeface="Comfortaa" pitchFamily="2" charset="0"/>
              </a:rPr>
              <a:t> pada zaman </a:t>
            </a:r>
            <a:r>
              <a:rPr lang="en-US" dirty="0" err="1">
                <a:latin typeface="Comfortaa" pitchFamily="2" charset="0"/>
              </a:rPr>
              <a:t>tersebut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diiringi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dengan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banyaknya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klaim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tidak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ilmiah</a:t>
            </a:r>
            <a:r>
              <a:rPr lang="en-US" dirty="0">
                <a:latin typeface="Comfortaa" pitchFamily="2" charset="0"/>
              </a:rPr>
              <a:t> oleh </a:t>
            </a:r>
            <a:r>
              <a:rPr lang="en-US" dirty="0" err="1">
                <a:latin typeface="Comfortaa" pitchFamily="2" charset="0"/>
              </a:rPr>
              <a:t>produsen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pemasar</a:t>
            </a:r>
            <a:r>
              <a:rPr lang="en-US" dirty="0">
                <a:latin typeface="Comfortaa" pitchFamily="2" charset="0"/>
              </a:rPr>
              <a:t> “</a:t>
            </a:r>
            <a:r>
              <a:rPr lang="en-US" dirty="0" err="1">
                <a:latin typeface="Comfortaa" pitchFamily="2" charset="0"/>
              </a:rPr>
              <a:t>obat</a:t>
            </a:r>
            <a:r>
              <a:rPr lang="en-US" dirty="0">
                <a:latin typeface="Comfortaa" pitchFamily="2" charset="0"/>
              </a:rPr>
              <a:t> paten”. </a:t>
            </a:r>
            <a:r>
              <a:rPr lang="en-US" dirty="0" err="1">
                <a:latin typeface="Comfortaa" pitchFamily="2" charset="0"/>
              </a:rPr>
              <a:t>Sampai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akhirnya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konsep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terapeutik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rasional</a:t>
            </a:r>
            <a:r>
              <a:rPr lang="en-US" dirty="0">
                <a:latin typeface="Comfortaa" pitchFamily="2" charset="0"/>
              </a:rPr>
              <a:t> (</a:t>
            </a:r>
            <a:r>
              <a:rPr lang="en-US" dirty="0" err="1">
                <a:latin typeface="Comfortaa" pitchFamily="2" charset="0"/>
              </a:rPr>
              <a:t>terutama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melalui</a:t>
            </a:r>
            <a:r>
              <a:rPr lang="en-US" dirty="0">
                <a:latin typeface="Comfortaa" pitchFamily="2" charset="0"/>
              </a:rPr>
              <a:t> “</a:t>
            </a:r>
            <a:r>
              <a:rPr lang="en-US" b="1" i="1" dirty="0">
                <a:latin typeface="Comfortaa" pitchFamily="2" charset="0"/>
              </a:rPr>
              <a:t>controlled clinical trial</a:t>
            </a:r>
            <a:r>
              <a:rPr lang="en-US" b="1" dirty="0">
                <a:latin typeface="Comfortaa" pitchFamily="2" charset="0"/>
              </a:rPr>
              <a:t>’</a:t>
            </a:r>
            <a:r>
              <a:rPr lang="en-US" dirty="0">
                <a:latin typeface="Comfortaa" pitchFamily="2" charset="0"/>
              </a:rPr>
              <a:t>”) </a:t>
            </a:r>
            <a:r>
              <a:rPr lang="en-US" dirty="0" err="1">
                <a:latin typeface="Comfortaa" pitchFamily="2" charset="0"/>
              </a:rPr>
              <a:t>diperkenalkan</a:t>
            </a:r>
            <a:r>
              <a:rPr lang="en-US" dirty="0">
                <a:latin typeface="Comfortaa" pitchFamily="2" charset="0"/>
              </a:rPr>
              <a:t> (</a:t>
            </a:r>
            <a:r>
              <a:rPr lang="en-US" dirty="0" err="1">
                <a:latin typeface="Comfortaa" pitchFamily="2" charset="0"/>
              </a:rPr>
              <a:t>sekitar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tahun</a:t>
            </a:r>
            <a:r>
              <a:rPr lang="en-US" dirty="0">
                <a:latin typeface="Comfortaa" pitchFamily="2" charset="0"/>
              </a:rPr>
              <a:t> 1960-an) </a:t>
            </a:r>
            <a:r>
              <a:rPr lang="en-US" dirty="0" err="1">
                <a:latin typeface="Comfortaa" pitchFamily="2" charset="0"/>
              </a:rPr>
              <a:t>sehingga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klaim-klaim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tersebut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bisa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diuji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secara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adekuat</a:t>
            </a:r>
            <a:endParaRPr lang="en-US" i="1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18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86B1B-17D0-0005-88BC-FDD9BBDD2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F8C2-966A-A719-BB60-78154FF0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fortaa" pitchFamily="2" charset="0"/>
              </a:rPr>
              <a:t>Sejarah </a:t>
            </a:r>
            <a:r>
              <a:rPr lang="en-US" b="1" dirty="0" err="1">
                <a:latin typeface="Comfortaa" pitchFamily="2" charset="0"/>
              </a:rPr>
              <a:t>Farmakologi</a:t>
            </a:r>
            <a:endParaRPr lang="en-ID" b="1" dirty="0">
              <a:latin typeface="Comforta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B36B7-264F-F010-3A07-CEF928D6A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449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Sekitar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tahun</a:t>
            </a:r>
            <a:r>
              <a:rPr lang="en-US" dirty="0">
                <a:latin typeface="Comfortaa" pitchFamily="2" charset="0"/>
              </a:rPr>
              <a:t> 1940-an &amp; 1950-an, </a:t>
            </a:r>
            <a:r>
              <a:rPr lang="en-US" dirty="0" err="1">
                <a:latin typeface="Comfortaa" pitchFamily="2" charset="0"/>
              </a:rPr>
              <a:t>penelitian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besar-besaran</a:t>
            </a:r>
            <a:r>
              <a:rPr lang="en-US" dirty="0">
                <a:latin typeface="Comfortaa" pitchFamily="2" charset="0"/>
              </a:rPr>
              <a:t> di </a:t>
            </a:r>
            <a:r>
              <a:rPr lang="en-US" dirty="0" err="1">
                <a:latin typeface="Comfortaa" pitchFamily="2" charset="0"/>
              </a:rPr>
              <a:t>bidang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biologi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dimulai</a:t>
            </a:r>
            <a:r>
              <a:rPr lang="en-US" dirty="0">
                <a:latin typeface="Comfortaa" pitchFamily="2" charset="0"/>
              </a:rPr>
              <a:t>. </a:t>
            </a:r>
            <a:r>
              <a:rPr lang="en-US" dirty="0" err="1">
                <a:latin typeface="Comfortaa" pitchFamily="2" charset="0"/>
              </a:rPr>
              <a:t>Dengan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berkembangnya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konsep</a:t>
            </a:r>
            <a:r>
              <a:rPr lang="en-US" dirty="0">
                <a:latin typeface="Comfortaa" pitchFamily="2" charset="0"/>
              </a:rPr>
              <a:t> &amp; </a:t>
            </a:r>
            <a:r>
              <a:rPr lang="en-US" dirty="0" err="1">
                <a:latin typeface="Comfortaa" pitchFamily="2" charset="0"/>
              </a:rPr>
              <a:t>teknik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baru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banyak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informasi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dikumpulkan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mengenai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aksi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substrat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biologis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aksi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tersebut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yaitu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dirty="0" err="1">
                <a:latin typeface="Comfortaa" pitchFamily="2" charset="0"/>
              </a:rPr>
              <a:t>reseptor</a:t>
            </a:r>
            <a:r>
              <a:rPr lang="en-US" b="1" dirty="0">
                <a:latin typeface="Comfortaa" pitchFamily="2" charset="0"/>
              </a:rPr>
              <a:t> </a:t>
            </a:r>
            <a:r>
              <a:rPr lang="en-US" b="1" dirty="0" err="1">
                <a:latin typeface="Comfortaa" pitchFamily="2" charset="0"/>
              </a:rPr>
              <a:t>obat</a:t>
            </a:r>
            <a:endParaRPr lang="en-US" b="1" dirty="0">
              <a:latin typeface="Comfortaa" pitchFamily="2" charset="0"/>
            </a:endParaRPr>
          </a:p>
          <a:p>
            <a:pPr marL="0" indent="0">
              <a:buNone/>
            </a:pPr>
            <a:endParaRPr lang="en-US" b="1" i="1" dirty="0">
              <a:latin typeface="Comfortaa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Sejak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periode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tersebut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banyak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kelompok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baru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obat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baru</a:t>
            </a:r>
            <a:r>
              <a:rPr lang="en-US" dirty="0">
                <a:latin typeface="Comfortaa" pitchFamily="2" charset="0"/>
              </a:rPr>
              <a:t> di </a:t>
            </a:r>
            <a:r>
              <a:rPr lang="en-US" dirty="0" err="1">
                <a:latin typeface="Comfortaa" pitchFamily="2" charset="0"/>
              </a:rPr>
              <a:t>dalam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kelompok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</a:t>
            </a:r>
            <a:r>
              <a:rPr lang="en-US" dirty="0">
                <a:latin typeface="Comfortaa" pitchFamily="2" charset="0"/>
              </a:rPr>
              <a:t> yang lama </a:t>
            </a:r>
            <a:r>
              <a:rPr lang="en-US" dirty="0" err="1">
                <a:latin typeface="Comfortaa" pitchFamily="2" charset="0"/>
              </a:rPr>
              <a:t>diperkenalkan</a:t>
            </a:r>
            <a:r>
              <a:rPr lang="en-US" dirty="0">
                <a:latin typeface="Comfortaa" pitchFamily="2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latin typeface="Comfortaa" pitchFamily="2" charset="0"/>
              </a:rPr>
              <a:t>(</a:t>
            </a:r>
            <a:r>
              <a:rPr lang="en-US" dirty="0" err="1">
                <a:latin typeface="Comfortaa" pitchFamily="2" charset="0"/>
              </a:rPr>
              <a:t>contoh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Althaf: </a:t>
            </a:r>
            <a:r>
              <a:rPr lang="en-US" dirty="0" err="1">
                <a:latin typeface="Comfortaa" pitchFamily="2" charset="0"/>
              </a:rPr>
              <a:t>Kelompok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</a:t>
            </a:r>
            <a:r>
              <a:rPr lang="en-US" dirty="0">
                <a:latin typeface="Comfortaa" pitchFamily="2" charset="0"/>
              </a:rPr>
              <a:t> A (lama) </a:t>
            </a:r>
            <a:r>
              <a:rPr lang="en-US" dirty="0" err="1">
                <a:latin typeface="Comfortaa" pitchFamily="2" charset="0"/>
              </a:rPr>
              <a:t>terdiri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5 </a:t>
            </a:r>
            <a:r>
              <a:rPr lang="en-US" dirty="0" err="1">
                <a:latin typeface="Comfortaa" pitchFamily="2" charset="0"/>
              </a:rPr>
              <a:t>obat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lalu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ada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kelompok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baru</a:t>
            </a:r>
            <a:r>
              <a:rPr lang="en-US" dirty="0">
                <a:latin typeface="Comfortaa" pitchFamily="2" charset="0"/>
              </a:rPr>
              <a:t> Bernama B, </a:t>
            </a:r>
            <a:r>
              <a:rPr lang="en-US" dirty="0" err="1">
                <a:latin typeface="Comfortaa" pitchFamily="2" charset="0"/>
              </a:rPr>
              <a:t>tapi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ada</a:t>
            </a:r>
            <a:r>
              <a:rPr lang="en-US" dirty="0">
                <a:latin typeface="Comfortaa" pitchFamily="2" charset="0"/>
              </a:rPr>
              <a:t> juga </a:t>
            </a:r>
            <a:r>
              <a:rPr lang="en-US" dirty="0" err="1">
                <a:latin typeface="Comfortaa" pitchFamily="2" charset="0"/>
              </a:rPr>
              <a:t>tambahan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baru</a:t>
            </a:r>
            <a:r>
              <a:rPr lang="en-US" dirty="0">
                <a:latin typeface="Comfortaa" pitchFamily="2" charset="0"/>
              </a:rPr>
              <a:t> di </a:t>
            </a:r>
            <a:r>
              <a:rPr lang="en-US" dirty="0" err="1">
                <a:latin typeface="Comfortaa" pitchFamily="2" charset="0"/>
              </a:rPr>
              <a:t>kelompok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</a:t>
            </a:r>
            <a:r>
              <a:rPr lang="en-US" dirty="0">
                <a:latin typeface="Comfortaa" pitchFamily="2" charset="0"/>
              </a:rPr>
              <a:t> A </a:t>
            </a:r>
            <a:r>
              <a:rPr lang="en-US" dirty="0" err="1">
                <a:latin typeface="Comfortaa" pitchFamily="2" charset="0"/>
              </a:rPr>
              <a:t>sehingga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jumlahnya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menjadi</a:t>
            </a:r>
            <a:r>
              <a:rPr lang="en-US" dirty="0">
                <a:latin typeface="Comfortaa" pitchFamily="2" charset="0"/>
              </a:rPr>
              <a:t> 6 </a:t>
            </a:r>
            <a:r>
              <a:rPr lang="en-US" dirty="0" err="1">
                <a:latin typeface="Comfortaa" pitchFamily="2" charset="0"/>
              </a:rPr>
              <a:t>obat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misalnya</a:t>
            </a:r>
            <a:r>
              <a:rPr lang="en-US" dirty="0">
                <a:latin typeface="Comfortaa" pitchFamily="2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mfortaa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Perkembangan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ilmu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mengenai</a:t>
            </a:r>
            <a:r>
              <a:rPr lang="en-US" dirty="0">
                <a:latin typeface="Comfortaa" pitchFamily="2" charset="0"/>
              </a:rPr>
              <a:t> basis </a:t>
            </a:r>
            <a:r>
              <a:rPr lang="en-US" dirty="0" err="1">
                <a:latin typeface="Comfortaa" pitchFamily="2" charset="0"/>
              </a:rPr>
              <a:t>molekuler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mekanisme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aksi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menjadi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lebih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pesat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lagi</a:t>
            </a:r>
            <a:r>
              <a:rPr lang="en-US" dirty="0">
                <a:latin typeface="Comfortaa" pitchFamily="2" charset="0"/>
              </a:rPr>
              <a:t> pada </a:t>
            </a:r>
            <a:r>
              <a:rPr lang="en-US" dirty="0" err="1">
                <a:latin typeface="Comfortaa" pitchFamily="2" charset="0"/>
              </a:rPr>
              <a:t>sekitar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tahun</a:t>
            </a:r>
            <a:r>
              <a:rPr lang="en-US" dirty="0">
                <a:latin typeface="Comfortaa" pitchFamily="2" charset="0"/>
              </a:rPr>
              <a:t> 1990-an, di mana </a:t>
            </a:r>
            <a:r>
              <a:rPr lang="en-US" dirty="0" err="1">
                <a:latin typeface="Comfortaa" pitchFamily="2" charset="0"/>
              </a:rPr>
              <a:t>banyak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reseptor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telah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berhasil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diidentifikasi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disolasi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dimodifikasi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strukturnya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bahkan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digandakan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termasuk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reseptor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i="1" dirty="0">
                <a:latin typeface="Comfortaa" pitchFamily="2" charset="0"/>
              </a:rPr>
              <a:t>orphan</a:t>
            </a:r>
            <a:r>
              <a:rPr lang="en-US" dirty="0">
                <a:latin typeface="Comfortaa" pitchFamily="2" charset="0"/>
              </a:rPr>
              <a:t>, (</a:t>
            </a:r>
            <a:r>
              <a:rPr lang="en-US" dirty="0" err="1">
                <a:latin typeface="Comfortaa" pitchFamily="2" charset="0"/>
              </a:rPr>
              <a:t>reseptor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masih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belum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diketahui</a:t>
            </a:r>
            <a:r>
              <a:rPr lang="en-US" dirty="0">
                <a:latin typeface="Comfortaa" pitchFamily="2" charset="0"/>
              </a:rPr>
              <a:t> ligand </a:t>
            </a:r>
            <a:r>
              <a:rPr lang="en-US" dirty="0" err="1">
                <a:latin typeface="Comfortaa" pitchFamily="2" charset="0"/>
              </a:rPr>
              <a:t>nya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fungsinya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hanya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bisa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kita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duga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untuk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sementara</a:t>
            </a:r>
            <a:r>
              <a:rPr lang="en-US" dirty="0">
                <a:latin typeface="Comforta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703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F4046-20BE-250B-7AB2-314A1C534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E3CE-0DE8-E5F6-77A6-3F5E82AD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fortaa" pitchFamily="2" charset="0"/>
              </a:rPr>
              <a:t>Sejarah </a:t>
            </a:r>
            <a:r>
              <a:rPr lang="en-US" b="1" dirty="0" err="1">
                <a:latin typeface="Comfortaa" pitchFamily="2" charset="0"/>
              </a:rPr>
              <a:t>Farmakologi</a:t>
            </a:r>
            <a:endParaRPr lang="en-ID" b="1" dirty="0">
              <a:latin typeface="Comforta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55755-0CC8-C0A9-F830-3D31680A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4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fortaa" pitchFamily="2" charset="0"/>
              </a:rPr>
              <a:t>Banyak </a:t>
            </a:r>
            <a:r>
              <a:rPr lang="en-US" dirty="0" err="1">
                <a:latin typeface="Comfortaa" pitchFamily="2" charset="0"/>
              </a:rPr>
              <a:t>studi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tentang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lingkungan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molekuler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berbagai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reseptor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menunjukkan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bahwa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reseptor-reseptor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efektor-efektor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tidak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saja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berfungsi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secara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sendiri-sendiri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tetapi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secara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kuat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dipengaruhi</a:t>
            </a:r>
            <a:r>
              <a:rPr lang="en-US" dirty="0">
                <a:latin typeface="Comfortaa" pitchFamily="2" charset="0"/>
              </a:rPr>
              <a:t> oleh </a:t>
            </a:r>
            <a:r>
              <a:rPr lang="en-US" dirty="0" err="1">
                <a:latin typeface="Comfortaa" pitchFamily="2" charset="0"/>
              </a:rPr>
              <a:t>reseptor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lainnya</a:t>
            </a:r>
            <a:r>
              <a:rPr lang="en-US" dirty="0">
                <a:latin typeface="Comfortaa" pitchFamily="2" charset="0"/>
              </a:rPr>
              <a:t> dan oleh protein </a:t>
            </a:r>
            <a:r>
              <a:rPr lang="en-US" dirty="0" err="1">
                <a:latin typeface="Comfortaa" pitchFamily="2" charset="0"/>
              </a:rPr>
              <a:t>regulatorik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mengiringi</a:t>
            </a:r>
            <a:r>
              <a:rPr lang="en-US" dirty="0">
                <a:latin typeface="Comfortaa" pitchFamily="2" charset="0"/>
              </a:rPr>
              <a:t> (</a:t>
            </a:r>
            <a:r>
              <a:rPr lang="en-US" i="1" dirty="0">
                <a:latin typeface="Comfortaa" pitchFamily="2" charset="0"/>
              </a:rPr>
              <a:t>companion regulatory protein</a:t>
            </a:r>
            <a:r>
              <a:rPr lang="en-US" dirty="0">
                <a:latin typeface="Comfortaa" pitchFamily="2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mfortaa" pitchFamily="2" charset="0"/>
            </a:endParaRPr>
          </a:p>
          <a:p>
            <a:pPr marL="0" indent="0">
              <a:buNone/>
            </a:pP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811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77AA8-96D8-BA51-831F-CE98DBE0A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02FF-3ABC-49A1-C2F4-A01521C9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fortaa" pitchFamily="2" charset="0"/>
              </a:rPr>
              <a:t>Sejarah </a:t>
            </a:r>
            <a:r>
              <a:rPr lang="en-US" b="1" dirty="0" err="1">
                <a:latin typeface="Comfortaa" pitchFamily="2" charset="0"/>
              </a:rPr>
              <a:t>Farmakologi</a:t>
            </a:r>
            <a:endParaRPr lang="en-ID" b="1" dirty="0">
              <a:latin typeface="Comforta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A2CA-49FA-64F2-3042-8185D980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449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mfortaa" pitchFamily="2" charset="0"/>
              </a:rPr>
              <a:t>Farmakogenomik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suatu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hubungan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antara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susunan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genetik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tiap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individu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dengan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respons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individu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tersebut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terhadap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obat-obatan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spesifik</a:t>
            </a:r>
            <a:r>
              <a:rPr lang="en-US" dirty="0">
                <a:latin typeface="Comfortaa" pitchFamily="2" charset="0"/>
              </a:rPr>
              <a:t> juga </a:t>
            </a:r>
            <a:r>
              <a:rPr lang="en-US" dirty="0" err="1">
                <a:latin typeface="Comfortaa" pitchFamily="2" charset="0"/>
              </a:rPr>
              <a:t>menjadi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penting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untuk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dibahas</a:t>
            </a:r>
            <a:endParaRPr lang="en-US" dirty="0">
              <a:latin typeface="Comfortaa" pitchFamily="2" charset="0"/>
            </a:endParaRPr>
          </a:p>
          <a:p>
            <a:pPr marL="0" indent="0">
              <a:buNone/>
            </a:pPr>
            <a:endParaRPr lang="en-US" b="1" dirty="0">
              <a:latin typeface="Comfortaa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Mempelajari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genom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berbagai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spesies</a:t>
            </a:r>
            <a:r>
              <a:rPr lang="en-US" dirty="0">
                <a:latin typeface="Comfortaa" pitchFamily="2" charset="0"/>
              </a:rPr>
              <a:t> (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bakteri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hingga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manusia</a:t>
            </a:r>
            <a:r>
              <a:rPr lang="en-US" dirty="0">
                <a:latin typeface="Comfortaa" pitchFamily="2" charset="0"/>
              </a:rPr>
              <a:t>) </a:t>
            </a:r>
            <a:r>
              <a:rPr lang="en-US" dirty="0" err="1">
                <a:latin typeface="Comfortaa" pitchFamily="2" charset="0"/>
              </a:rPr>
              <a:t>telah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membuat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kita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mengetahui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hubungan</a:t>
            </a:r>
            <a:r>
              <a:rPr lang="en-US" dirty="0">
                <a:latin typeface="Comfortaa" pitchFamily="2" charset="0"/>
              </a:rPr>
              <a:t> di </a:t>
            </a:r>
            <a:r>
              <a:rPr lang="en-US" dirty="0" err="1">
                <a:latin typeface="Comfortaa" pitchFamily="2" charset="0"/>
              </a:rPr>
              <a:t>antara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kelompok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reseptor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serupa</a:t>
            </a:r>
            <a:r>
              <a:rPr lang="en-US" dirty="0">
                <a:latin typeface="Comfortaa" pitchFamily="2" charset="0"/>
              </a:rPr>
              <a:t> (</a:t>
            </a:r>
            <a:r>
              <a:rPr lang="en-US" b="1" i="1" dirty="0">
                <a:latin typeface="Comfortaa" pitchFamily="2" charset="0"/>
              </a:rPr>
              <a:t>receptor families</a:t>
            </a:r>
            <a:r>
              <a:rPr lang="en-US" dirty="0">
                <a:latin typeface="Comfortaa" pitchFamily="2" charset="0"/>
              </a:rPr>
              <a:t>) </a:t>
            </a:r>
            <a:r>
              <a:rPr lang="en-US" dirty="0" err="1">
                <a:latin typeface="Comfortaa" pitchFamily="2" charset="0"/>
              </a:rPr>
              <a:t>serta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bagaimana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sutruktur</a:t>
            </a:r>
            <a:r>
              <a:rPr lang="en-US" dirty="0">
                <a:latin typeface="Comfortaa" pitchFamily="2" charset="0"/>
              </a:rPr>
              <a:t> protein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berbagai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reseptor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berevolusi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seiring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waktu</a:t>
            </a:r>
            <a:r>
              <a:rPr lang="en-US" dirty="0">
                <a:latin typeface="Comfortaa" pitchFamily="2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omfortaa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Terdapat</a:t>
            </a:r>
            <a:r>
              <a:rPr lang="en-US" dirty="0">
                <a:latin typeface="Comfortaa" pitchFamily="2" charset="0"/>
              </a:rPr>
              <a:t> juga </a:t>
            </a:r>
            <a:r>
              <a:rPr lang="en-US" dirty="0" err="1">
                <a:latin typeface="Comfortaa" pitchFamily="2" charset="0"/>
              </a:rPr>
              <a:t>penemuan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menunjukkan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adanya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fungsi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regulatorik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kromosom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tetangga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bagian</a:t>
            </a:r>
            <a:r>
              <a:rPr lang="en-US" dirty="0">
                <a:latin typeface="Comfortaa" pitchFamily="2" charset="0"/>
              </a:rPr>
              <a:t> DNA yang </a:t>
            </a:r>
            <a:r>
              <a:rPr lang="en-US" dirty="0" err="1">
                <a:latin typeface="Comfortaa" pitchFamily="2" charset="0"/>
              </a:rPr>
              <a:t>bersifat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i="1" dirty="0">
                <a:latin typeface="Comfortaa" pitchFamily="2" charset="0"/>
              </a:rPr>
              <a:t>noncoding</a:t>
            </a:r>
            <a:r>
              <a:rPr lang="en-US" b="1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terhadap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ekspresi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ekson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memungkinkan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adanya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manipulasi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genetik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tanpa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merusak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susunan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DNA (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epigenetik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)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untuk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mengontrol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respons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farmakologis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84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9F66F-7713-C51E-F869-8B8BE57EC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56D5-45D1-0E7D-A1BB-AD107266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fortaa" pitchFamily="2" charset="0"/>
              </a:rPr>
              <a:t>Sejarah </a:t>
            </a:r>
            <a:r>
              <a:rPr lang="en-US" b="1" dirty="0" err="1">
                <a:latin typeface="Comfortaa" pitchFamily="2" charset="0"/>
              </a:rPr>
              <a:t>Farmakologi</a:t>
            </a:r>
            <a:endParaRPr lang="en-ID" b="1" dirty="0">
              <a:latin typeface="Comforta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41A8-E069-BCD7-878C-0303FDE6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449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Ditemukannya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segmen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kecil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RNA yang </a:t>
            </a:r>
            <a:r>
              <a:rPr lang="en-US" dirty="0" err="1">
                <a:latin typeface="Comfortaa" pitchFamily="2" charset="0"/>
              </a:rPr>
              <a:t>ternyata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dapat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memengaruhi</a:t>
            </a:r>
            <a:r>
              <a:rPr lang="en-US" dirty="0">
                <a:latin typeface="Comfortaa" pitchFamily="2" charset="0"/>
              </a:rPr>
              <a:t> proses </a:t>
            </a:r>
            <a:r>
              <a:rPr lang="en-US" dirty="0" err="1">
                <a:latin typeface="Comfortaa" pitchFamily="2" charset="0"/>
              </a:rPr>
              <a:t>sinstesis</a:t>
            </a:r>
            <a:r>
              <a:rPr lang="en-US" dirty="0">
                <a:latin typeface="Comfortaa" pitchFamily="2" charset="0"/>
              </a:rPr>
              <a:t> protein </a:t>
            </a:r>
            <a:r>
              <a:rPr lang="en-US" dirty="0" err="1">
                <a:latin typeface="Comfortaa" pitchFamily="2" charset="0"/>
              </a:rPr>
              <a:t>secara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luar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biasa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selektif</a:t>
            </a:r>
            <a:r>
              <a:rPr lang="en-US" dirty="0">
                <a:latin typeface="Comfortaa" pitchFamily="2" charset="0"/>
              </a:rPr>
              <a:t> juga </a:t>
            </a:r>
            <a:r>
              <a:rPr lang="en-US" dirty="0" err="1">
                <a:latin typeface="Comfortaa" pitchFamily="2" charset="0"/>
              </a:rPr>
              <a:t>telah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menggiring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investigasi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lebih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jauh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mengenai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i="1" dirty="0">
                <a:latin typeface="Comfortaa" pitchFamily="2" charset="0"/>
              </a:rPr>
              <a:t>small-</a:t>
            </a:r>
            <a:r>
              <a:rPr lang="en-US" b="1" i="1" dirty="0" err="1">
                <a:latin typeface="Comfortaa" pitchFamily="2" charset="0"/>
              </a:rPr>
              <a:t>intergering</a:t>
            </a:r>
            <a:r>
              <a:rPr lang="en-US" b="1" i="1" dirty="0">
                <a:latin typeface="Comfortaa" pitchFamily="2" charset="0"/>
              </a:rPr>
              <a:t> </a:t>
            </a:r>
            <a:r>
              <a:rPr lang="en-US" b="1" dirty="0">
                <a:latin typeface="Comfortaa" pitchFamily="2" charset="0"/>
              </a:rPr>
              <a:t>RNAs (siRNAs)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b="1" i="1" dirty="0">
                <a:latin typeface="Comfortaa" pitchFamily="2" charset="0"/>
              </a:rPr>
              <a:t>micro </a:t>
            </a:r>
            <a:r>
              <a:rPr lang="en-US" b="1" dirty="0">
                <a:latin typeface="Comfortaa" pitchFamily="2" charset="0"/>
              </a:rPr>
              <a:t>RNAs (miRNAs)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sebagai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agen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terapeutik</a:t>
            </a:r>
            <a:r>
              <a:rPr lang="en-US" dirty="0">
                <a:latin typeface="Comfortaa" pitchFamily="2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Comfortaa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mfortaa" pitchFamily="2" charset="0"/>
              </a:rPr>
              <a:t>Sama </a:t>
            </a:r>
            <a:r>
              <a:rPr lang="en-US" dirty="0" err="1">
                <a:latin typeface="Comfortaa" pitchFamily="2" charset="0"/>
              </a:rPr>
              <a:t>halnya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rantai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pendek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nukleotid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berupa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i="1" dirty="0">
                <a:latin typeface="Comfortaa" pitchFamily="2" charset="0"/>
              </a:rPr>
              <a:t>antisense oligonucleotides </a:t>
            </a:r>
            <a:r>
              <a:rPr lang="en-US" b="1" dirty="0">
                <a:latin typeface="Comfortaa" pitchFamily="2" charset="0"/>
              </a:rPr>
              <a:t>(ANOs), </a:t>
            </a:r>
            <a:r>
              <a:rPr lang="en-US" dirty="0" err="1">
                <a:latin typeface="Comfortaa" pitchFamily="2" charset="0"/>
              </a:rPr>
              <a:t>disintesis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sebagai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pelengkap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RNA </a:t>
            </a:r>
            <a:r>
              <a:rPr lang="en-US" dirty="0" err="1">
                <a:latin typeface="Comfortaa" pitchFamily="2" charset="0"/>
              </a:rPr>
              <a:t>atau</a:t>
            </a:r>
            <a:r>
              <a:rPr lang="en-US" dirty="0">
                <a:latin typeface="Comfortaa" pitchFamily="2" charset="0"/>
              </a:rPr>
              <a:t> DNA </a:t>
            </a:r>
            <a:r>
              <a:rPr lang="en-US" dirty="0" err="1">
                <a:latin typeface="Comfortaa" pitchFamily="2" charset="0"/>
              </a:rPr>
              <a:t>alami</a:t>
            </a:r>
            <a:r>
              <a:rPr lang="en-US" dirty="0">
                <a:latin typeface="Comfortaa" pitchFamily="2" charset="0"/>
              </a:rPr>
              <a:t>, yang </a:t>
            </a:r>
            <a:r>
              <a:rPr lang="en-US" dirty="0" err="1">
                <a:latin typeface="Comfortaa" pitchFamily="2" charset="0"/>
              </a:rPr>
              <a:t>dapat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menintervensi</a:t>
            </a:r>
            <a:r>
              <a:rPr lang="en-US" dirty="0">
                <a:latin typeface="Comfortaa" pitchFamily="2" charset="0"/>
              </a:rPr>
              <a:t> proses </a:t>
            </a:r>
            <a:r>
              <a:rPr lang="en-US" dirty="0" err="1">
                <a:latin typeface="Comfortaa" pitchFamily="2" charset="0"/>
              </a:rPr>
              <a:t>pembacaan</a:t>
            </a:r>
            <a:r>
              <a:rPr lang="en-US" dirty="0">
                <a:latin typeface="Comfortaa" pitchFamily="2" charset="0"/>
              </a:rPr>
              <a:t> gen dan </a:t>
            </a:r>
            <a:r>
              <a:rPr lang="en-US" dirty="0" err="1">
                <a:latin typeface="Comfortaa" pitchFamily="2" charset="0"/>
              </a:rPr>
              <a:t>transkripsi</a:t>
            </a:r>
            <a:r>
              <a:rPr lang="en-US" dirty="0">
                <a:latin typeface="Comfortaa" pitchFamily="2" charset="0"/>
              </a:rPr>
              <a:t> RNA.</a:t>
            </a:r>
          </a:p>
          <a:p>
            <a:pPr marL="0" indent="0">
              <a:buNone/>
            </a:pPr>
            <a:endParaRPr lang="en-US" dirty="0">
              <a:latin typeface="Comfortaa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mfortaa" pitchFamily="2" charset="0"/>
              </a:rPr>
              <a:t>Belum lama </a:t>
            </a:r>
            <a:r>
              <a:rPr lang="en-US" dirty="0" err="1">
                <a:latin typeface="Comfortaa" pitchFamily="2" charset="0"/>
              </a:rPr>
              <a:t>ini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pengembangan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vaksin</a:t>
            </a:r>
            <a:r>
              <a:rPr lang="en-US" dirty="0">
                <a:latin typeface="Comfortaa" pitchFamily="2" charset="0"/>
              </a:rPr>
              <a:t> mRNA </a:t>
            </a:r>
            <a:r>
              <a:rPr lang="en-US" dirty="0" err="1">
                <a:latin typeface="Comfortaa" pitchFamily="2" charset="0"/>
              </a:rPr>
              <a:t>menunjukkan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kepada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obat-obatan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baru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bekerja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dengan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mengaktivasi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imun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tubuh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seseirang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untuk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mengenali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melawan</a:t>
            </a:r>
            <a:r>
              <a:rPr lang="en-US" dirty="0">
                <a:latin typeface="Comfortaa" pitchFamily="2" charset="0"/>
              </a:rPr>
              <a:t> virus.</a:t>
            </a:r>
          </a:p>
          <a:p>
            <a:pPr marL="0" indent="0">
              <a:buNone/>
            </a:pPr>
            <a:endParaRPr lang="en-US" dirty="0">
              <a:latin typeface="Comfortaa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Terakhir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pengembangan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produksi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antibodi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selektif</a:t>
            </a:r>
            <a:r>
              <a:rPr lang="en-US" dirty="0">
                <a:latin typeface="Comfortaa" pitchFamily="2" charset="0"/>
              </a:rPr>
              <a:t> monoclonal yang </a:t>
            </a:r>
            <a:r>
              <a:rPr lang="en-US" dirty="0" err="1">
                <a:latin typeface="Comfortaa" pitchFamily="2" charset="0"/>
              </a:rPr>
              <a:t>menargetkan</a:t>
            </a:r>
            <a:r>
              <a:rPr lang="en-US" dirty="0">
                <a:latin typeface="Comfortaa" pitchFamily="2" charset="0"/>
              </a:rPr>
              <a:t> protein </a:t>
            </a:r>
            <a:r>
              <a:rPr lang="en-US" dirty="0" err="1">
                <a:latin typeface="Comfortaa" pitchFamily="2" charset="0"/>
              </a:rPr>
              <a:t>selektif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menunjukkan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kemajuan</a:t>
            </a:r>
            <a:r>
              <a:rPr lang="en-US" dirty="0">
                <a:latin typeface="Comfortaa" pitchFamily="2" charset="0"/>
              </a:rPr>
              <a:t> yang sangat </a:t>
            </a:r>
            <a:r>
              <a:rPr lang="en-US" dirty="0" err="1">
                <a:latin typeface="Comfortaa" pitchFamily="2" charset="0"/>
              </a:rPr>
              <a:t>pesat</a:t>
            </a:r>
            <a:r>
              <a:rPr lang="en-US" dirty="0">
                <a:latin typeface="Comfortaa" pitchFamily="2" charset="0"/>
              </a:rPr>
              <a:t> di </a:t>
            </a:r>
            <a:r>
              <a:rPr lang="en-US" dirty="0" err="1">
                <a:latin typeface="Comfortaa" pitchFamily="2" charset="0"/>
              </a:rPr>
              <a:t>bidang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ilmu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i="1" dirty="0">
                <a:latin typeface="Comfortaa" pitchFamily="2" charset="0"/>
              </a:rPr>
              <a:t>large molecule therapeutics </a:t>
            </a:r>
            <a:r>
              <a:rPr lang="en-US" dirty="0" err="1">
                <a:latin typeface="Comfortaa" pitchFamily="2" charset="0"/>
              </a:rPr>
              <a:t>dalam</a:t>
            </a:r>
            <a:r>
              <a:rPr lang="en-US" dirty="0">
                <a:latin typeface="Comfortaa" pitchFamily="2" charset="0"/>
              </a:rPr>
              <a:t> 20 </a:t>
            </a:r>
            <a:r>
              <a:rPr lang="en-US" dirty="0" err="1">
                <a:latin typeface="Comfortaa" pitchFamily="2" charset="0"/>
              </a:rPr>
              <a:t>tahun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ini</a:t>
            </a:r>
            <a:r>
              <a:rPr lang="en-US" dirty="0">
                <a:latin typeface="Comforta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203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B27B4-E80C-6DE8-4680-097970029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72C8-5EE9-2EAA-3A91-5BDC7170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fortaa" pitchFamily="2" charset="0"/>
              </a:rPr>
              <a:t>Sejarah </a:t>
            </a:r>
            <a:r>
              <a:rPr lang="en-US" b="1" dirty="0" err="1">
                <a:latin typeface="Comfortaa" pitchFamily="2" charset="0"/>
              </a:rPr>
              <a:t>Farmakologi</a:t>
            </a:r>
            <a:endParaRPr lang="en-ID" b="1" dirty="0">
              <a:latin typeface="Comforta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87F8A-8F1E-E9CA-7AF9-3B0B51716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44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Sayangnya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obat-obatan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sering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dikonsumsi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publik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masih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sering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terpapar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dengan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banyak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sekali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informasi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tidak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akurat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ataupun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ilmiah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terkait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efek-efeknya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menyebabkan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penggunaan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obat-obatan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yang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mahalnya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tidak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lagi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rasional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tidak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efektif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, dan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bahkan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terkadang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membahayakan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serta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menumbuhkan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industri</a:t>
            </a:r>
            <a:r>
              <a:rPr lang="en-US" i="1" dirty="0" err="1">
                <a:latin typeface="Comfortaa" pitchFamily="2" charset="0"/>
                <a:sym typeface="Wingdings" panose="05000000000000000000" pitchFamily="2" charset="2"/>
              </a:rPr>
              <a:t>“alternative</a:t>
            </a:r>
            <a:r>
              <a:rPr lang="en-US" i="1" dirty="0">
                <a:latin typeface="Comfortaa" pitchFamily="2" charset="0"/>
                <a:sym typeface="Wingdings" panose="05000000000000000000" pitchFamily="2" charset="2"/>
              </a:rPr>
              <a:t> health care”</a:t>
            </a:r>
            <a:endParaRPr lang="en-US" i="1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5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58F21-10A5-AC16-CE27-245AEBF80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AE3B0-51D9-A594-8640-31BBB8AF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993758"/>
            <a:ext cx="10515600" cy="50707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Comfortaa" pitchFamily="2" charset="0"/>
              </a:rPr>
              <a:t>Prinsip</a:t>
            </a:r>
            <a:r>
              <a:rPr lang="en-US" b="1" dirty="0">
                <a:latin typeface="Comfortaa" pitchFamily="2" charset="0"/>
              </a:rPr>
              <a:t> </a:t>
            </a:r>
            <a:r>
              <a:rPr lang="en-US" b="1" dirty="0" err="1">
                <a:latin typeface="Comfortaa" pitchFamily="2" charset="0"/>
              </a:rPr>
              <a:t>umum</a:t>
            </a:r>
            <a:r>
              <a:rPr lang="en-US" b="1" dirty="0">
                <a:latin typeface="Comfortaa" pitchFamily="2" charset="0"/>
              </a:rPr>
              <a:t> yang </a:t>
            </a:r>
            <a:r>
              <a:rPr lang="en-US" b="1" dirty="0" err="1">
                <a:latin typeface="Comfortaa" pitchFamily="2" charset="0"/>
              </a:rPr>
              <a:t>harus</a:t>
            </a:r>
            <a:r>
              <a:rPr lang="en-US" b="1" dirty="0">
                <a:latin typeface="Comfortaa" pitchFamily="2" charset="0"/>
              </a:rPr>
              <a:t> </a:t>
            </a:r>
            <a:r>
              <a:rPr lang="en-US" b="1" dirty="0" err="1">
                <a:latin typeface="Comfortaa" pitchFamily="2" charset="0"/>
              </a:rPr>
              <a:t>diingat</a:t>
            </a:r>
            <a:r>
              <a:rPr lang="en-US" b="1" dirty="0">
                <a:latin typeface="Comfortaa" pitchFamily="2" charset="0"/>
              </a:rPr>
              <a:t> para </a:t>
            </a:r>
            <a:r>
              <a:rPr lang="en-US" b="1" dirty="0" err="1">
                <a:latin typeface="Comfortaa" pitchFamily="2" charset="0"/>
              </a:rPr>
              <a:t>mahasiswa</a:t>
            </a:r>
            <a:r>
              <a:rPr lang="en-US" b="1" dirty="0">
                <a:latin typeface="Comfortaa" pitchFamily="2" charset="0"/>
              </a:rPr>
              <a:t>:</a:t>
            </a:r>
          </a:p>
          <a:p>
            <a:pPr marL="514350" indent="-514350">
              <a:buAutoNum type="arabicPeriod"/>
            </a:pPr>
            <a:r>
              <a:rPr lang="en-US" b="1" dirty="0">
                <a:latin typeface="Comfortaa" pitchFamily="2" charset="0"/>
              </a:rPr>
              <a:t>SEMUA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substansi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dalam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keadaan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tertentu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bisa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bersifat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toksik</a:t>
            </a:r>
            <a:endParaRPr lang="en-US" dirty="0">
              <a:latin typeface="Comfortaa" pitchFamily="2" charset="0"/>
            </a:endParaRPr>
          </a:p>
          <a:p>
            <a:pPr marL="514350" indent="-514350">
              <a:buAutoNum type="arabicPeriod"/>
            </a:pPr>
            <a:r>
              <a:rPr lang="en-US" dirty="0" err="1">
                <a:latin typeface="Comfortaa" pitchFamily="2" charset="0"/>
              </a:rPr>
              <a:t>Zat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kimiawi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tumbuhan</a:t>
            </a:r>
            <a:r>
              <a:rPr lang="en-US" dirty="0">
                <a:latin typeface="Comfortaa" pitchFamily="2" charset="0"/>
              </a:rPr>
              <a:t> (</a:t>
            </a:r>
            <a:r>
              <a:rPr lang="en-US" dirty="0" err="1">
                <a:latin typeface="Comfortaa" pitchFamily="2" charset="0"/>
              </a:rPr>
              <a:t>ramuan</a:t>
            </a:r>
            <a:r>
              <a:rPr lang="en-US" dirty="0">
                <a:latin typeface="Comfortaa" pitchFamily="2" charset="0"/>
              </a:rPr>
              <a:t> herbal dan </a:t>
            </a:r>
            <a:r>
              <a:rPr lang="en-US" dirty="0" err="1">
                <a:latin typeface="Comfortaa" pitchFamily="2" charset="0"/>
              </a:rPr>
              <a:t>ekstrak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tumbuhan</a:t>
            </a:r>
            <a:r>
              <a:rPr lang="en-US" dirty="0">
                <a:latin typeface="Comfortaa" pitchFamily="2" charset="0"/>
              </a:rPr>
              <a:t>, “nutraceutical” (</a:t>
            </a:r>
            <a:r>
              <a:rPr lang="en-US" dirty="0" err="1">
                <a:latin typeface="Comfortaa" pitchFamily="2" charset="0"/>
              </a:rPr>
              <a:t>kombinasi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nutrisi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farmasi</a:t>
            </a:r>
            <a:r>
              <a:rPr lang="en-US" dirty="0">
                <a:latin typeface="Comfortaa" pitchFamily="2" charset="0"/>
              </a:rPr>
              <a:t>)) </a:t>
            </a:r>
            <a:r>
              <a:rPr lang="en-US" dirty="0" err="1">
                <a:latin typeface="Comfortaa" pitchFamily="2" charset="0"/>
              </a:rPr>
              <a:t>tidaklah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berbeda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dengan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obat-obatan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kimiawi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diproduksi</a:t>
            </a:r>
            <a:r>
              <a:rPr lang="en-US" dirty="0">
                <a:latin typeface="Comfortaa" pitchFamily="2" charset="0"/>
              </a:rPr>
              <a:t> di </a:t>
            </a:r>
            <a:r>
              <a:rPr lang="en-US" dirty="0" err="1">
                <a:latin typeface="Comfortaa" pitchFamily="2" charset="0"/>
              </a:rPr>
              <a:t>pabrik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kecuali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proporsi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pengotor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jauh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lebih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besar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dalam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bahan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tanaman</a:t>
            </a:r>
            <a:r>
              <a:rPr lang="en-US" dirty="0">
                <a:latin typeface="Comfortaa" pitchFamily="2" charset="0"/>
              </a:rPr>
              <a:t>, dan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Comfortaa" pitchFamily="2" charset="0"/>
              </a:rPr>
              <a:t>Semua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suplemen</a:t>
            </a:r>
            <a:r>
              <a:rPr lang="en-US" dirty="0">
                <a:latin typeface="Comfortaa" pitchFamily="2" charset="0"/>
              </a:rPr>
              <a:t> diet dan </a:t>
            </a:r>
            <a:r>
              <a:rPr lang="en-US" dirty="0" err="1">
                <a:latin typeface="Comfortaa" pitchFamily="2" charset="0"/>
              </a:rPr>
              <a:t>terapi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dipromosikan</a:t>
            </a:r>
            <a:r>
              <a:rPr lang="en-US" dirty="0">
                <a:latin typeface="Comfortaa" pitchFamily="2" charset="0"/>
              </a:rPr>
              <a:t> “</a:t>
            </a:r>
            <a:r>
              <a:rPr lang="en-US" dirty="0" err="1">
                <a:latin typeface="Comfortaa" pitchFamily="2" charset="0"/>
              </a:rPr>
              <a:t>mampu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meningkatkan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kesehatan</a:t>
            </a:r>
            <a:r>
              <a:rPr lang="en-US" dirty="0">
                <a:latin typeface="Comfortaa" pitchFamily="2" charset="0"/>
              </a:rPr>
              <a:t>” </a:t>
            </a:r>
            <a:r>
              <a:rPr lang="en-US" dirty="0" err="1">
                <a:latin typeface="Comfortaa" pitchFamily="2" charset="0"/>
              </a:rPr>
              <a:t>harus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memenuhi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standar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efikasi</a:t>
            </a:r>
            <a:r>
              <a:rPr lang="en-US" dirty="0">
                <a:latin typeface="Comfortaa" pitchFamily="2" charset="0"/>
              </a:rPr>
              <a:t> &amp; </a:t>
            </a:r>
            <a:r>
              <a:rPr lang="en-US" dirty="0" err="1">
                <a:latin typeface="Comfortaa" pitchFamily="2" charset="0"/>
              </a:rPr>
              <a:t>keamanan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sebagaimana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obat-obatan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atau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terapi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konvensional</a:t>
            </a:r>
            <a:endParaRPr lang="en-US" dirty="0">
              <a:latin typeface="Comfortaa" pitchFamily="2" charset="0"/>
            </a:endParaRPr>
          </a:p>
          <a:p>
            <a:pPr marL="514350" indent="-514350">
              <a:buAutoNum type="arabicPeriod"/>
            </a:pPr>
            <a:endParaRPr lang="en-US" i="1" dirty="0">
              <a:latin typeface="Comfortaa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Sehingga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tidak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seharusnya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ada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pemisahan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antara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obat-obatan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saintifik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dengan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obat-obatan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alternatif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lainnya</a:t>
            </a:r>
            <a:r>
              <a:rPr lang="en-US" dirty="0">
                <a:latin typeface="Comfortaa" pitchFamily="2" charset="0"/>
              </a:rPr>
              <a:t>. Dan </a:t>
            </a:r>
            <a:r>
              <a:rPr lang="en-US" dirty="0" err="1">
                <a:latin typeface="Comfortaa" pitchFamily="2" charset="0"/>
              </a:rPr>
              <a:t>secara</a:t>
            </a:r>
            <a:r>
              <a:rPr lang="en-US" dirty="0">
                <a:latin typeface="Comfortaa" pitchFamily="2" charset="0"/>
              </a:rPr>
              <a:t> ideal, </a:t>
            </a:r>
            <a:r>
              <a:rPr lang="en-US" dirty="0" err="1">
                <a:latin typeface="Comfortaa" pitchFamily="2" charset="0"/>
              </a:rPr>
              <a:t>semua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substansi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tumbuhan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ataupun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zat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nutrisi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harus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diuji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dengan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cara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serupa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menggunakan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i="1" dirty="0">
                <a:latin typeface="Comfortaa" pitchFamily="2" charset="0"/>
              </a:rPr>
              <a:t>Randomized Controlled Trials </a:t>
            </a:r>
            <a:r>
              <a:rPr lang="en-US" dirty="0">
                <a:latin typeface="Comfortaa" pitchFamily="2" charset="0"/>
              </a:rPr>
              <a:t>(RCTs) </a:t>
            </a:r>
            <a:r>
              <a:rPr lang="en-US" dirty="0" err="1">
                <a:latin typeface="Comfortaa" pitchFamily="2" charset="0"/>
              </a:rPr>
              <a:t>sebagai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senyawa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sintetis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2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6DE8-459A-B2A3-F146-067C6084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mfortaa" pitchFamily="2" charset="0"/>
              </a:rPr>
              <a:t>Definisi</a:t>
            </a:r>
            <a:endParaRPr lang="en-ID" b="1" dirty="0">
              <a:latin typeface="Comforta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D655-D3DB-8DE5-6C80-D40A1F22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24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500" b="1" dirty="0" err="1">
                <a:solidFill>
                  <a:schemeClr val="accent1"/>
                </a:solidFill>
                <a:latin typeface="Comfortaa" pitchFamily="2" charset="0"/>
              </a:rPr>
              <a:t>Farmakologi</a:t>
            </a:r>
            <a:r>
              <a:rPr lang="en-US" sz="2500" b="1" dirty="0">
                <a:latin typeface="Comfortaa" pitchFamily="2" charset="0"/>
              </a:rPr>
              <a:t> 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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studi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tentang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substansi-substansi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yang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berinteraksi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dengan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sistem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kehidupan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melalui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proses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kimia</a:t>
            </a:r>
            <a:endParaRPr lang="en-US" sz="2500" dirty="0">
              <a:latin typeface="Comfortaa" pitchFamily="2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500" dirty="0">
              <a:latin typeface="Comfortaa" pitchFamily="2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Interaksi-interaksi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tersebut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biasanya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terjadi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melalui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pengikatan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dari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substansi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tersebut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dengan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molekul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dirty="0" err="1">
                <a:latin typeface="Comfortaa" pitchFamily="2" charset="0"/>
                <a:sym typeface="Wingdings" panose="05000000000000000000" pitchFamily="2" charset="2"/>
              </a:rPr>
              <a:t>regulatorik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dan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mengaktifkan</a:t>
            </a:r>
            <a:r>
              <a:rPr lang="en-US" sz="2500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atau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menghambat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proses normal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tubuh</a:t>
            </a:r>
            <a:endParaRPr lang="en-US" sz="2500" b="1" dirty="0">
              <a:latin typeface="Comfortaa" pitchFamily="2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500" b="1" dirty="0">
              <a:latin typeface="Comfortaa" pitchFamily="2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Bisa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untuk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mendapat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efek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terapeutik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yang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bermanfaat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untuk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beberapa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proses di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dalam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tubuh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pasien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,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atau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efek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toksik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bagi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proses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regulatorik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pada parasite yang meng-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infeksi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pasien</a:t>
            </a:r>
            <a:endParaRPr lang="en-US" sz="2500" b="1" dirty="0">
              <a:latin typeface="Comfortaa" pitchFamily="2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500" b="1" dirty="0">
              <a:latin typeface="Comfortaa" pitchFamily="2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500" b="1" dirty="0" err="1">
                <a:solidFill>
                  <a:schemeClr val="accent1"/>
                </a:solidFill>
                <a:latin typeface="Comfortaa" pitchFamily="2" charset="0"/>
              </a:rPr>
              <a:t>Farmakologi</a:t>
            </a:r>
            <a:r>
              <a:rPr lang="en-US" sz="2500" b="1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en-US" sz="2500" b="1" dirty="0" err="1">
                <a:solidFill>
                  <a:schemeClr val="accent1"/>
                </a:solidFill>
                <a:latin typeface="Comfortaa" pitchFamily="2" charset="0"/>
              </a:rPr>
              <a:t>Medis</a:t>
            </a:r>
            <a:r>
              <a:rPr lang="en-US" sz="2500" b="1" dirty="0">
                <a:latin typeface="Comfortaa" pitchFamily="2" charset="0"/>
              </a:rPr>
              <a:t> 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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ilmu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mengenai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substansi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yang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digunakan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untuk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mencegah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,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mendiagnosis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, dan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mengobati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penyakit</a:t>
            </a:r>
            <a:endParaRPr lang="en-US" sz="2500" b="1" dirty="0">
              <a:latin typeface="Comfortaa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310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41306-1577-9550-B380-D24AF18D5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BC07-4E1B-8201-C6C9-142D63DF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Comfortaa" pitchFamily="2" charset="0"/>
              </a:rPr>
              <a:t>Definisi</a:t>
            </a:r>
            <a:endParaRPr lang="en-ID" b="1" dirty="0">
              <a:latin typeface="Comforta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1C6F5-BA44-15B6-EC4E-EF804B34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dirty="0" err="1">
                <a:solidFill>
                  <a:schemeClr val="accent1"/>
                </a:solidFill>
                <a:latin typeface="Comfortaa" pitchFamily="2" charset="0"/>
              </a:rPr>
              <a:t>Toksikologi</a:t>
            </a:r>
            <a:r>
              <a:rPr lang="en-US" sz="2500" b="1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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cabang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farmakologi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yang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membahas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tentang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efek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yang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tidak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diinginkan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dari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suatu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bahan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kimiawi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terhadap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sistem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kehidupan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,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mulai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dari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tingkat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sel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hingga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manusia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seutuhnya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,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serta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terhadap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ekosistem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yang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lebih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kompleks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(</a:t>
            </a:r>
            <a:r>
              <a:rPr lang="en-US" sz="2500" b="1" dirty="0" err="1">
                <a:latin typeface="Comfortaa" pitchFamily="2" charset="0"/>
                <a:sym typeface="Wingdings" panose="05000000000000000000" pitchFamily="2" charset="2"/>
              </a:rPr>
              <a:t>gambar</a:t>
            </a:r>
            <a:r>
              <a:rPr lang="en-US" sz="2500" b="1" dirty="0">
                <a:latin typeface="Comfortaa" pitchFamily="2" charset="0"/>
                <a:sym typeface="Wingdings" panose="05000000000000000000" pitchFamily="2" charset="2"/>
              </a:rPr>
              <a:t> 1.1) </a:t>
            </a:r>
          </a:p>
          <a:p>
            <a:pPr marL="0" indent="0">
              <a:buNone/>
            </a:pPr>
            <a:endParaRPr lang="en-ID" sz="25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AC018A5-3A54-FFE5-27AE-0501844AB38A}"/>
              </a:ext>
            </a:extLst>
          </p:cNvPr>
          <p:cNvSpPr/>
          <p:nvPr/>
        </p:nvSpPr>
        <p:spPr>
          <a:xfrm>
            <a:off x="-3" y="3571077"/>
            <a:ext cx="6922887" cy="328692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CFADFD4-B270-C83B-7E1E-7C1A29D1B2C9}"/>
              </a:ext>
            </a:extLst>
          </p:cNvPr>
          <p:cNvSpPr/>
          <p:nvPr/>
        </p:nvSpPr>
        <p:spPr>
          <a:xfrm>
            <a:off x="0" y="0"/>
            <a:ext cx="6922887" cy="357107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AE47C-41F4-C8A6-E213-23C0B244CC86}"/>
              </a:ext>
            </a:extLst>
          </p:cNvPr>
          <p:cNvSpPr/>
          <p:nvPr/>
        </p:nvSpPr>
        <p:spPr>
          <a:xfrm>
            <a:off x="5934748" y="259575"/>
            <a:ext cx="1976284" cy="359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Bahan Kimia</a:t>
            </a:r>
            <a:endParaRPr lang="en-ID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51328F-99F2-5931-C734-55CB98CE8161}"/>
              </a:ext>
            </a:extLst>
          </p:cNvPr>
          <p:cNvSpPr/>
          <p:nvPr/>
        </p:nvSpPr>
        <p:spPr>
          <a:xfrm>
            <a:off x="2842499" y="1164147"/>
            <a:ext cx="1976284" cy="359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Pasien</a:t>
            </a:r>
            <a:endParaRPr lang="en-ID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10AAE-B8F0-9F61-E3C6-AF38A0665893}"/>
              </a:ext>
            </a:extLst>
          </p:cNvPr>
          <p:cNvSpPr/>
          <p:nvPr/>
        </p:nvSpPr>
        <p:spPr>
          <a:xfrm>
            <a:off x="8858852" y="1164148"/>
            <a:ext cx="1976284" cy="359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Lingkungan</a:t>
            </a:r>
            <a:endParaRPr lang="en-ID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1E2868-D068-9EFC-DC9C-CBF76C04B66D}"/>
              </a:ext>
            </a:extLst>
          </p:cNvPr>
          <p:cNvSpPr/>
          <p:nvPr/>
        </p:nvSpPr>
        <p:spPr>
          <a:xfrm>
            <a:off x="8858852" y="2282077"/>
            <a:ext cx="1976284" cy="359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Organisme</a:t>
            </a:r>
            <a:r>
              <a:rPr lang="en-US" b="1" dirty="0"/>
              <a:t> Lain</a:t>
            </a:r>
            <a:endParaRPr lang="en-ID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80BFF1-D792-5D67-7CAA-08FFA24C208F}"/>
              </a:ext>
            </a:extLst>
          </p:cNvPr>
          <p:cNvSpPr/>
          <p:nvPr/>
        </p:nvSpPr>
        <p:spPr>
          <a:xfrm>
            <a:off x="1962511" y="2282077"/>
            <a:ext cx="1976284" cy="10923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</a:t>
            </a:r>
            <a:r>
              <a:rPr lang="en-US" b="1" dirty="0" err="1"/>
              <a:t>jaringan</a:t>
            </a:r>
            <a:r>
              <a:rPr lang="en-US" b="1" dirty="0"/>
              <a:t> yang </a:t>
            </a:r>
            <a:r>
              <a:rPr lang="en-US" b="1" dirty="0" err="1"/>
              <a:t>diinginkan</a:t>
            </a:r>
            <a:r>
              <a:rPr lang="en-US" b="1" dirty="0"/>
              <a:t> (</a:t>
            </a:r>
            <a:r>
              <a:rPr lang="en-US" b="1" dirty="0" err="1"/>
              <a:t>manusia</a:t>
            </a:r>
            <a:r>
              <a:rPr lang="en-US" b="1" dirty="0"/>
              <a:t> dan </a:t>
            </a:r>
            <a:r>
              <a:rPr lang="en-US" b="1" dirty="0" err="1"/>
              <a:t>hewan</a:t>
            </a:r>
            <a:r>
              <a:rPr lang="en-US" b="1" dirty="0"/>
              <a:t>)</a:t>
            </a:r>
            <a:endParaRPr lang="en-ID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FC286-3F4C-610E-73D1-4645BF62D3CD}"/>
              </a:ext>
            </a:extLst>
          </p:cNvPr>
          <p:cNvSpPr/>
          <p:nvPr/>
        </p:nvSpPr>
        <p:spPr>
          <a:xfrm>
            <a:off x="4180669" y="2282077"/>
            <a:ext cx="1976284" cy="1092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</a:t>
            </a:r>
            <a:r>
              <a:rPr lang="en-US" b="1" dirty="0" err="1"/>
              <a:t>jaringan</a:t>
            </a:r>
            <a:r>
              <a:rPr lang="en-US" b="1" dirty="0"/>
              <a:t> yang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diinginkan</a:t>
            </a:r>
            <a:endParaRPr lang="en-ID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0DA8F-55D6-C526-9651-B205BF514FF8}"/>
              </a:ext>
            </a:extLst>
          </p:cNvPr>
          <p:cNvSpPr/>
          <p:nvPr/>
        </p:nvSpPr>
        <p:spPr>
          <a:xfrm>
            <a:off x="1962511" y="3749543"/>
            <a:ext cx="1976284" cy="6440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Efek</a:t>
            </a:r>
            <a:r>
              <a:rPr lang="en-US" b="1" dirty="0"/>
              <a:t> </a:t>
            </a:r>
            <a:r>
              <a:rPr lang="en-US" b="1" dirty="0" err="1"/>
              <a:t>Terapeutik</a:t>
            </a:r>
            <a:endParaRPr lang="en-ID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AAD0B3-9E0F-0C3F-429D-742F9DF7B498}"/>
              </a:ext>
            </a:extLst>
          </p:cNvPr>
          <p:cNvSpPr/>
          <p:nvPr/>
        </p:nvSpPr>
        <p:spPr>
          <a:xfrm>
            <a:off x="4180669" y="4577904"/>
            <a:ext cx="1976284" cy="782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Efek</a:t>
            </a:r>
            <a:r>
              <a:rPr lang="en-US" b="1" dirty="0"/>
              <a:t> </a:t>
            </a:r>
            <a:r>
              <a:rPr lang="en-US" b="1" dirty="0" err="1"/>
              <a:t>Toksik</a:t>
            </a:r>
            <a:endParaRPr lang="en-ID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91D1A29-A3A0-4203-C1A5-27CFBF7C05A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950653" y="4393555"/>
            <a:ext cx="2218158" cy="18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E74606-2ED5-F2C3-4DE8-4C5A81A92AF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5168811" y="3374432"/>
            <a:ext cx="0" cy="120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3F6DE9E-5A3A-D0C7-3D95-0C13A18F9EC6}"/>
              </a:ext>
            </a:extLst>
          </p:cNvPr>
          <p:cNvSpPr/>
          <p:nvPr/>
        </p:nvSpPr>
        <p:spPr>
          <a:xfrm rot="16200000">
            <a:off x="-297918" y="1505326"/>
            <a:ext cx="1976284" cy="3569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Farmakokinetik</a:t>
            </a:r>
            <a:endParaRPr lang="en-ID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A0989E-A8EF-1E82-7F23-ECF54DFCEFEA}"/>
              </a:ext>
            </a:extLst>
          </p:cNvPr>
          <p:cNvSpPr/>
          <p:nvPr/>
        </p:nvSpPr>
        <p:spPr>
          <a:xfrm rot="16200000">
            <a:off x="-297292" y="4625593"/>
            <a:ext cx="1976284" cy="3569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Farmakodinamik</a:t>
            </a:r>
            <a:endParaRPr lang="en-ID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FCDC43-07F7-B9F3-2EED-4F95C818B876}"/>
              </a:ext>
            </a:extLst>
          </p:cNvPr>
          <p:cNvSpPr/>
          <p:nvPr/>
        </p:nvSpPr>
        <p:spPr>
          <a:xfrm>
            <a:off x="1962511" y="5630945"/>
            <a:ext cx="4194442" cy="8829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Farmakologi</a:t>
            </a:r>
            <a:r>
              <a:rPr lang="en-US" sz="2800" b="1" dirty="0"/>
              <a:t> </a:t>
            </a:r>
            <a:r>
              <a:rPr lang="en-US" sz="2800" b="1" dirty="0" err="1"/>
              <a:t>Medis</a:t>
            </a:r>
            <a:r>
              <a:rPr lang="en-US" sz="2800" b="1" dirty="0"/>
              <a:t> &amp; </a:t>
            </a:r>
            <a:r>
              <a:rPr lang="en-US" sz="2800" b="1" dirty="0" err="1"/>
              <a:t>Toksikologi</a:t>
            </a:r>
            <a:r>
              <a:rPr lang="en-US" sz="2800" b="1" dirty="0"/>
              <a:t> </a:t>
            </a:r>
            <a:r>
              <a:rPr lang="en-US" sz="2800" b="1" dirty="0" err="1"/>
              <a:t>Medis</a:t>
            </a:r>
            <a:endParaRPr lang="en-ID" sz="28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CA3B81-BAA5-73AA-93B6-98E80638ED3D}"/>
              </a:ext>
            </a:extLst>
          </p:cNvPr>
          <p:cNvSpPr/>
          <p:nvPr/>
        </p:nvSpPr>
        <p:spPr>
          <a:xfrm rot="16200000">
            <a:off x="9739839" y="3269974"/>
            <a:ext cx="1075658" cy="6297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Rantai</a:t>
            </a:r>
            <a:endParaRPr lang="en-US" b="1" dirty="0"/>
          </a:p>
          <a:p>
            <a:pPr algn="ctr"/>
            <a:r>
              <a:rPr lang="en-US" b="1" dirty="0" err="1"/>
              <a:t>Makanan</a:t>
            </a:r>
            <a:endParaRPr lang="en-ID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2CC044-2AB6-188B-42B5-83F65CC633AB}"/>
              </a:ext>
            </a:extLst>
          </p:cNvPr>
          <p:cNvSpPr/>
          <p:nvPr/>
        </p:nvSpPr>
        <p:spPr>
          <a:xfrm>
            <a:off x="8858852" y="4577904"/>
            <a:ext cx="1976284" cy="782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Lebih</a:t>
            </a:r>
            <a:r>
              <a:rPr lang="en-US" b="1" dirty="0"/>
              <a:t> Banyak </a:t>
            </a:r>
            <a:r>
              <a:rPr lang="en-US" b="1" dirty="0" err="1"/>
              <a:t>Lagi</a:t>
            </a:r>
            <a:r>
              <a:rPr lang="en-US" b="1" dirty="0"/>
              <a:t> </a:t>
            </a:r>
            <a:r>
              <a:rPr lang="en-US" b="1" dirty="0" err="1"/>
              <a:t>Organisme</a:t>
            </a:r>
            <a:r>
              <a:rPr lang="en-US" b="1" dirty="0"/>
              <a:t> Lain</a:t>
            </a:r>
            <a:endParaRPr lang="en-ID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E7594B-EA17-F506-5EFE-65BDACA32D33}"/>
              </a:ext>
            </a:extLst>
          </p:cNvPr>
          <p:cNvSpPr/>
          <p:nvPr/>
        </p:nvSpPr>
        <p:spPr>
          <a:xfrm>
            <a:off x="7911033" y="5630945"/>
            <a:ext cx="3529778" cy="8829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Toksikologi</a:t>
            </a:r>
            <a:r>
              <a:rPr lang="en-US" sz="2800" b="1" dirty="0"/>
              <a:t> </a:t>
            </a:r>
            <a:r>
              <a:rPr lang="en-US" sz="2800" b="1" dirty="0" err="1"/>
              <a:t>Lingkungan</a:t>
            </a:r>
            <a:r>
              <a:rPr lang="en-US" sz="2800" b="1" dirty="0"/>
              <a:t> </a:t>
            </a:r>
            <a:endParaRPr lang="en-ID" sz="28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790383-4269-5757-DDE4-5032758828CF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830641" y="619436"/>
            <a:ext cx="3092249" cy="5447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3A8EDE-2D34-C83E-F946-B1C04EBA677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922890" y="619436"/>
            <a:ext cx="2924104" cy="544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5C90C9-2F53-A31D-A4FA-4FF3E2BC587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950653" y="1524008"/>
            <a:ext cx="879988" cy="75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64A109-D57B-5D65-E0FA-D0A148D61AB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830641" y="1524008"/>
            <a:ext cx="1338170" cy="758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2D3C04-D3D8-9F4D-28D8-B14FFC9F6CC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846994" y="1524009"/>
            <a:ext cx="0" cy="75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F1DA53-A14E-94A9-191B-CA03A6F7FCCA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>
            <a:off x="9846994" y="2641938"/>
            <a:ext cx="0" cy="193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BF47CC-B3C4-2A6F-9C64-FDA27746142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950653" y="3374435"/>
            <a:ext cx="0" cy="37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5EBEF08-533A-11F7-3F67-0DE7657D2071}"/>
              </a:ext>
            </a:extLst>
          </p:cNvPr>
          <p:cNvSpPr/>
          <p:nvPr/>
        </p:nvSpPr>
        <p:spPr>
          <a:xfrm rot="16200000">
            <a:off x="154372" y="1414620"/>
            <a:ext cx="1976284" cy="538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Absorpsi</a:t>
            </a:r>
            <a:r>
              <a:rPr lang="en-US" sz="1600" b="1" dirty="0"/>
              <a:t>, </a:t>
            </a:r>
            <a:r>
              <a:rPr lang="en-US" sz="1600" b="1" dirty="0" err="1"/>
              <a:t>Distribusi</a:t>
            </a:r>
            <a:r>
              <a:rPr lang="en-US" sz="1600" b="1" dirty="0"/>
              <a:t>, &amp; </a:t>
            </a:r>
            <a:r>
              <a:rPr lang="en-US" sz="1600" b="1" dirty="0" err="1"/>
              <a:t>Eliminasi</a:t>
            </a:r>
            <a:r>
              <a:rPr lang="en-US" sz="1600" b="1" dirty="0"/>
              <a:t> </a:t>
            </a:r>
            <a:r>
              <a:rPr lang="en-US" sz="1600" b="1" dirty="0" err="1"/>
              <a:t>Obat</a:t>
            </a:r>
            <a:endParaRPr lang="en-ID" sz="16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F999F72-7255-E279-0D23-61CCE8AC8B8E}"/>
              </a:ext>
            </a:extLst>
          </p:cNvPr>
          <p:cNvSpPr/>
          <p:nvPr/>
        </p:nvSpPr>
        <p:spPr>
          <a:xfrm rot="16200000">
            <a:off x="241999" y="4447260"/>
            <a:ext cx="1976284" cy="713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Aksi</a:t>
            </a:r>
            <a:r>
              <a:rPr lang="en-US" sz="1600" b="1" dirty="0"/>
              <a:t> </a:t>
            </a:r>
            <a:r>
              <a:rPr lang="en-US" sz="1600" b="1" dirty="0" err="1"/>
              <a:t>dari</a:t>
            </a:r>
            <a:r>
              <a:rPr lang="en-US" sz="1600" b="1" dirty="0"/>
              <a:t> </a:t>
            </a:r>
            <a:r>
              <a:rPr lang="en-US" sz="1600" b="1" dirty="0" err="1"/>
              <a:t>suatu</a:t>
            </a:r>
            <a:r>
              <a:rPr lang="en-US" sz="1600" b="1" dirty="0"/>
              <a:t> </a:t>
            </a:r>
            <a:r>
              <a:rPr lang="en-US" sz="1600" b="1" dirty="0" err="1"/>
              <a:t>bahan</a:t>
            </a:r>
            <a:r>
              <a:rPr lang="en-US" sz="1600" b="1" dirty="0"/>
              <a:t> </a:t>
            </a:r>
            <a:r>
              <a:rPr lang="en-US" sz="1600" b="1" dirty="0" err="1"/>
              <a:t>kimia</a:t>
            </a:r>
            <a:r>
              <a:rPr lang="en-US" sz="1600" b="1" dirty="0"/>
              <a:t> </a:t>
            </a:r>
            <a:r>
              <a:rPr lang="en-US" sz="1600" b="1" dirty="0" err="1"/>
              <a:t>terhadap</a:t>
            </a:r>
            <a:r>
              <a:rPr lang="en-US" sz="1600" b="1" dirty="0"/>
              <a:t> </a:t>
            </a:r>
            <a:r>
              <a:rPr lang="en-US" sz="1600" b="1" dirty="0" err="1"/>
              <a:t>organisme</a:t>
            </a:r>
            <a:endParaRPr lang="en-ID" sz="1600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DCC5F98-B33B-822C-39B7-E74D53B2742C}"/>
              </a:ext>
            </a:extLst>
          </p:cNvPr>
          <p:cNvSpPr/>
          <p:nvPr/>
        </p:nvSpPr>
        <p:spPr>
          <a:xfrm>
            <a:off x="6156953" y="4577904"/>
            <a:ext cx="2701899" cy="78216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F8DDF-DB86-1B57-26A6-A1FDE765942A}"/>
              </a:ext>
            </a:extLst>
          </p:cNvPr>
          <p:cNvSpPr txBox="1"/>
          <p:nvPr/>
        </p:nvSpPr>
        <p:spPr>
          <a:xfrm>
            <a:off x="5891981" y="200877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800" b="1" dirty="0">
                <a:latin typeface="Comfortaa" pitchFamily="2" charset="0"/>
                <a:sym typeface="Wingdings" panose="05000000000000000000" pitchFamily="2" charset="2"/>
              </a:rPr>
              <a:t>(</a:t>
            </a:r>
            <a:r>
              <a:rPr lang="en-US" sz="1800" b="1" dirty="0" err="1">
                <a:latin typeface="Comfortaa" pitchFamily="2" charset="0"/>
                <a:sym typeface="Wingdings" panose="05000000000000000000" pitchFamily="2" charset="2"/>
              </a:rPr>
              <a:t>gambar</a:t>
            </a:r>
            <a:r>
              <a:rPr lang="en-US" sz="1800" b="1" dirty="0">
                <a:latin typeface="Comfortaa" pitchFamily="2" charset="0"/>
                <a:sym typeface="Wingdings" panose="05000000000000000000" pitchFamily="2" charset="2"/>
              </a:rPr>
              <a:t> 1.1) </a:t>
            </a:r>
          </a:p>
        </p:txBody>
      </p:sp>
    </p:spTree>
    <p:extLst>
      <p:ext uri="{BB962C8B-B14F-4D97-AF65-F5344CB8AC3E}">
        <p14:creationId xmlns:p14="http://schemas.microsoft.com/office/powerpoint/2010/main" val="221553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09B20-FD65-B247-5BC5-2CD739B50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307A1-8324-51F8-1432-2C1CCADB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2023"/>
            <a:ext cx="10515600" cy="54749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Comfortaa" pitchFamily="2" charset="0"/>
              </a:rPr>
              <a:t>JENIS OBAT BERTAMBAH SETIAP TAHUN</a:t>
            </a:r>
          </a:p>
          <a:p>
            <a:pPr marL="0" indent="0">
              <a:buNone/>
            </a:pPr>
            <a:endParaRPr lang="en-US" sz="3600" b="1" dirty="0">
              <a:latin typeface="Comfortaa" pitchFamily="2" charset="0"/>
            </a:endParaRPr>
          </a:p>
          <a:p>
            <a:pPr marL="0" indent="0">
              <a:buNone/>
            </a:pPr>
            <a:r>
              <a:rPr lang="en-US" sz="3600" b="1" dirty="0" err="1">
                <a:solidFill>
                  <a:schemeClr val="accent1"/>
                </a:solidFill>
                <a:latin typeface="Comfortaa" pitchFamily="2" charset="0"/>
              </a:rPr>
              <a:t>Alasan</a:t>
            </a:r>
            <a:r>
              <a:rPr lang="en-US" sz="3600" b="1" dirty="0">
                <a:solidFill>
                  <a:schemeClr val="accent1"/>
                </a:solidFill>
                <a:latin typeface="Comfortaa" pitchFamily="2" charset="0"/>
              </a:rPr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b="1" dirty="0" err="1">
                <a:latin typeface="Comfortaa" pitchFamily="2" charset="0"/>
              </a:rPr>
              <a:t>Ditemukan</a:t>
            </a:r>
            <a:r>
              <a:rPr lang="en-US" sz="3200" b="1" dirty="0">
                <a:latin typeface="Comfortaa" pitchFamily="2" charset="0"/>
              </a:rPr>
              <a:t> </a:t>
            </a:r>
            <a:r>
              <a:rPr lang="en-US" sz="3200" b="1" dirty="0" err="1">
                <a:latin typeface="Comfortaa" pitchFamily="2" charset="0"/>
              </a:rPr>
              <a:t>penyakit</a:t>
            </a:r>
            <a:r>
              <a:rPr lang="en-US" sz="3200" b="1" dirty="0">
                <a:latin typeface="Comfortaa" pitchFamily="2" charset="0"/>
              </a:rPr>
              <a:t> </a:t>
            </a:r>
            <a:r>
              <a:rPr lang="en-US" sz="3200" b="1" dirty="0" err="1">
                <a:latin typeface="Comfortaa" pitchFamily="2" charset="0"/>
              </a:rPr>
              <a:t>baru</a:t>
            </a:r>
            <a:endParaRPr lang="en-US" sz="3200" b="1" dirty="0">
              <a:latin typeface="Comfortaa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200" b="1" dirty="0" err="1">
                <a:latin typeface="Comfortaa" pitchFamily="2" charset="0"/>
              </a:rPr>
              <a:t>Resistensi</a:t>
            </a:r>
            <a:r>
              <a:rPr lang="en-US" sz="3200" b="1" dirty="0">
                <a:latin typeface="Comfortaa" pitchFamily="2" charset="0"/>
              </a:rPr>
              <a:t> </a:t>
            </a:r>
            <a:r>
              <a:rPr lang="en-US" sz="3200" b="1" dirty="0" err="1">
                <a:latin typeface="Comfortaa" pitchFamily="2" charset="0"/>
              </a:rPr>
              <a:t>bakteri</a:t>
            </a:r>
            <a:r>
              <a:rPr lang="en-US" sz="3200" b="1" dirty="0">
                <a:latin typeface="Comfortaa" pitchFamily="2" charset="0"/>
              </a:rPr>
              <a:t> &amp; parasite lain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200" b="1" dirty="0" err="1">
                <a:latin typeface="Comfortaa" pitchFamily="2" charset="0"/>
              </a:rPr>
              <a:t>Ditemukannya</a:t>
            </a:r>
            <a:r>
              <a:rPr lang="en-US" sz="3200" b="1" dirty="0">
                <a:latin typeface="Comfortaa" pitchFamily="2" charset="0"/>
              </a:rPr>
              <a:t> </a:t>
            </a:r>
            <a:r>
              <a:rPr lang="en-US" sz="3200" b="1" dirty="0" err="1">
                <a:latin typeface="Comfortaa" pitchFamily="2" charset="0"/>
              </a:rPr>
              <a:t>cara</a:t>
            </a:r>
            <a:r>
              <a:rPr lang="en-US" sz="3200" b="1" dirty="0">
                <a:latin typeface="Comfortaa" pitchFamily="2" charset="0"/>
              </a:rPr>
              <a:t> </a:t>
            </a:r>
            <a:r>
              <a:rPr lang="en-US" sz="3200" b="1" dirty="0" err="1">
                <a:latin typeface="Comfortaa" pitchFamily="2" charset="0"/>
              </a:rPr>
              <a:t>kerja</a:t>
            </a:r>
            <a:r>
              <a:rPr lang="en-US" sz="3200" b="1" dirty="0">
                <a:latin typeface="Comfortaa" pitchFamily="2" charset="0"/>
              </a:rPr>
              <a:t> yang </a:t>
            </a:r>
            <a:r>
              <a:rPr lang="en-US" sz="3200" b="1" dirty="0" err="1">
                <a:latin typeface="Comfortaa" pitchFamily="2" charset="0"/>
              </a:rPr>
              <a:t>baru</a:t>
            </a:r>
            <a:r>
              <a:rPr lang="en-US" sz="3200" b="1" dirty="0">
                <a:latin typeface="Comfortaa" pitchFamily="2" charset="0"/>
              </a:rPr>
              <a:t> pada </a:t>
            </a:r>
            <a:r>
              <a:rPr lang="en-US" sz="3200" b="1" dirty="0" err="1">
                <a:latin typeface="Comfortaa" pitchFamily="2" charset="0"/>
              </a:rPr>
              <a:t>suatu</a:t>
            </a:r>
            <a:r>
              <a:rPr lang="en-US" sz="3200" b="1" dirty="0">
                <a:latin typeface="Comfortaa" pitchFamily="2" charset="0"/>
              </a:rPr>
              <a:t> </a:t>
            </a:r>
            <a:r>
              <a:rPr lang="en-US" sz="3200" b="1" dirty="0" err="1">
                <a:latin typeface="Comfortaa" pitchFamily="2" charset="0"/>
              </a:rPr>
              <a:t>penyakit</a:t>
            </a:r>
            <a:r>
              <a:rPr lang="en-US" sz="3200" b="1" dirty="0">
                <a:latin typeface="Comfortaa" pitchFamily="2" charset="0"/>
              </a:rPr>
              <a:t> yang </a:t>
            </a:r>
            <a:r>
              <a:rPr lang="en-US" sz="3200" b="1" dirty="0" err="1">
                <a:latin typeface="Comfortaa" pitchFamily="2" charset="0"/>
              </a:rPr>
              <a:t>sebelumnya</a:t>
            </a:r>
            <a:r>
              <a:rPr lang="en-US" sz="3200" b="1" dirty="0">
                <a:latin typeface="Comfortaa" pitchFamily="2" charset="0"/>
              </a:rPr>
              <a:t> </a:t>
            </a:r>
            <a:r>
              <a:rPr lang="en-US" sz="3200" b="1" dirty="0" err="1">
                <a:latin typeface="Comfortaa" pitchFamily="2" charset="0"/>
              </a:rPr>
              <a:t>masih</a:t>
            </a:r>
            <a:r>
              <a:rPr lang="en-US" sz="3200" b="1" dirty="0">
                <a:latin typeface="Comfortaa" pitchFamily="2" charset="0"/>
              </a:rPr>
              <a:t> </a:t>
            </a:r>
            <a:r>
              <a:rPr lang="en-US" sz="3200" b="1" dirty="0" err="1">
                <a:latin typeface="Comfortaa" pitchFamily="2" charset="0"/>
              </a:rPr>
              <a:t>belum</a:t>
            </a:r>
            <a:r>
              <a:rPr lang="en-US" sz="3200" b="1" dirty="0">
                <a:latin typeface="Comfortaa" pitchFamily="2" charset="0"/>
              </a:rPr>
              <a:t> </a:t>
            </a:r>
            <a:r>
              <a:rPr lang="en-US" sz="3200" b="1" dirty="0" err="1">
                <a:latin typeface="Comfortaa" pitchFamily="2" charset="0"/>
              </a:rPr>
              <a:t>dapat</a:t>
            </a:r>
            <a:r>
              <a:rPr lang="en-US" sz="3200" b="1" dirty="0">
                <a:latin typeface="Comfortaa" pitchFamily="2" charset="0"/>
              </a:rPr>
              <a:t> </a:t>
            </a:r>
            <a:r>
              <a:rPr lang="en-US" sz="3200" b="1" dirty="0" err="1">
                <a:latin typeface="Comfortaa" pitchFamily="2" charset="0"/>
              </a:rPr>
              <a:t>diobati</a:t>
            </a:r>
            <a:r>
              <a:rPr lang="en-US" sz="3200" b="1" dirty="0">
                <a:latin typeface="Comfortaa" pitchFamily="2" charset="0"/>
              </a:rPr>
              <a:t> </a:t>
            </a:r>
            <a:r>
              <a:rPr lang="en-US" sz="3200" b="1" dirty="0" err="1">
                <a:latin typeface="Comfortaa" pitchFamily="2" charset="0"/>
              </a:rPr>
              <a:t>secara</a:t>
            </a:r>
            <a:r>
              <a:rPr lang="en-US" sz="3200" b="1" dirty="0">
                <a:latin typeface="Comfortaa" pitchFamily="2" charset="0"/>
              </a:rPr>
              <a:t> </a:t>
            </a:r>
            <a:r>
              <a:rPr lang="en-US" sz="3200" b="1" dirty="0" err="1">
                <a:latin typeface="Comfortaa" pitchFamily="2" charset="0"/>
              </a:rPr>
              <a:t>adekuat</a:t>
            </a:r>
            <a:endParaRPr lang="en-US" sz="3200" b="1" dirty="0">
              <a:latin typeface="Comfortaa" pitchFamily="2" charset="0"/>
            </a:endParaRPr>
          </a:p>
          <a:p>
            <a:pPr marL="742950" indent="-742950">
              <a:buFont typeface="+mj-lt"/>
              <a:buAutoNum type="arabicPeriod"/>
            </a:pPr>
            <a:endParaRPr lang="en-US" sz="3600" b="1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9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5490-FD57-AEB6-1577-520173C0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fortaa" pitchFamily="2" charset="0"/>
              </a:rPr>
              <a:t>Sejarah </a:t>
            </a:r>
            <a:r>
              <a:rPr lang="en-US" b="1" dirty="0" err="1">
                <a:latin typeface="Comfortaa" pitchFamily="2" charset="0"/>
              </a:rPr>
              <a:t>Farmakologi</a:t>
            </a:r>
            <a:endParaRPr lang="en-ID" b="1" dirty="0">
              <a:latin typeface="Comforta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858A-9050-4632-553E-72AD65FB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Manusia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prasejarah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sudah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mengetahui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manfaat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bahaya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berbagai</a:t>
            </a:r>
            <a:r>
              <a:rPr lang="en-US" dirty="0">
                <a:latin typeface="Comfortaa" pitchFamily="2" charset="0"/>
              </a:rPr>
              <a:t> material </a:t>
            </a:r>
            <a:r>
              <a:rPr lang="en-US" dirty="0" err="1">
                <a:latin typeface="Comfortaa" pitchFamily="2" charset="0"/>
              </a:rPr>
              <a:t>hewan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tumbuhan</a:t>
            </a:r>
            <a:r>
              <a:rPr lang="en-US" dirty="0">
                <a:latin typeface="Comfortaa" pitchFamily="2" charset="0"/>
              </a:rPr>
              <a:t>. </a:t>
            </a:r>
            <a:r>
              <a:rPr lang="en-US" dirty="0" err="1">
                <a:latin typeface="Comfortaa" pitchFamily="2" charset="0"/>
              </a:rPr>
              <a:t>Terdapat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rekam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jejak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berupa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catatan-catatan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awal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sejarah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mencantumkan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berbagai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jenis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pengobatan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termasuk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beberapa</a:t>
            </a:r>
            <a:r>
              <a:rPr lang="en-US" dirty="0">
                <a:latin typeface="Comfortaa" pitchFamily="2" charset="0"/>
              </a:rPr>
              <a:t> di </a:t>
            </a:r>
            <a:r>
              <a:rPr lang="en-US" dirty="0" err="1">
                <a:latin typeface="Comfortaa" pitchFamily="2" charset="0"/>
              </a:rPr>
              <a:t>antaranya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masih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dikenal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sebagai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obat-batan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bermanfaat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hingga</a:t>
            </a:r>
            <a:r>
              <a:rPr lang="en-US" dirty="0">
                <a:latin typeface="Comfortaa" pitchFamily="2" charset="0"/>
              </a:rPr>
              <a:t> zaman </a:t>
            </a:r>
            <a:r>
              <a:rPr lang="en-US" dirty="0" err="1">
                <a:latin typeface="Comfortaa" pitchFamily="2" charset="0"/>
              </a:rPr>
              <a:t>ini</a:t>
            </a:r>
            <a:r>
              <a:rPr lang="en-US" dirty="0">
                <a:latin typeface="Comfortaa" pitchFamily="2" charset="0"/>
              </a:rPr>
              <a:t> - </a:t>
            </a:r>
            <a:r>
              <a:rPr lang="en-US" dirty="0" err="1">
                <a:latin typeface="Comfortaa" pitchFamily="2" charset="0"/>
              </a:rPr>
              <a:t>tapi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kebanyakan</a:t>
            </a:r>
            <a:r>
              <a:rPr lang="en-US" dirty="0">
                <a:latin typeface="Comfortaa" pitchFamily="2" charset="0"/>
              </a:rPr>
              <a:t> di </a:t>
            </a:r>
            <a:r>
              <a:rPr lang="en-US" dirty="0" err="1">
                <a:latin typeface="Comfortaa" pitchFamily="2" charset="0"/>
              </a:rPr>
              <a:t>antaranya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tidak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berguna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atau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bahkan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berbahaya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06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A8CBA-DE4C-33EF-8CC3-BE702FA3D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BBEC-D021-18F8-77EB-6B04EC57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fortaa" pitchFamily="2" charset="0"/>
              </a:rPr>
              <a:t>Sejarah </a:t>
            </a:r>
            <a:r>
              <a:rPr lang="en-US" b="1" dirty="0" err="1">
                <a:latin typeface="Comfortaa" pitchFamily="2" charset="0"/>
              </a:rPr>
              <a:t>Farmakologi</a:t>
            </a:r>
            <a:endParaRPr lang="en-ID" b="1" dirty="0">
              <a:latin typeface="Comforta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1E23B-2E49-C889-2CEC-CB9EF4EBD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mfortaa" pitchFamily="2" charset="0"/>
              </a:rPr>
              <a:t>Baru </a:t>
            </a:r>
            <a:r>
              <a:rPr lang="en-US" dirty="0" err="1">
                <a:latin typeface="Comfortaa" pitchFamily="2" charset="0"/>
              </a:rPr>
              <a:t>sekitar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tahun</a:t>
            </a:r>
            <a:r>
              <a:rPr lang="en-US" dirty="0">
                <a:latin typeface="Comfortaa" pitchFamily="2" charset="0"/>
              </a:rPr>
              <a:t> 500-an </a:t>
            </a:r>
            <a:r>
              <a:rPr lang="en-US" dirty="0" err="1">
                <a:latin typeface="Comfortaa" pitchFamily="2" charset="0"/>
              </a:rPr>
              <a:t>Masehi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beberapa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upaya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mulai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dilakukan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untuk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mencoba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memperkenalkan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metode-metode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rasional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dalam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hal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obat-obatan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tapi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tidak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ada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satupun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berhasil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karena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aliran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pemikiran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saat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itu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didominasi</a:t>
            </a:r>
            <a:r>
              <a:rPr lang="en-US" dirty="0">
                <a:latin typeface="Comfortaa" pitchFamily="2" charset="0"/>
              </a:rPr>
              <a:t> oleh </a:t>
            </a:r>
            <a:r>
              <a:rPr lang="en-US" dirty="0" err="1">
                <a:latin typeface="Comfortaa" pitchFamily="2" charset="0"/>
              </a:rPr>
              <a:t>klaim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bahwa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semua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hal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terkait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biologi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penyakit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bisa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dijelaskan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tanpa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perlu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eksperimen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observasi</a:t>
            </a:r>
            <a:r>
              <a:rPr lang="en-US" dirty="0">
                <a:latin typeface="Comfortaa" pitchFamily="2" charset="0"/>
              </a:rPr>
              <a:t> (</a:t>
            </a:r>
            <a:r>
              <a:rPr lang="en-US" dirty="0" err="1">
                <a:latin typeface="Comfortaa" pitchFamily="2" charset="0"/>
              </a:rPr>
              <a:t>pengamatan</a:t>
            </a:r>
            <a:r>
              <a:rPr lang="en-US" dirty="0">
                <a:latin typeface="Comfortaa" pitchFamily="2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mfortaa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Aliran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tersebut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menyebarkan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gagasan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aneh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 mis.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penyakit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disebabkan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oleh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kelebihan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cairan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empedu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atau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darah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dalam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tubuh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atau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luka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dapat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disembuhkan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dengan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mengoleskan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salep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pada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senjata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yang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menyebabkan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luka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dst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.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71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BDB23-38D2-7B42-B306-D21DA54B4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E6DE-70FE-B7EF-60ED-FF3A3C9FB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fortaa" pitchFamily="2" charset="0"/>
              </a:rPr>
              <a:t>Sejarah </a:t>
            </a:r>
            <a:r>
              <a:rPr lang="en-US" b="1" dirty="0" err="1">
                <a:latin typeface="Comfortaa" pitchFamily="2" charset="0"/>
              </a:rPr>
              <a:t>Farmakologi</a:t>
            </a:r>
            <a:endParaRPr lang="en-ID" b="1" dirty="0">
              <a:latin typeface="Comforta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20FE-B47A-B665-ADCD-CC7203587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mfortaa" pitchFamily="2" charset="0"/>
              </a:rPr>
              <a:t>Baru </a:t>
            </a:r>
            <a:r>
              <a:rPr lang="en-US" dirty="0" err="1">
                <a:latin typeface="Comfortaa" pitchFamily="2" charset="0"/>
              </a:rPr>
              <a:t>sekitar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tahun</a:t>
            </a:r>
            <a:r>
              <a:rPr lang="en-US" dirty="0">
                <a:latin typeface="Comfortaa" pitchFamily="2" charset="0"/>
              </a:rPr>
              <a:t> 500-an </a:t>
            </a:r>
            <a:r>
              <a:rPr lang="en-US" dirty="0" err="1">
                <a:latin typeface="Comfortaa" pitchFamily="2" charset="0"/>
              </a:rPr>
              <a:t>Masehi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beberapa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upaya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mulai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dilakukan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untuk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mencoba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memperkenalkan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metode-metode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rasional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dalam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hal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obat-obatan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 err="1">
                <a:latin typeface="Comfortaa" pitchFamily="2" charset="0"/>
              </a:rPr>
              <a:t>tapi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tidak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ada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satupun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berhasil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karena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aliran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pemikiran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saat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itu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didominasi</a:t>
            </a:r>
            <a:r>
              <a:rPr lang="en-US" dirty="0">
                <a:latin typeface="Comfortaa" pitchFamily="2" charset="0"/>
              </a:rPr>
              <a:t> oleh </a:t>
            </a:r>
            <a:r>
              <a:rPr lang="en-US" dirty="0" err="1">
                <a:latin typeface="Comfortaa" pitchFamily="2" charset="0"/>
              </a:rPr>
              <a:t>klaim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bahwa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semua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hal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terkait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biologi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penyakit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bisa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dijelaskan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tanpa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perlu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eksperimen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observasi</a:t>
            </a:r>
            <a:r>
              <a:rPr lang="en-US" dirty="0">
                <a:latin typeface="Comfortaa" pitchFamily="2" charset="0"/>
              </a:rPr>
              <a:t> (</a:t>
            </a:r>
            <a:r>
              <a:rPr lang="en-US" dirty="0" err="1">
                <a:latin typeface="Comfortaa" pitchFamily="2" charset="0"/>
              </a:rPr>
              <a:t>pengamatan</a:t>
            </a:r>
            <a:r>
              <a:rPr lang="en-US" dirty="0">
                <a:latin typeface="Comfortaa" pitchFamily="2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mfortaa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Aliran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tersebut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menyebarkan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gagasan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aneh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 mis.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penyakit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disebabkan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oleh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kelebihan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cairan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empedu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atau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darah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dalam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tubuh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atau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luka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dapat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disembuhkan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dengan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mengoleskan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salep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pada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senjata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yang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menyebabkan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luka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,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dst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.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07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7A63C-85F4-663D-4E43-DDD761243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2F6F-524A-4C35-59EC-8067BBE5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mfortaa" pitchFamily="2" charset="0"/>
              </a:rPr>
              <a:t>Sejarah </a:t>
            </a:r>
            <a:r>
              <a:rPr lang="en-US" b="1" dirty="0" err="1">
                <a:latin typeface="Comfortaa" pitchFamily="2" charset="0"/>
              </a:rPr>
              <a:t>Farmakologi</a:t>
            </a:r>
            <a:endParaRPr lang="en-ID" b="1" dirty="0">
              <a:latin typeface="Comforta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5264E-B895-1654-2821-DA27D185D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Sekitar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akhir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abad</a:t>
            </a:r>
            <a:r>
              <a:rPr lang="en-US" dirty="0">
                <a:latin typeface="Comfortaa" pitchFamily="2" charset="0"/>
              </a:rPr>
              <a:t> ke-17, </a:t>
            </a:r>
            <a:r>
              <a:rPr lang="en-US" dirty="0" err="1">
                <a:latin typeface="Comfortaa" pitchFamily="2" charset="0"/>
              </a:rPr>
              <a:t>konsep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observasi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eksperimen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mulai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menggantikan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metode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sebelumnya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hanya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sekadar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membuat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teori</a:t>
            </a:r>
            <a:r>
              <a:rPr lang="en-US" dirty="0">
                <a:latin typeface="Comfortaa" pitchFamily="2" charset="0"/>
              </a:rPr>
              <a:t> di </a:t>
            </a:r>
            <a:r>
              <a:rPr lang="en-US" dirty="0" err="1">
                <a:latin typeface="Comfortaa" pitchFamily="2" charset="0"/>
              </a:rPr>
              <a:t>bidang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fisiologi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kedokteran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klinis</a:t>
            </a:r>
            <a:r>
              <a:rPr lang="en-US" dirty="0">
                <a:latin typeface="Comfortaa" pitchFamily="2" charset="0"/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latin typeface="Comfortaa" pitchFamily="2" charset="0"/>
              </a:rPr>
              <a:t>Metode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tersebut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semakin</a:t>
            </a:r>
            <a:r>
              <a:rPr lang="en-US" dirty="0">
                <a:latin typeface="Comfortaa" pitchFamily="2" charset="0"/>
              </a:rPr>
              <a:t> lama </a:t>
            </a:r>
            <a:r>
              <a:rPr lang="en-US" dirty="0" err="1">
                <a:latin typeface="Comfortaa" pitchFamily="2" charset="0"/>
              </a:rPr>
              <a:t>semakin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dirasakan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nilai</a:t>
            </a:r>
            <a:r>
              <a:rPr lang="en-US" dirty="0">
                <a:latin typeface="Comfortaa" pitchFamily="2" charset="0"/>
              </a:rPr>
              <a:t> dan </a:t>
            </a:r>
            <a:r>
              <a:rPr lang="en-US" dirty="0" err="1">
                <a:latin typeface="Comfortaa" pitchFamily="2" charset="0"/>
              </a:rPr>
              <a:t>kelebihannya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terutama</a:t>
            </a:r>
            <a:r>
              <a:rPr lang="en-US" dirty="0">
                <a:latin typeface="Comfortaa" pitchFamily="2" charset="0"/>
              </a:rPr>
              <a:t> di </a:t>
            </a:r>
            <a:r>
              <a:rPr lang="en-US" dirty="0" err="1">
                <a:latin typeface="Comfortaa" pitchFamily="2" charset="0"/>
              </a:rPr>
              <a:t>bidang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ilmu</a:t>
            </a:r>
            <a:r>
              <a:rPr lang="en-US" dirty="0">
                <a:latin typeface="Comfortaa" pitchFamily="2" charset="0"/>
              </a:rPr>
              <a:t> yang </a:t>
            </a:r>
            <a:r>
              <a:rPr lang="en-US" dirty="0" err="1">
                <a:latin typeface="Comfortaa" pitchFamily="2" charset="0"/>
              </a:rPr>
              <a:t>mempelajari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tentang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penyakit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dokter-dokter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di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Eropa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mulai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mengaplikasikan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metode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tersebut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secara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sistematis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terhadap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efek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dari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obat-obatan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tradisional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yang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mereka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gunakan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di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dalam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praktik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mereka</a:t>
            </a:r>
            <a:r>
              <a:rPr lang="en-US" dirty="0">
                <a:latin typeface="Comfortaa" pitchFamily="2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omfortaa" pitchFamily="2" charset="0"/>
                <a:sym typeface="Wingdings" panose="05000000000000000000" pitchFamily="2" charset="2"/>
              </a:rPr>
              <a:t>sendiri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2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1387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Comfortaa</vt:lpstr>
      <vt:lpstr>Office Theme</vt:lpstr>
      <vt:lpstr>SECTION 1 PRINSIP DASAR</vt:lpstr>
      <vt:lpstr>Definisi</vt:lpstr>
      <vt:lpstr>Definisi</vt:lpstr>
      <vt:lpstr>PowerPoint Presentation</vt:lpstr>
      <vt:lpstr>PowerPoint Presentation</vt:lpstr>
      <vt:lpstr>Sejarah Farmakologi</vt:lpstr>
      <vt:lpstr>Sejarah Farmakologi</vt:lpstr>
      <vt:lpstr>Sejarah Farmakologi</vt:lpstr>
      <vt:lpstr>Sejarah Farmakologi</vt:lpstr>
      <vt:lpstr>Sejarah Farmakologi</vt:lpstr>
      <vt:lpstr>Sejarah Farmakologi</vt:lpstr>
      <vt:lpstr>Sejarah Farmakologi</vt:lpstr>
      <vt:lpstr>Sejarah Farmakologi</vt:lpstr>
      <vt:lpstr>Sejarah Farmakologi</vt:lpstr>
      <vt:lpstr>Sejarah Farmakologi</vt:lpstr>
      <vt:lpstr>Sejarah Farmakologi</vt:lpstr>
      <vt:lpstr>Sejarah Farmakologi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Althaf</dc:creator>
  <cp:lastModifiedBy>Muhammad Althaf</cp:lastModifiedBy>
  <cp:revision>103</cp:revision>
  <dcterms:created xsi:type="dcterms:W3CDTF">2025-01-11T10:07:40Z</dcterms:created>
  <dcterms:modified xsi:type="dcterms:W3CDTF">2025-01-12T02:34:17Z</dcterms:modified>
</cp:coreProperties>
</file>