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56" r:id="rId4"/>
    <p:sldId id="267" r:id="rId5"/>
    <p:sldId id="264" r:id="rId6"/>
    <p:sldId id="261" r:id="rId7"/>
    <p:sldId id="262" r:id="rId8"/>
    <p:sldId id="257" r:id="rId9"/>
    <p:sldId id="260" r:id="rId10"/>
    <p:sldId id="266" r:id="rId11"/>
    <p:sldId id="268" r:id="rId12"/>
    <p:sldId id="263" r:id="rId13"/>
    <p:sldId id="275" r:id="rId14"/>
    <p:sldId id="279" r:id="rId15"/>
    <p:sldId id="276" r:id="rId16"/>
    <p:sldId id="269" r:id="rId17"/>
    <p:sldId id="270" r:id="rId18"/>
    <p:sldId id="271" r:id="rId19"/>
    <p:sldId id="272" r:id="rId20"/>
    <p:sldId id="273" r:id="rId21"/>
    <p:sldId id="27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86826" autoAdjust="0"/>
  </p:normalViewPr>
  <p:slideViewPr>
    <p:cSldViewPr snapToGrid="0">
      <p:cViewPr varScale="1">
        <p:scale>
          <a:sx n="85" d="100"/>
          <a:sy n="85" d="100"/>
        </p:scale>
        <p:origin x="23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8662C-F6D1-49A3-84FA-3B4D84B4DFC0}" type="datetimeFigureOut">
              <a:rPr lang="en-ID" smtClean="0"/>
              <a:t>14/04/2025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64791-9C67-4F76-9FC0-4DFB478EE407}" type="slidenum">
              <a:rPr lang="en-ID" smtClean="0"/>
              <a:t>‹#›</a:t>
            </a:fld>
            <a:endParaRPr lang="en-ID"/>
          </a:p>
        </p:txBody>
      </p:sp>
    </p:spTree>
    <p:extLst>
      <p:ext uri="{BB962C8B-B14F-4D97-AF65-F5344CB8AC3E}">
        <p14:creationId xmlns:p14="http://schemas.microsoft.com/office/powerpoint/2010/main" val="76646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6663D-EF59-4B9C-15F8-AA20C6CE92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52E37-E371-F05E-0484-F47A247184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C6426-8995-82D3-2FAE-177D522AA9A4}"/>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6116FEAA-1451-31C2-60F3-6631904E344E}"/>
              </a:ext>
            </a:extLst>
          </p:cNvPr>
          <p:cNvSpPr>
            <a:spLocks noGrp="1"/>
          </p:cNvSpPr>
          <p:nvPr>
            <p:ph type="sldNum" sz="quarter" idx="5"/>
          </p:nvPr>
        </p:nvSpPr>
        <p:spPr/>
        <p:txBody>
          <a:bodyPr/>
          <a:lstStyle/>
          <a:p>
            <a:fld id="{59E64791-9C67-4F76-9FC0-4DFB478EE407}" type="slidenum">
              <a:rPr lang="en-ID" smtClean="0"/>
              <a:t>5</a:t>
            </a:fld>
            <a:endParaRPr lang="en-ID"/>
          </a:p>
        </p:txBody>
      </p:sp>
    </p:spTree>
    <p:extLst>
      <p:ext uri="{BB962C8B-B14F-4D97-AF65-F5344CB8AC3E}">
        <p14:creationId xmlns:p14="http://schemas.microsoft.com/office/powerpoint/2010/main" val="1493101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529C-E0A0-621E-5E97-A797AA757F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414379-0392-D45A-A8F1-E48B895058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64DA58-0E61-26D5-FF7F-D2033E8AAE65}"/>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D17D7D68-E04B-7009-045B-F2CE25DBE773}"/>
              </a:ext>
            </a:extLst>
          </p:cNvPr>
          <p:cNvSpPr>
            <a:spLocks noGrp="1"/>
          </p:cNvSpPr>
          <p:nvPr>
            <p:ph type="sldNum" sz="quarter" idx="5"/>
          </p:nvPr>
        </p:nvSpPr>
        <p:spPr/>
        <p:txBody>
          <a:bodyPr/>
          <a:lstStyle/>
          <a:p>
            <a:fld id="{59E64791-9C67-4F76-9FC0-4DFB478EE407}" type="slidenum">
              <a:rPr lang="en-ID" smtClean="0"/>
              <a:t>14</a:t>
            </a:fld>
            <a:endParaRPr lang="en-ID"/>
          </a:p>
        </p:txBody>
      </p:sp>
    </p:spTree>
    <p:extLst>
      <p:ext uri="{BB962C8B-B14F-4D97-AF65-F5344CB8AC3E}">
        <p14:creationId xmlns:p14="http://schemas.microsoft.com/office/powerpoint/2010/main" val="391701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0A7FD-B853-77C7-ABF4-735454A44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DDBAE8-DAE4-06E7-EF6C-FCE5181998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C9A390-48D1-06B1-D180-55984A79BFC9}"/>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ED52CC33-6B74-32A2-7330-94A75F8AAE46}"/>
              </a:ext>
            </a:extLst>
          </p:cNvPr>
          <p:cNvSpPr>
            <a:spLocks noGrp="1"/>
          </p:cNvSpPr>
          <p:nvPr>
            <p:ph type="sldNum" sz="quarter" idx="5"/>
          </p:nvPr>
        </p:nvSpPr>
        <p:spPr/>
        <p:txBody>
          <a:bodyPr/>
          <a:lstStyle/>
          <a:p>
            <a:fld id="{59E64791-9C67-4F76-9FC0-4DFB478EE407}" type="slidenum">
              <a:rPr lang="en-ID" smtClean="0"/>
              <a:t>15</a:t>
            </a:fld>
            <a:endParaRPr lang="en-ID"/>
          </a:p>
        </p:txBody>
      </p:sp>
    </p:spTree>
    <p:extLst>
      <p:ext uri="{BB962C8B-B14F-4D97-AF65-F5344CB8AC3E}">
        <p14:creationId xmlns:p14="http://schemas.microsoft.com/office/powerpoint/2010/main" val="170655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041C3-2910-F035-72B8-8E8CDE618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3BBEF7-7062-3970-865B-7578599D52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75DFA-F5F2-DE3B-0729-EAB741A35E24}"/>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BD64D188-623B-2161-93DE-F91C969E4EA0}"/>
              </a:ext>
            </a:extLst>
          </p:cNvPr>
          <p:cNvSpPr>
            <a:spLocks noGrp="1"/>
          </p:cNvSpPr>
          <p:nvPr>
            <p:ph type="sldNum" sz="quarter" idx="5"/>
          </p:nvPr>
        </p:nvSpPr>
        <p:spPr/>
        <p:txBody>
          <a:bodyPr/>
          <a:lstStyle/>
          <a:p>
            <a:fld id="{59E64791-9C67-4F76-9FC0-4DFB478EE407}" type="slidenum">
              <a:rPr lang="en-ID" smtClean="0"/>
              <a:t>16</a:t>
            </a:fld>
            <a:endParaRPr lang="en-ID"/>
          </a:p>
        </p:txBody>
      </p:sp>
    </p:spTree>
    <p:extLst>
      <p:ext uri="{BB962C8B-B14F-4D97-AF65-F5344CB8AC3E}">
        <p14:creationId xmlns:p14="http://schemas.microsoft.com/office/powerpoint/2010/main" val="12651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EAAB1-BD02-A507-1F3C-8BE38EAABC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5D32A-4E72-E0E1-31D6-09FD721E3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34A25C-FFF9-51EB-9D1F-8175E6F15BF0}"/>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25BBFB38-7F47-9FC5-76BA-FD00EFF7F985}"/>
              </a:ext>
            </a:extLst>
          </p:cNvPr>
          <p:cNvSpPr>
            <a:spLocks noGrp="1"/>
          </p:cNvSpPr>
          <p:nvPr>
            <p:ph type="sldNum" sz="quarter" idx="5"/>
          </p:nvPr>
        </p:nvSpPr>
        <p:spPr/>
        <p:txBody>
          <a:bodyPr/>
          <a:lstStyle/>
          <a:p>
            <a:fld id="{59E64791-9C67-4F76-9FC0-4DFB478EE407}" type="slidenum">
              <a:rPr lang="en-ID" smtClean="0"/>
              <a:t>17</a:t>
            </a:fld>
            <a:endParaRPr lang="en-ID"/>
          </a:p>
        </p:txBody>
      </p:sp>
    </p:spTree>
    <p:extLst>
      <p:ext uri="{BB962C8B-B14F-4D97-AF65-F5344CB8AC3E}">
        <p14:creationId xmlns:p14="http://schemas.microsoft.com/office/powerpoint/2010/main" val="1882422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9BEE-A9C7-299F-B9ED-9CDD48AC82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B82D30-C06E-7BD3-0B47-5E06450688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3EC065-CCB1-5A6A-4A0D-8D9B615A06B4}"/>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43D6B8F9-DF0A-4933-B662-6F87DC2E9BCF}"/>
              </a:ext>
            </a:extLst>
          </p:cNvPr>
          <p:cNvSpPr>
            <a:spLocks noGrp="1"/>
          </p:cNvSpPr>
          <p:nvPr>
            <p:ph type="sldNum" sz="quarter" idx="5"/>
          </p:nvPr>
        </p:nvSpPr>
        <p:spPr/>
        <p:txBody>
          <a:bodyPr/>
          <a:lstStyle/>
          <a:p>
            <a:fld id="{59E64791-9C67-4F76-9FC0-4DFB478EE407}" type="slidenum">
              <a:rPr lang="en-ID" smtClean="0"/>
              <a:t>18</a:t>
            </a:fld>
            <a:endParaRPr lang="en-ID"/>
          </a:p>
        </p:txBody>
      </p:sp>
    </p:spTree>
    <p:extLst>
      <p:ext uri="{BB962C8B-B14F-4D97-AF65-F5344CB8AC3E}">
        <p14:creationId xmlns:p14="http://schemas.microsoft.com/office/powerpoint/2010/main" val="2805061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CF3EB-6F0B-3331-95D3-FE27B56703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69B39D-706B-91F2-9CB4-E2016FB8E9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1EBEE7-5068-641F-3D56-ED16E3F0B607}"/>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81E79475-12AE-2DD5-637C-9E484AC56113}"/>
              </a:ext>
            </a:extLst>
          </p:cNvPr>
          <p:cNvSpPr>
            <a:spLocks noGrp="1"/>
          </p:cNvSpPr>
          <p:nvPr>
            <p:ph type="sldNum" sz="quarter" idx="5"/>
          </p:nvPr>
        </p:nvSpPr>
        <p:spPr/>
        <p:txBody>
          <a:bodyPr/>
          <a:lstStyle/>
          <a:p>
            <a:fld id="{59E64791-9C67-4F76-9FC0-4DFB478EE407}" type="slidenum">
              <a:rPr lang="en-ID" smtClean="0"/>
              <a:t>19</a:t>
            </a:fld>
            <a:endParaRPr lang="en-ID"/>
          </a:p>
        </p:txBody>
      </p:sp>
    </p:spTree>
    <p:extLst>
      <p:ext uri="{BB962C8B-B14F-4D97-AF65-F5344CB8AC3E}">
        <p14:creationId xmlns:p14="http://schemas.microsoft.com/office/powerpoint/2010/main" val="285236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C6330-9044-4FB8-B998-B339EDB426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74E0-85B4-3292-7594-BFD55919EE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BE22D1-E767-B567-269C-5A891C3F5580}"/>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8F410818-DEA1-1D5F-E73F-88680BBDD542}"/>
              </a:ext>
            </a:extLst>
          </p:cNvPr>
          <p:cNvSpPr>
            <a:spLocks noGrp="1"/>
          </p:cNvSpPr>
          <p:nvPr>
            <p:ph type="sldNum" sz="quarter" idx="5"/>
          </p:nvPr>
        </p:nvSpPr>
        <p:spPr/>
        <p:txBody>
          <a:bodyPr/>
          <a:lstStyle/>
          <a:p>
            <a:fld id="{59E64791-9C67-4F76-9FC0-4DFB478EE407}" type="slidenum">
              <a:rPr lang="en-ID" smtClean="0"/>
              <a:t>20</a:t>
            </a:fld>
            <a:endParaRPr lang="en-ID"/>
          </a:p>
        </p:txBody>
      </p:sp>
    </p:spTree>
    <p:extLst>
      <p:ext uri="{BB962C8B-B14F-4D97-AF65-F5344CB8AC3E}">
        <p14:creationId xmlns:p14="http://schemas.microsoft.com/office/powerpoint/2010/main" val="2429275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5A21-038C-9D6C-5464-06436D5534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E120B9-4608-3D6E-CF80-A3C6B9DA8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0981C8-65BC-864F-126A-EDAED22FE50D}"/>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44AF1623-6BC5-4058-9C6C-BCE222322454}"/>
              </a:ext>
            </a:extLst>
          </p:cNvPr>
          <p:cNvSpPr>
            <a:spLocks noGrp="1"/>
          </p:cNvSpPr>
          <p:nvPr>
            <p:ph type="sldNum" sz="quarter" idx="5"/>
          </p:nvPr>
        </p:nvSpPr>
        <p:spPr/>
        <p:txBody>
          <a:bodyPr/>
          <a:lstStyle/>
          <a:p>
            <a:fld id="{59E64791-9C67-4F76-9FC0-4DFB478EE407}" type="slidenum">
              <a:rPr lang="en-ID" smtClean="0"/>
              <a:t>21</a:t>
            </a:fld>
            <a:endParaRPr lang="en-ID"/>
          </a:p>
        </p:txBody>
      </p:sp>
    </p:spTree>
    <p:extLst>
      <p:ext uri="{BB962C8B-B14F-4D97-AF65-F5344CB8AC3E}">
        <p14:creationId xmlns:p14="http://schemas.microsoft.com/office/powerpoint/2010/main" val="3158157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E7319-F0CB-5099-D061-B77788E59F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D0C374-70D2-ABAF-11D7-274A9D7D25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6935A1-4AD3-635A-5EAC-B62CD72E8E1B}"/>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6C11CBCB-7A94-DC7C-B8D5-260A6DEB96B1}"/>
              </a:ext>
            </a:extLst>
          </p:cNvPr>
          <p:cNvSpPr>
            <a:spLocks noGrp="1"/>
          </p:cNvSpPr>
          <p:nvPr>
            <p:ph type="sldNum" sz="quarter" idx="5"/>
          </p:nvPr>
        </p:nvSpPr>
        <p:spPr/>
        <p:txBody>
          <a:bodyPr/>
          <a:lstStyle/>
          <a:p>
            <a:fld id="{59E64791-9C67-4F76-9FC0-4DFB478EE407}" type="slidenum">
              <a:rPr lang="en-ID" smtClean="0"/>
              <a:t>22</a:t>
            </a:fld>
            <a:endParaRPr lang="en-ID"/>
          </a:p>
        </p:txBody>
      </p:sp>
    </p:spTree>
    <p:extLst>
      <p:ext uri="{BB962C8B-B14F-4D97-AF65-F5344CB8AC3E}">
        <p14:creationId xmlns:p14="http://schemas.microsoft.com/office/powerpoint/2010/main" val="157633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9A8B1-FFD2-65B3-379D-B930F32C91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72758-7B32-7FC9-8880-08369171BA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7DB20B-BA77-551C-3D3B-D998277A0034}"/>
              </a:ext>
            </a:extLst>
          </p:cNvPr>
          <p:cNvSpPr>
            <a:spLocks noGrp="1"/>
          </p:cNvSpPr>
          <p:nvPr>
            <p:ph type="body" idx="1"/>
          </p:nvPr>
        </p:nvSpPr>
        <p:spPr/>
        <p:txBody>
          <a:bodyPr/>
          <a:lstStyle/>
          <a:p>
            <a:r>
              <a:rPr lang="en-US"/>
              <a:t>Pasien yang baru dirawat di RS atau klinik patut dilakukan pengkajian riwayat kesehatan komprehensif</a:t>
            </a:r>
            <a:r>
              <a:rPr lang="en-ID"/>
              <a:t>. Namun, dalam banyak fasilitas akan lebih tepat bila dilakukan wawancara yang lebih terfokus, atau berorientasi masalah, yang pelaksanaannya fleksibel. Komponen anamnesis komprehensif di atas memang mengarahkan riwayat pasien dan format pencatatan laporan yang Anda buat sendiri, tetapi daftar panduan yang ditunjukkan tersebut sebaiknya tidak mendikte urutan wawancara yang Anda lakukan. Biasanya wawancara akan berjalan dengan sendirinya dan akan mengikuti arah serta petunjuk yang ditampilkan pasien, seperti yang digambarkan di Bab 3 nanti</a:t>
            </a:r>
            <a:endParaRPr lang="en-US" dirty="0"/>
          </a:p>
        </p:txBody>
      </p:sp>
      <p:sp>
        <p:nvSpPr>
          <p:cNvPr id="4" name="Slide Number Placeholder 3">
            <a:extLst>
              <a:ext uri="{FF2B5EF4-FFF2-40B4-BE49-F238E27FC236}">
                <a16:creationId xmlns:a16="http://schemas.microsoft.com/office/drawing/2014/main" id="{D6C5AF4F-3156-E399-2F41-E856F2840BFD}"/>
              </a:ext>
            </a:extLst>
          </p:cNvPr>
          <p:cNvSpPr>
            <a:spLocks noGrp="1"/>
          </p:cNvSpPr>
          <p:nvPr>
            <p:ph type="sldNum" sz="quarter" idx="5"/>
          </p:nvPr>
        </p:nvSpPr>
        <p:spPr/>
        <p:txBody>
          <a:bodyPr/>
          <a:lstStyle/>
          <a:p>
            <a:fld id="{59E64791-9C67-4F76-9FC0-4DFB478EE407}" type="slidenum">
              <a:rPr lang="en-ID" smtClean="0"/>
              <a:t>6</a:t>
            </a:fld>
            <a:endParaRPr lang="en-ID"/>
          </a:p>
        </p:txBody>
      </p:sp>
    </p:spTree>
    <p:extLst>
      <p:ext uri="{BB962C8B-B14F-4D97-AF65-F5344CB8AC3E}">
        <p14:creationId xmlns:p14="http://schemas.microsoft.com/office/powerpoint/2010/main" val="2792833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70437-40F1-166C-E2AF-DDD9C9213C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30133C-B1E2-4236-6D1F-FA7C7C8775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7CC59-7883-F825-94A1-7672D2F0DB30}"/>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E09BC6B9-74EA-44DB-FB4F-75168A7C1622}"/>
              </a:ext>
            </a:extLst>
          </p:cNvPr>
          <p:cNvSpPr>
            <a:spLocks noGrp="1"/>
          </p:cNvSpPr>
          <p:nvPr>
            <p:ph type="sldNum" sz="quarter" idx="5"/>
          </p:nvPr>
        </p:nvSpPr>
        <p:spPr/>
        <p:txBody>
          <a:bodyPr/>
          <a:lstStyle/>
          <a:p>
            <a:fld id="{59E64791-9C67-4F76-9FC0-4DFB478EE407}" type="slidenum">
              <a:rPr lang="en-ID" smtClean="0"/>
              <a:t>7</a:t>
            </a:fld>
            <a:endParaRPr lang="en-ID"/>
          </a:p>
        </p:txBody>
      </p:sp>
    </p:spTree>
    <p:extLst>
      <p:ext uri="{BB962C8B-B14F-4D97-AF65-F5344CB8AC3E}">
        <p14:creationId xmlns:p14="http://schemas.microsoft.com/office/powerpoint/2010/main" val="231717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p:cNvSpPr>
            <a:spLocks noGrp="1"/>
          </p:cNvSpPr>
          <p:nvPr>
            <p:ph type="sldNum" sz="quarter" idx="5"/>
          </p:nvPr>
        </p:nvSpPr>
        <p:spPr/>
        <p:txBody>
          <a:bodyPr/>
          <a:lstStyle/>
          <a:p>
            <a:fld id="{59E64791-9C67-4F76-9FC0-4DFB478EE407}" type="slidenum">
              <a:rPr lang="en-ID" smtClean="0"/>
              <a:t>8</a:t>
            </a:fld>
            <a:endParaRPr lang="en-ID"/>
          </a:p>
        </p:txBody>
      </p:sp>
    </p:spTree>
    <p:extLst>
      <p:ext uri="{BB962C8B-B14F-4D97-AF65-F5344CB8AC3E}">
        <p14:creationId xmlns:p14="http://schemas.microsoft.com/office/powerpoint/2010/main" val="248366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A9295-8515-3DBF-20CA-5EBC287C27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3C858A-84AC-3835-822D-B1E7620B39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B20F32-2512-817A-8296-C34B42BC15DA}"/>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8D62B017-870B-A37B-8FF9-5FA680F52AF0}"/>
              </a:ext>
            </a:extLst>
          </p:cNvPr>
          <p:cNvSpPr>
            <a:spLocks noGrp="1"/>
          </p:cNvSpPr>
          <p:nvPr>
            <p:ph type="sldNum" sz="quarter" idx="5"/>
          </p:nvPr>
        </p:nvSpPr>
        <p:spPr/>
        <p:txBody>
          <a:bodyPr/>
          <a:lstStyle/>
          <a:p>
            <a:fld id="{59E64791-9C67-4F76-9FC0-4DFB478EE407}" type="slidenum">
              <a:rPr lang="en-ID" smtClean="0"/>
              <a:t>9</a:t>
            </a:fld>
            <a:endParaRPr lang="en-ID"/>
          </a:p>
        </p:txBody>
      </p:sp>
    </p:spTree>
    <p:extLst>
      <p:ext uri="{BB962C8B-B14F-4D97-AF65-F5344CB8AC3E}">
        <p14:creationId xmlns:p14="http://schemas.microsoft.com/office/powerpoint/2010/main" val="259984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C7068-1B25-008F-8C14-93178C3CC1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6D483-744D-A780-791F-13F5A7BE12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EF7EBB-57E7-3128-67C6-A20168902980}"/>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CE47FB5F-F8EB-E50A-490D-E5F448D824CC}"/>
              </a:ext>
            </a:extLst>
          </p:cNvPr>
          <p:cNvSpPr>
            <a:spLocks noGrp="1"/>
          </p:cNvSpPr>
          <p:nvPr>
            <p:ph type="sldNum" sz="quarter" idx="5"/>
          </p:nvPr>
        </p:nvSpPr>
        <p:spPr/>
        <p:txBody>
          <a:bodyPr/>
          <a:lstStyle/>
          <a:p>
            <a:fld id="{59E64791-9C67-4F76-9FC0-4DFB478EE407}" type="slidenum">
              <a:rPr lang="en-ID" smtClean="0"/>
              <a:t>10</a:t>
            </a:fld>
            <a:endParaRPr lang="en-ID"/>
          </a:p>
        </p:txBody>
      </p:sp>
    </p:spTree>
    <p:extLst>
      <p:ext uri="{BB962C8B-B14F-4D97-AF65-F5344CB8AC3E}">
        <p14:creationId xmlns:p14="http://schemas.microsoft.com/office/powerpoint/2010/main" val="78832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B81DB-AE36-A369-0D84-C34A149EC4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3BB9B5-B3F6-DC84-4366-1A31179933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44F99-DC5E-C87D-9470-5C1C8F0C5F4A}"/>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11DC7E89-ECB9-AB16-5F43-DC65CEF23A01}"/>
              </a:ext>
            </a:extLst>
          </p:cNvPr>
          <p:cNvSpPr>
            <a:spLocks noGrp="1"/>
          </p:cNvSpPr>
          <p:nvPr>
            <p:ph type="sldNum" sz="quarter" idx="5"/>
          </p:nvPr>
        </p:nvSpPr>
        <p:spPr/>
        <p:txBody>
          <a:bodyPr/>
          <a:lstStyle/>
          <a:p>
            <a:fld id="{59E64791-9C67-4F76-9FC0-4DFB478EE407}" type="slidenum">
              <a:rPr lang="en-ID" smtClean="0"/>
              <a:t>11</a:t>
            </a:fld>
            <a:endParaRPr lang="en-ID"/>
          </a:p>
        </p:txBody>
      </p:sp>
    </p:spTree>
    <p:extLst>
      <p:ext uri="{BB962C8B-B14F-4D97-AF65-F5344CB8AC3E}">
        <p14:creationId xmlns:p14="http://schemas.microsoft.com/office/powerpoint/2010/main" val="207043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E7DBA-7484-3681-DE9A-6D8A7B44DC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7FECD-0D6E-49F7-FBBB-B0CD292EAF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0443FF-80F3-F406-E3CC-9974D5318618}"/>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635F60B2-55F0-9812-4F2A-7C9C5E36C43B}"/>
              </a:ext>
            </a:extLst>
          </p:cNvPr>
          <p:cNvSpPr>
            <a:spLocks noGrp="1"/>
          </p:cNvSpPr>
          <p:nvPr>
            <p:ph type="sldNum" sz="quarter" idx="5"/>
          </p:nvPr>
        </p:nvSpPr>
        <p:spPr/>
        <p:txBody>
          <a:bodyPr/>
          <a:lstStyle/>
          <a:p>
            <a:fld id="{59E64791-9C67-4F76-9FC0-4DFB478EE407}" type="slidenum">
              <a:rPr lang="en-ID" smtClean="0"/>
              <a:t>12</a:t>
            </a:fld>
            <a:endParaRPr lang="en-ID"/>
          </a:p>
        </p:txBody>
      </p:sp>
    </p:spTree>
    <p:extLst>
      <p:ext uri="{BB962C8B-B14F-4D97-AF65-F5344CB8AC3E}">
        <p14:creationId xmlns:p14="http://schemas.microsoft.com/office/powerpoint/2010/main" val="3768806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34258-882A-A5E7-5226-168FA84ACA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BBBEF-F6B5-C742-7624-212C8F7B92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B1CBB1-6F51-BC43-3C61-EF9719886825}"/>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001030AE-C91D-BDB5-A062-17EFA03D3BCD}"/>
              </a:ext>
            </a:extLst>
          </p:cNvPr>
          <p:cNvSpPr>
            <a:spLocks noGrp="1"/>
          </p:cNvSpPr>
          <p:nvPr>
            <p:ph type="sldNum" sz="quarter" idx="5"/>
          </p:nvPr>
        </p:nvSpPr>
        <p:spPr/>
        <p:txBody>
          <a:bodyPr/>
          <a:lstStyle/>
          <a:p>
            <a:fld id="{59E64791-9C67-4F76-9FC0-4DFB478EE407}" type="slidenum">
              <a:rPr lang="en-ID" smtClean="0"/>
              <a:t>13</a:t>
            </a:fld>
            <a:endParaRPr lang="en-ID"/>
          </a:p>
        </p:txBody>
      </p:sp>
    </p:spTree>
    <p:extLst>
      <p:ext uri="{BB962C8B-B14F-4D97-AF65-F5344CB8AC3E}">
        <p14:creationId xmlns:p14="http://schemas.microsoft.com/office/powerpoint/2010/main" val="225369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3D62-E498-102B-5B7C-B68754478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66197B9-94CF-29DE-EFFA-54006E33F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9489DF21-3AE8-BBEA-8CF4-BE1DDF09D6EB}"/>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5" name="Footer Placeholder 4">
            <a:extLst>
              <a:ext uri="{FF2B5EF4-FFF2-40B4-BE49-F238E27FC236}">
                <a16:creationId xmlns:a16="http://schemas.microsoft.com/office/drawing/2014/main" id="{AA576DD1-71E8-0EB2-4D77-A021B130F6F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D6A00AA-7275-B000-60FC-924BEAEBAF69}"/>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333120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0EC7-8AF2-7451-9768-1C14153823E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86A4B6-5142-95CF-4379-4B2FC6DAAC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BDF55B6-885E-E03C-81D0-091B21C477AB}"/>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5" name="Footer Placeholder 4">
            <a:extLst>
              <a:ext uri="{FF2B5EF4-FFF2-40B4-BE49-F238E27FC236}">
                <a16:creationId xmlns:a16="http://schemas.microsoft.com/office/drawing/2014/main" id="{8A3076A3-C08A-27CF-FF49-E8B291F29FF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ECB0D0D-DDB6-5CB3-7A09-9EF82424E534}"/>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19033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5E667-12CD-861B-D9D9-8FE988C0B1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98D5FA1-6F25-CD26-9F96-208BDB3ED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2133305-A6A9-E08C-5747-D214C9C16457}"/>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5" name="Footer Placeholder 4">
            <a:extLst>
              <a:ext uri="{FF2B5EF4-FFF2-40B4-BE49-F238E27FC236}">
                <a16:creationId xmlns:a16="http://schemas.microsoft.com/office/drawing/2014/main" id="{4ACC2D52-E2B4-6BD9-8B7E-09AD150EBA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672BC2F-BAC3-36B1-D27B-D2088226009D}"/>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323174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F269-2520-AE31-AE21-FADE2CDB2D0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335E709-F923-2640-40C5-7D0E168852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4372EF4-A9A0-93B2-C72B-BECA5839D7BC}"/>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5" name="Footer Placeholder 4">
            <a:extLst>
              <a:ext uri="{FF2B5EF4-FFF2-40B4-BE49-F238E27FC236}">
                <a16:creationId xmlns:a16="http://schemas.microsoft.com/office/drawing/2014/main" id="{3CE44E50-8AE4-742D-66C9-92E7CD4A64A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E7688DC-79A7-11A1-192E-96EB99DB4959}"/>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2345110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8EBF-6CD7-908E-B39B-C6D58ED17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35ED0E36-0B0A-5034-D3E8-A8931353C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FA0F3-118E-5D17-C346-BC3FC5AD5269}"/>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5" name="Footer Placeholder 4">
            <a:extLst>
              <a:ext uri="{FF2B5EF4-FFF2-40B4-BE49-F238E27FC236}">
                <a16:creationId xmlns:a16="http://schemas.microsoft.com/office/drawing/2014/main" id="{6370CE0B-12A0-CCE8-CB10-D00EA0A80E7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119E44F-BD32-03D3-81B8-364408A141E8}"/>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414942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7BEE-79EC-5992-B21B-A100E863917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45146A4-CA52-B386-3DD8-E69B2B624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85B3B2C-4736-1E6F-8ADC-D683C5C76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CCD58CE-9B77-BB3C-D0E9-806AE4E8D17F}"/>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6" name="Footer Placeholder 5">
            <a:extLst>
              <a:ext uri="{FF2B5EF4-FFF2-40B4-BE49-F238E27FC236}">
                <a16:creationId xmlns:a16="http://schemas.microsoft.com/office/drawing/2014/main" id="{9FAD6AFE-6BFF-B947-C43E-70E84989377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A40B25E-12E0-D7A7-DBFA-32D84C097C52}"/>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267200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56D4-2038-7CBC-8444-F92E72E1513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1C99F2A-2846-5D39-0644-632F1FC21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950E3-4BE3-692A-2F05-630C5C8A5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C358C59-D050-710C-26DF-D96F27757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C3886A-AF98-341F-06E1-DC0EDA7CD3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F83F38C1-0C36-36CF-BE5B-0B55C8835122}"/>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8" name="Footer Placeholder 7">
            <a:extLst>
              <a:ext uri="{FF2B5EF4-FFF2-40B4-BE49-F238E27FC236}">
                <a16:creationId xmlns:a16="http://schemas.microsoft.com/office/drawing/2014/main" id="{56510154-B859-F2F7-548B-DC559A2CD215}"/>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579C344-951F-DDDB-A63B-6D102F5828C4}"/>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145537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365E-D669-5F69-ECE1-AF9EA88D01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4487FFD-B0E9-92CF-2A28-60BB84B3B9E4}"/>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4" name="Footer Placeholder 3">
            <a:extLst>
              <a:ext uri="{FF2B5EF4-FFF2-40B4-BE49-F238E27FC236}">
                <a16:creationId xmlns:a16="http://schemas.microsoft.com/office/drawing/2014/main" id="{A49D467C-5B03-5A9E-C2E3-14400B2E779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805CC922-3AF8-D3B7-4AA1-37EDFCA3EE39}"/>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117364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4E786-F8DF-E074-13CB-40564A5A76E0}"/>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3" name="Footer Placeholder 2">
            <a:extLst>
              <a:ext uri="{FF2B5EF4-FFF2-40B4-BE49-F238E27FC236}">
                <a16:creationId xmlns:a16="http://schemas.microsoft.com/office/drawing/2014/main" id="{88EE1CE1-3BED-3B53-EF03-782353571165}"/>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0C2B3A6-945E-BA1C-49F1-032689973906}"/>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280538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87A2-0B40-0D98-D3DE-ED9787B65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1CAF0B8-9584-EC78-7130-A3B765EFF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0D27BD5-6A7F-97C5-2916-6DFFDD98B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0A2DB-C673-A115-2D5F-042756695F3C}"/>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6" name="Footer Placeholder 5">
            <a:extLst>
              <a:ext uri="{FF2B5EF4-FFF2-40B4-BE49-F238E27FC236}">
                <a16:creationId xmlns:a16="http://schemas.microsoft.com/office/drawing/2014/main" id="{29D6E44F-B19F-E07E-412F-20AF1258B48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BEE59A7-E1E2-38D3-DE2A-C7629992FB6C}"/>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307449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7CEB-A637-F412-2EB6-F06B101B9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E4BABA8-DAA8-9F0C-4756-76C12D8C1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8284C1E-88D0-73A2-EA9B-4F309A01B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E7046-55C6-3D9C-DFE6-66E7FBBA95DB}"/>
              </a:ext>
            </a:extLst>
          </p:cNvPr>
          <p:cNvSpPr>
            <a:spLocks noGrp="1"/>
          </p:cNvSpPr>
          <p:nvPr>
            <p:ph type="dt" sz="half" idx="10"/>
          </p:nvPr>
        </p:nvSpPr>
        <p:spPr/>
        <p:txBody>
          <a:bodyPr/>
          <a:lstStyle/>
          <a:p>
            <a:fld id="{387CE664-B550-4B05-B21E-54FE072B0478}" type="datetimeFigureOut">
              <a:rPr lang="en-ID" smtClean="0"/>
              <a:t>14/04/2025</a:t>
            </a:fld>
            <a:endParaRPr lang="en-ID"/>
          </a:p>
        </p:txBody>
      </p:sp>
      <p:sp>
        <p:nvSpPr>
          <p:cNvPr id="6" name="Footer Placeholder 5">
            <a:extLst>
              <a:ext uri="{FF2B5EF4-FFF2-40B4-BE49-F238E27FC236}">
                <a16:creationId xmlns:a16="http://schemas.microsoft.com/office/drawing/2014/main" id="{440604D4-F5E0-731A-BFE1-56A66DA4F2C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504685-99B1-E860-0789-F487A71AA232}"/>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30199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9E90D-F433-612F-AFF7-429A7D24D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55A39BE-ACD3-5D66-1EA0-7B6ED6FDC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EBAE4B2-94AA-8FA6-C0A1-49143901D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CE664-B550-4B05-B21E-54FE072B0478}" type="datetimeFigureOut">
              <a:rPr lang="en-ID" smtClean="0"/>
              <a:t>14/04/2025</a:t>
            </a:fld>
            <a:endParaRPr lang="en-ID"/>
          </a:p>
        </p:txBody>
      </p:sp>
      <p:sp>
        <p:nvSpPr>
          <p:cNvPr id="5" name="Footer Placeholder 4">
            <a:extLst>
              <a:ext uri="{FF2B5EF4-FFF2-40B4-BE49-F238E27FC236}">
                <a16:creationId xmlns:a16="http://schemas.microsoft.com/office/drawing/2014/main" id="{98B7E823-E9A2-0822-642D-B76734878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4418DB1-84E0-7CA7-5A63-7A29DDD23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C361E-6B20-47FC-A0DD-E3D0CC88C783}" type="slidenum">
              <a:rPr lang="en-ID" smtClean="0"/>
              <a:t>‹#›</a:t>
            </a:fld>
            <a:endParaRPr lang="en-ID"/>
          </a:p>
        </p:txBody>
      </p:sp>
    </p:spTree>
    <p:extLst>
      <p:ext uri="{BB962C8B-B14F-4D97-AF65-F5344CB8AC3E}">
        <p14:creationId xmlns:p14="http://schemas.microsoft.com/office/powerpoint/2010/main" val="338433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CF3C4-D27A-0F76-6234-D713EF4BD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1C068-6A44-F057-9BFF-3431094A769D}"/>
              </a:ext>
            </a:extLst>
          </p:cNvPr>
          <p:cNvSpPr>
            <a:spLocks noGrp="1"/>
          </p:cNvSpPr>
          <p:nvPr>
            <p:ph type="ctrTitle"/>
          </p:nvPr>
        </p:nvSpPr>
        <p:spPr>
          <a:xfrm>
            <a:off x="780765" y="1100207"/>
            <a:ext cx="10630469" cy="4271220"/>
          </a:xfrm>
        </p:spPr>
        <p:txBody>
          <a:bodyPr>
            <a:normAutofit fontScale="90000"/>
          </a:bodyPr>
          <a:lstStyle/>
          <a:p>
            <a:r>
              <a:rPr lang="en-US" sz="8900" b="1" dirty="0">
                <a:latin typeface="Tw Cen MT" panose="020B0602020104020603" pitchFamily="34" charset="0"/>
              </a:rPr>
              <a:t>NEUK MEUPH</a:t>
            </a:r>
            <a:r>
              <a:rPr lang="en-ID" sz="8900" b="1" i="0" dirty="0">
                <a:solidFill>
                  <a:srgbClr val="202122"/>
                </a:solidFill>
                <a:effectLst/>
                <a:latin typeface="Tw Cen MT" panose="020B0602020104020603" pitchFamily="34" charset="0"/>
              </a:rPr>
              <a:t>Ô</a:t>
            </a:r>
            <a:r>
              <a:rPr lang="en-US" sz="8900" b="1" dirty="0">
                <a:latin typeface="Tw Cen MT" panose="020B0602020104020603" pitchFamily="34" charset="0"/>
              </a:rPr>
              <a:t>M?</a:t>
            </a:r>
            <a:br>
              <a:rPr lang="en-US" b="1" dirty="0">
                <a:latin typeface="Tw Cen MT" panose="020B0602020104020603" pitchFamily="34" charset="0"/>
              </a:rPr>
            </a:br>
            <a:br>
              <a:rPr lang="en-US" b="1" dirty="0">
                <a:latin typeface="Tw Cen MT" panose="020B0602020104020603" pitchFamily="34" charset="0"/>
              </a:rPr>
            </a:br>
            <a:r>
              <a:rPr lang="en-US" b="1" dirty="0">
                <a:latin typeface="Tw Cen MT" panose="020B0602020104020603" pitchFamily="34" charset="0"/>
              </a:rPr>
              <a:t>PH</a:t>
            </a:r>
            <a:r>
              <a:rPr lang="en-ID" sz="6000" b="1" i="0" dirty="0">
                <a:solidFill>
                  <a:srgbClr val="202122"/>
                </a:solidFill>
                <a:effectLst/>
                <a:latin typeface="Tw Cen MT" panose="020B0602020104020603" pitchFamily="34" charset="0"/>
              </a:rPr>
              <a:t>Ô</a:t>
            </a:r>
            <a:r>
              <a:rPr lang="en-US" b="1" dirty="0">
                <a:latin typeface="Tw Cen MT" panose="020B0602020104020603" pitchFamily="34" charset="0"/>
              </a:rPr>
              <a:t>N, BEU NEU PAT</a:t>
            </a:r>
            <a:r>
              <a:rPr lang="en-ID" sz="6000" b="1" i="0" dirty="0">
                <a:effectLst/>
                <a:latin typeface="Tw Cen MT" panose="020B0602020104020603" pitchFamily="34" charset="0"/>
              </a:rPr>
              <a:t>É</a:t>
            </a:r>
            <a:r>
              <a:rPr lang="en-US" b="1" dirty="0">
                <a:latin typeface="Tw Cen MT" panose="020B0602020104020603" pitchFamily="34" charset="0"/>
              </a:rPr>
              <a:t>H IL</a:t>
            </a:r>
            <a:r>
              <a:rPr lang="en-ID" b="1" i="0" dirty="0">
                <a:solidFill>
                  <a:srgbClr val="202122"/>
                </a:solidFill>
                <a:effectLst/>
                <a:latin typeface="Tw Cen MT" panose="020B0602020104020603" pitchFamily="34" charset="0"/>
              </a:rPr>
              <a:t>È</a:t>
            </a:r>
            <a:r>
              <a:rPr lang="en-US" b="1" dirty="0">
                <a:latin typeface="Tw Cen MT" panose="020B0602020104020603" pitchFamily="34" charset="0"/>
              </a:rPr>
              <a:t>E</a:t>
            </a:r>
            <a:br>
              <a:rPr lang="en-US" b="1" dirty="0">
                <a:latin typeface="Tw Cen MT" panose="020B0602020104020603" pitchFamily="34" charset="0"/>
              </a:rPr>
            </a:br>
            <a:r>
              <a:rPr lang="en-US" dirty="0">
                <a:latin typeface="Tw Cen MT" panose="020B0602020104020603" pitchFamily="34" charset="0"/>
              </a:rPr>
              <a:t>NGÖN MANDUM-MANDUM NYANG AKAN GEUBAHAS</a:t>
            </a:r>
            <a:endParaRPr lang="en-ID" dirty="0">
              <a:latin typeface="Tw Cen MT" panose="020B0602020104020603" pitchFamily="34" charset="0"/>
            </a:endParaRPr>
          </a:p>
        </p:txBody>
      </p:sp>
      <p:sp>
        <p:nvSpPr>
          <p:cNvPr id="3" name="Title 1">
            <a:extLst>
              <a:ext uri="{FF2B5EF4-FFF2-40B4-BE49-F238E27FC236}">
                <a16:creationId xmlns:a16="http://schemas.microsoft.com/office/drawing/2014/main" id="{792D7829-5647-D7C7-626C-73B73408C207}"/>
              </a:ext>
            </a:extLst>
          </p:cNvPr>
          <p:cNvSpPr txBox="1">
            <a:spLocks/>
          </p:cNvSpPr>
          <p:nvPr/>
        </p:nvSpPr>
        <p:spPr>
          <a:xfrm>
            <a:off x="2388478" y="5564610"/>
            <a:ext cx="9305539" cy="9508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800" b="1" dirty="0">
                <a:latin typeface="Tw Cen MT" panose="020B0602020104020603" pitchFamily="34" charset="0"/>
              </a:rPr>
              <a:t>10 April 2025</a:t>
            </a:r>
            <a:endParaRPr lang="en-ID" sz="3200" b="1" dirty="0">
              <a:latin typeface="Tw Cen MT" panose="020B0602020104020603" pitchFamily="34" charset="0"/>
            </a:endParaRPr>
          </a:p>
        </p:txBody>
      </p:sp>
    </p:spTree>
    <p:extLst>
      <p:ext uri="{BB962C8B-B14F-4D97-AF65-F5344CB8AC3E}">
        <p14:creationId xmlns:p14="http://schemas.microsoft.com/office/powerpoint/2010/main" val="256504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07123-230E-32B9-B5B7-066FC178C24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4F6B97-64A4-7A94-CC38-310E8DC79F36}"/>
              </a:ext>
            </a:extLst>
          </p:cNvPr>
          <p:cNvSpPr txBox="1"/>
          <p:nvPr/>
        </p:nvSpPr>
        <p:spPr>
          <a:xfrm>
            <a:off x="39709" y="1875407"/>
            <a:ext cx="12112579" cy="3077766"/>
          </a:xfrm>
          <a:prstGeom prst="rect">
            <a:avLst/>
          </a:prstGeom>
          <a:noFill/>
        </p:spPr>
        <p:txBody>
          <a:bodyPr wrap="square">
            <a:spAutoFit/>
          </a:bodyPr>
          <a:lstStyle/>
          <a:p>
            <a:pPr algn="ctr"/>
            <a:r>
              <a:rPr lang="en-US" sz="3600" b="1" dirty="0">
                <a:solidFill>
                  <a:schemeClr val="accent1"/>
                </a:solidFill>
              </a:rPr>
              <a:t>7 </a:t>
            </a:r>
            <a:r>
              <a:rPr lang="en-US" sz="3600" b="1" dirty="0" err="1">
                <a:solidFill>
                  <a:schemeClr val="accent1"/>
                </a:solidFill>
              </a:rPr>
              <a:t>Komponen</a:t>
            </a:r>
            <a:r>
              <a:rPr lang="en-US" sz="3600" b="1" dirty="0">
                <a:solidFill>
                  <a:schemeClr val="accent1"/>
                </a:solidFill>
              </a:rPr>
              <a:t> </a:t>
            </a:r>
            <a:r>
              <a:rPr lang="en-US" sz="3600" b="1" dirty="0" err="1">
                <a:solidFill>
                  <a:schemeClr val="accent1"/>
                </a:solidFill>
              </a:rPr>
              <a:t>Pertanyaan</a:t>
            </a:r>
            <a:r>
              <a:rPr lang="en-US" sz="3600" b="1" dirty="0">
                <a:solidFill>
                  <a:schemeClr val="accent1"/>
                </a:solidFill>
              </a:rPr>
              <a:t> di </a:t>
            </a:r>
            <a:r>
              <a:rPr lang="en-US" sz="3600" b="1" dirty="0" err="1">
                <a:solidFill>
                  <a:schemeClr val="accent1"/>
                </a:solidFill>
              </a:rPr>
              <a:t>Setiap</a:t>
            </a:r>
            <a:r>
              <a:rPr lang="en-US" sz="3600" b="1" dirty="0">
                <a:solidFill>
                  <a:schemeClr val="accent1"/>
                </a:solidFill>
              </a:rPr>
              <a:t> </a:t>
            </a:r>
            <a:r>
              <a:rPr lang="en-US" sz="3600" b="1" dirty="0" err="1">
                <a:solidFill>
                  <a:schemeClr val="accent1"/>
                </a:solidFill>
              </a:rPr>
              <a:t>Gejala</a:t>
            </a:r>
            <a:r>
              <a:rPr lang="en-US" sz="3600" b="1" dirty="0">
                <a:solidFill>
                  <a:schemeClr val="accent1"/>
                </a:solidFill>
              </a:rPr>
              <a:t>,</a:t>
            </a:r>
          </a:p>
          <a:p>
            <a:pPr algn="ctr"/>
            <a:r>
              <a:rPr lang="en-US" sz="3600" b="1" dirty="0" err="1"/>
              <a:t>Nyoe</a:t>
            </a:r>
            <a:r>
              <a:rPr lang="en-US" sz="3600" b="1" dirty="0"/>
              <a:t> Na </a:t>
            </a:r>
            <a:r>
              <a:rPr lang="en-US" sz="3600" b="1" dirty="0" err="1"/>
              <a:t>keuh</a:t>
            </a:r>
            <a:r>
              <a:rPr lang="en-US" sz="3600" b="1" dirty="0"/>
              <a:t> Cara </a:t>
            </a:r>
            <a:r>
              <a:rPr lang="en-US" sz="3600" b="1" dirty="0" err="1"/>
              <a:t>Mudah</a:t>
            </a:r>
            <a:r>
              <a:rPr lang="en-US" sz="3600" b="1" dirty="0"/>
              <a:t> </a:t>
            </a:r>
            <a:r>
              <a:rPr lang="en-US" sz="3600" b="1" dirty="0" err="1"/>
              <a:t>Ingatjih</a:t>
            </a:r>
            <a:endParaRPr lang="en-US" sz="3600" b="1" dirty="0"/>
          </a:p>
          <a:p>
            <a:pPr algn="ctr"/>
            <a:endParaRPr lang="en-US" sz="2800" b="1" dirty="0"/>
          </a:p>
          <a:p>
            <a:pPr algn="ctr"/>
            <a:endParaRPr lang="en-US" sz="2800" b="1" dirty="0"/>
          </a:p>
          <a:p>
            <a:pPr algn="ctr"/>
            <a:r>
              <a:rPr lang="en-US" sz="6600" b="1" dirty="0">
                <a:solidFill>
                  <a:schemeClr val="accent1"/>
                </a:solidFill>
                <a:latin typeface="Tw Cen MT" panose="020B0602020104020603" pitchFamily="34" charset="0"/>
              </a:rPr>
              <a:t>Lo </a:t>
            </a:r>
            <a:r>
              <a:rPr lang="en-US" sz="6600" b="1" dirty="0" err="1">
                <a:solidFill>
                  <a:schemeClr val="accent1"/>
                </a:solidFill>
                <a:latin typeface="Tw Cen MT" panose="020B0602020104020603" pitchFamily="34" charset="0"/>
              </a:rPr>
              <a:t>Pasif</a:t>
            </a:r>
            <a:r>
              <a:rPr lang="en-US" sz="6600" b="1" dirty="0">
                <a:solidFill>
                  <a:schemeClr val="accent1"/>
                </a:solidFill>
                <a:latin typeface="Tw Cen MT" panose="020B0602020104020603" pitchFamily="34" charset="0"/>
              </a:rPr>
              <a:t>, </a:t>
            </a:r>
            <a:r>
              <a:rPr lang="en-US" sz="6600" b="1" dirty="0" err="1">
                <a:solidFill>
                  <a:schemeClr val="accent1"/>
                </a:solidFill>
                <a:latin typeface="Tw Cen MT" panose="020B0602020104020603" pitchFamily="34" charset="0"/>
              </a:rPr>
              <a:t>Wajar</a:t>
            </a:r>
            <a:r>
              <a:rPr lang="en-US" sz="6600" b="1" dirty="0">
                <a:solidFill>
                  <a:schemeClr val="accent1"/>
                </a:solidFill>
                <a:latin typeface="Tw Cen MT" panose="020B0602020104020603" pitchFamily="34" charset="0"/>
              </a:rPr>
              <a:t> Beri </a:t>
            </a:r>
            <a:r>
              <a:rPr lang="en-US" sz="6600" b="1" dirty="0" err="1">
                <a:solidFill>
                  <a:schemeClr val="accent1"/>
                </a:solidFill>
                <a:latin typeface="Tw Cen MT" panose="020B0602020104020603" pitchFamily="34" charset="0"/>
              </a:rPr>
              <a:t>Materi</a:t>
            </a:r>
            <a:endParaRPr lang="en-ID" sz="6600" dirty="0">
              <a:solidFill>
                <a:schemeClr val="accent1"/>
              </a:solidFill>
            </a:endParaRPr>
          </a:p>
        </p:txBody>
      </p:sp>
    </p:spTree>
    <p:extLst>
      <p:ext uri="{BB962C8B-B14F-4D97-AF65-F5344CB8AC3E}">
        <p14:creationId xmlns:p14="http://schemas.microsoft.com/office/powerpoint/2010/main" val="315398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6086C-503F-BD59-D91F-7091552B03B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5F337AC-B1DD-8B35-26F0-75961293710E}"/>
              </a:ext>
            </a:extLst>
          </p:cNvPr>
          <p:cNvSpPr txBox="1"/>
          <p:nvPr/>
        </p:nvSpPr>
        <p:spPr>
          <a:xfrm>
            <a:off x="767713" y="1647095"/>
            <a:ext cx="10293987" cy="3970318"/>
          </a:xfrm>
          <a:prstGeom prst="rect">
            <a:avLst/>
          </a:prstGeom>
          <a:noFill/>
        </p:spPr>
        <p:txBody>
          <a:bodyPr wrap="square">
            <a:spAutoFit/>
          </a:bodyPr>
          <a:lstStyle/>
          <a:p>
            <a:r>
              <a:rPr lang="en-US" sz="3600" b="1" dirty="0">
                <a:solidFill>
                  <a:srgbClr val="FF0000"/>
                </a:solidFill>
                <a:latin typeface="Tw Cen MT" panose="020B0602020104020603" pitchFamily="34" charset="0"/>
              </a:rPr>
              <a:t>Lo</a:t>
            </a:r>
            <a:r>
              <a:rPr lang="en-US" sz="3600" dirty="0">
                <a:latin typeface="Tw Cen MT" panose="020B0602020104020603" pitchFamily="34" charset="0"/>
              </a:rPr>
              <a:t>kasi</a:t>
            </a:r>
          </a:p>
          <a:p>
            <a:r>
              <a:rPr lang="en-US" sz="3600" b="1" dirty="0">
                <a:solidFill>
                  <a:schemeClr val="accent4"/>
                </a:solidFill>
                <a:latin typeface="Tw Cen MT" panose="020B0602020104020603" pitchFamily="34" charset="0"/>
              </a:rPr>
              <a:t>Pa</a:t>
            </a:r>
            <a:r>
              <a:rPr lang="en-US" sz="3600" dirty="0">
                <a:latin typeface="Tw Cen MT" panose="020B0602020104020603" pitchFamily="34" charset="0"/>
              </a:rPr>
              <a:t>rah</a:t>
            </a:r>
          </a:p>
          <a:p>
            <a:r>
              <a:rPr lang="en-US" sz="3600" b="1" dirty="0">
                <a:solidFill>
                  <a:srgbClr val="92D050"/>
                </a:solidFill>
                <a:latin typeface="Tw Cen MT" panose="020B0602020104020603" pitchFamily="34" charset="0"/>
              </a:rPr>
              <a:t>Sif</a:t>
            </a:r>
            <a:r>
              <a:rPr lang="en-US" sz="3600" dirty="0">
                <a:latin typeface="Tw Cen MT" panose="020B0602020104020603" pitchFamily="34" charset="0"/>
              </a:rPr>
              <a:t>at</a:t>
            </a:r>
          </a:p>
          <a:p>
            <a:r>
              <a:rPr lang="en-US" sz="3600" b="1" dirty="0">
                <a:solidFill>
                  <a:schemeClr val="accent6">
                    <a:lumMod val="75000"/>
                  </a:schemeClr>
                </a:solidFill>
                <a:latin typeface="Tw Cen MT" panose="020B0602020104020603" pitchFamily="34" charset="0"/>
              </a:rPr>
              <a:t>Wa</a:t>
            </a:r>
            <a:r>
              <a:rPr lang="en-US" sz="3600" dirty="0">
                <a:latin typeface="Tw Cen MT" panose="020B0602020104020603" pitchFamily="34" charset="0"/>
              </a:rPr>
              <a:t>ktu</a:t>
            </a:r>
            <a:r>
              <a:rPr lang="en-US" sz="3600" b="1" dirty="0">
                <a:latin typeface="Tw Cen MT" panose="020B0602020104020603" pitchFamily="34" charset="0"/>
              </a:rPr>
              <a:t> </a:t>
            </a:r>
            <a:r>
              <a:rPr lang="en-US" sz="3600" b="1" dirty="0">
                <a:latin typeface="Tw Cen MT" panose="020B0602020104020603" pitchFamily="34" charset="0"/>
                <a:sym typeface="Wingdings" panose="05000000000000000000" pitchFamily="2" charset="2"/>
              </a:rPr>
              <a:t></a:t>
            </a:r>
            <a:r>
              <a:rPr lang="en-US" sz="3600" b="1" dirty="0">
                <a:solidFill>
                  <a:srgbClr val="FF0000"/>
                </a:solidFill>
                <a:latin typeface="Tw Cen MT" panose="020B0602020104020603" pitchFamily="34" charset="0"/>
              </a:rPr>
              <a:t> </a:t>
            </a:r>
            <a:r>
              <a:rPr lang="en-US" sz="3600" b="1" u="sng" dirty="0">
                <a:solidFill>
                  <a:schemeClr val="accent6">
                    <a:lumMod val="75000"/>
                  </a:schemeClr>
                </a:solidFill>
                <a:latin typeface="Tw Cen MT" panose="020B0602020104020603" pitchFamily="34" charset="0"/>
              </a:rPr>
              <a:t>Aw</a:t>
            </a:r>
            <a:r>
              <a:rPr lang="en-US" sz="3600" dirty="0">
                <a:latin typeface="Tw Cen MT" panose="020B0602020104020603" pitchFamily="34" charset="0"/>
              </a:rPr>
              <a:t>al</a:t>
            </a:r>
            <a:r>
              <a:rPr lang="en-US" sz="3600" b="1" dirty="0">
                <a:solidFill>
                  <a:schemeClr val="accent6">
                    <a:lumMod val="75000"/>
                  </a:schemeClr>
                </a:solidFill>
                <a:latin typeface="Tw Cen MT" panose="020B0602020104020603" pitchFamily="34" charset="0"/>
              </a:rPr>
              <a:t>, </a:t>
            </a:r>
            <a:r>
              <a:rPr lang="en-US" sz="3600" b="1" u="sng" dirty="0">
                <a:solidFill>
                  <a:schemeClr val="accent6">
                    <a:lumMod val="75000"/>
                  </a:schemeClr>
                </a:solidFill>
                <a:latin typeface="Tw Cen MT" panose="020B0602020104020603" pitchFamily="34" charset="0"/>
              </a:rPr>
              <a:t>La</a:t>
            </a:r>
            <a:r>
              <a:rPr lang="en-US" sz="3600" dirty="0">
                <a:latin typeface="Tw Cen MT" panose="020B0602020104020603" pitchFamily="34" charset="0"/>
              </a:rPr>
              <a:t>ma</a:t>
            </a:r>
            <a:r>
              <a:rPr lang="en-US" sz="3600" b="1" dirty="0">
                <a:solidFill>
                  <a:schemeClr val="accent6">
                    <a:lumMod val="75000"/>
                  </a:schemeClr>
                </a:solidFill>
                <a:latin typeface="Tw Cen MT" panose="020B0602020104020603" pitchFamily="34" charset="0"/>
              </a:rPr>
              <a:t>, </a:t>
            </a:r>
            <a:r>
              <a:rPr lang="en-US" sz="3600" b="1" u="sng" dirty="0">
                <a:solidFill>
                  <a:schemeClr val="accent6">
                    <a:lumMod val="75000"/>
                  </a:schemeClr>
                </a:solidFill>
                <a:latin typeface="Tw Cen MT" panose="020B0602020104020603" pitchFamily="34" charset="0"/>
              </a:rPr>
              <a:t>Se</a:t>
            </a:r>
            <a:r>
              <a:rPr lang="en-US" sz="3600" b="1" dirty="0">
                <a:solidFill>
                  <a:schemeClr val="accent6">
                    <a:lumMod val="75000"/>
                  </a:schemeClr>
                </a:solidFill>
                <a:latin typeface="Tw Cen MT" panose="020B0602020104020603" pitchFamily="34" charset="0"/>
              </a:rPr>
              <a:t>r</a:t>
            </a:r>
            <a:r>
              <a:rPr lang="en-US" sz="3600" dirty="0">
                <a:latin typeface="Tw Cen MT" panose="020B0602020104020603" pitchFamily="34" charset="0"/>
              </a:rPr>
              <a:t>ing</a:t>
            </a:r>
            <a:r>
              <a:rPr lang="en-US" sz="3600" b="1" dirty="0">
                <a:solidFill>
                  <a:schemeClr val="accent6">
                    <a:lumMod val="75000"/>
                  </a:schemeClr>
                </a:solidFill>
                <a:latin typeface="Tw Cen MT" panose="020B0602020104020603" pitchFamily="34" charset="0"/>
              </a:rPr>
              <a:t> </a:t>
            </a:r>
            <a:r>
              <a:rPr lang="en-US" sz="3600" b="1" dirty="0">
                <a:latin typeface="Tw Cen MT" panose="020B0602020104020603" pitchFamily="34" charset="0"/>
              </a:rPr>
              <a:t>(</a:t>
            </a:r>
            <a:r>
              <a:rPr lang="en-US" sz="3600" b="1" u="sng" dirty="0">
                <a:solidFill>
                  <a:schemeClr val="accent6">
                    <a:lumMod val="75000"/>
                  </a:schemeClr>
                </a:solidFill>
                <a:latin typeface="Tw Cen MT" panose="020B0602020104020603" pitchFamily="34" charset="0"/>
              </a:rPr>
              <a:t>Aw</a:t>
            </a:r>
            <a:r>
              <a:rPr lang="en-US" sz="3600" b="1" dirty="0">
                <a:solidFill>
                  <a:schemeClr val="accent6">
                    <a:lumMod val="75000"/>
                  </a:schemeClr>
                </a:solidFill>
                <a:latin typeface="Tw Cen MT" panose="020B0602020104020603" pitchFamily="34" charset="0"/>
              </a:rPr>
              <a:t> </a:t>
            </a:r>
            <a:r>
              <a:rPr lang="en-US" sz="3600" b="1" u="sng" dirty="0" err="1">
                <a:solidFill>
                  <a:schemeClr val="accent6">
                    <a:lumMod val="75000"/>
                  </a:schemeClr>
                </a:solidFill>
                <a:latin typeface="Tw Cen MT" panose="020B0602020104020603" pitchFamily="34" charset="0"/>
              </a:rPr>
              <a:t>LaSer</a:t>
            </a:r>
            <a:r>
              <a:rPr lang="en-US" sz="3600" b="1" dirty="0">
                <a:latin typeface="Tw Cen MT" panose="020B0602020104020603" pitchFamily="34" charset="0"/>
              </a:rPr>
              <a:t>)</a:t>
            </a:r>
          </a:p>
          <a:p>
            <a:r>
              <a:rPr lang="en-US" sz="3600" b="1" dirty="0" err="1">
                <a:solidFill>
                  <a:srgbClr val="00B0F0"/>
                </a:solidFill>
                <a:latin typeface="Tw Cen MT" panose="020B0602020104020603" pitchFamily="34" charset="0"/>
              </a:rPr>
              <a:t>Ja</a:t>
            </a:r>
            <a:r>
              <a:rPr lang="en-US" sz="3600" dirty="0" err="1">
                <a:latin typeface="Tw Cen MT" panose="020B0602020104020603" pitchFamily="34" charset="0"/>
              </a:rPr>
              <a:t>la</a:t>
            </a:r>
            <a:r>
              <a:rPr lang="en-US" sz="3600" b="1" dirty="0" err="1">
                <a:solidFill>
                  <a:srgbClr val="00B0F0"/>
                </a:solidFill>
                <a:latin typeface="Tw Cen MT" panose="020B0602020104020603" pitchFamily="34" charset="0"/>
              </a:rPr>
              <a:t>r</a:t>
            </a:r>
            <a:endParaRPr lang="en-US" sz="3600" b="1" dirty="0">
              <a:solidFill>
                <a:srgbClr val="00B0F0"/>
              </a:solidFill>
              <a:latin typeface="Tw Cen MT" panose="020B0602020104020603" pitchFamily="34" charset="0"/>
            </a:endParaRPr>
          </a:p>
          <a:p>
            <a:r>
              <a:rPr lang="en-US" sz="3600" b="1" dirty="0">
                <a:solidFill>
                  <a:schemeClr val="accent1"/>
                </a:solidFill>
                <a:latin typeface="Tw Cen MT" panose="020B0602020104020603" pitchFamily="34" charset="0"/>
              </a:rPr>
              <a:t>Be</a:t>
            </a:r>
            <a:r>
              <a:rPr lang="en-US" sz="3600" dirty="0">
                <a:latin typeface="Tw Cen MT" panose="020B0602020104020603" pitchFamily="34" charset="0"/>
              </a:rPr>
              <a:t>rat-</a:t>
            </a:r>
            <a:r>
              <a:rPr lang="en-US" sz="3600" b="1" dirty="0" err="1">
                <a:solidFill>
                  <a:srgbClr val="7030A0"/>
                </a:solidFill>
                <a:latin typeface="Tw Cen MT" panose="020B0602020104020603" pitchFamily="34" charset="0"/>
              </a:rPr>
              <a:t>Ri</a:t>
            </a:r>
            <a:r>
              <a:rPr lang="en-US" sz="3600" dirty="0" err="1">
                <a:latin typeface="Tw Cen MT" panose="020B0602020104020603" pitchFamily="34" charset="0"/>
              </a:rPr>
              <a:t>ngan</a:t>
            </a:r>
            <a:endParaRPr lang="en-US" sz="3600" dirty="0">
              <a:latin typeface="Tw Cen MT" panose="020B0602020104020603" pitchFamily="34" charset="0"/>
            </a:endParaRPr>
          </a:p>
          <a:p>
            <a:r>
              <a:rPr lang="en-US" sz="3600" b="1" dirty="0" err="1">
                <a:solidFill>
                  <a:schemeClr val="accent4">
                    <a:lumMod val="50000"/>
                  </a:schemeClr>
                </a:solidFill>
                <a:latin typeface="Tw Cen MT" panose="020B0602020104020603" pitchFamily="34" charset="0"/>
              </a:rPr>
              <a:t>Ma</a:t>
            </a:r>
            <a:r>
              <a:rPr lang="en-US" sz="3600" dirty="0" err="1">
                <a:latin typeface="Tw Cen MT" panose="020B0602020104020603" pitchFamily="34" charset="0"/>
              </a:rPr>
              <a:t>nifestasi</a:t>
            </a:r>
            <a:r>
              <a:rPr lang="en-US" sz="3600" b="1" dirty="0">
                <a:solidFill>
                  <a:srgbClr val="FF0000"/>
                </a:solidFill>
                <a:latin typeface="Tw Cen MT" panose="020B0602020104020603" pitchFamily="34" charset="0"/>
              </a:rPr>
              <a:t> </a:t>
            </a:r>
            <a:r>
              <a:rPr lang="en-US" sz="3600" b="1" dirty="0" err="1">
                <a:solidFill>
                  <a:schemeClr val="accent4">
                    <a:lumMod val="50000"/>
                  </a:schemeClr>
                </a:solidFill>
                <a:latin typeface="Tw Cen MT" panose="020B0602020104020603" pitchFamily="34" charset="0"/>
              </a:rPr>
              <a:t>ter</a:t>
            </a:r>
            <a:r>
              <a:rPr lang="en-US" sz="3600" dirty="0" err="1">
                <a:latin typeface="Tw Cen MT" panose="020B0602020104020603" pitchFamily="34" charset="0"/>
              </a:rPr>
              <a:t>ka</a:t>
            </a:r>
            <a:r>
              <a:rPr lang="en-US" sz="3600" b="1" dirty="0" err="1">
                <a:solidFill>
                  <a:schemeClr val="accent4">
                    <a:lumMod val="50000"/>
                  </a:schemeClr>
                </a:solidFill>
                <a:latin typeface="Tw Cen MT" panose="020B0602020104020603" pitchFamily="34" charset="0"/>
              </a:rPr>
              <a:t>i</a:t>
            </a:r>
            <a:r>
              <a:rPr lang="en-US" sz="3600" dirty="0" err="1">
                <a:latin typeface="Tw Cen MT" panose="020B0602020104020603" pitchFamily="34" charset="0"/>
              </a:rPr>
              <a:t>t</a:t>
            </a:r>
            <a:endParaRPr lang="en-ID" sz="2800" dirty="0"/>
          </a:p>
        </p:txBody>
      </p:sp>
      <p:sp>
        <p:nvSpPr>
          <p:cNvPr id="8" name="TextBox 7">
            <a:extLst>
              <a:ext uri="{FF2B5EF4-FFF2-40B4-BE49-F238E27FC236}">
                <a16:creationId xmlns:a16="http://schemas.microsoft.com/office/drawing/2014/main" id="{4E49CB4B-E617-F1C9-B45E-ED202782B09C}"/>
              </a:ext>
            </a:extLst>
          </p:cNvPr>
          <p:cNvSpPr txBox="1"/>
          <p:nvPr/>
        </p:nvSpPr>
        <p:spPr>
          <a:xfrm>
            <a:off x="4134118" y="385225"/>
            <a:ext cx="7566337" cy="830997"/>
          </a:xfrm>
          <a:prstGeom prst="rect">
            <a:avLst/>
          </a:prstGeom>
          <a:noFill/>
        </p:spPr>
        <p:txBody>
          <a:bodyPr wrap="square">
            <a:spAutoFit/>
          </a:bodyPr>
          <a:lstStyle/>
          <a:p>
            <a:pPr algn="ctr"/>
            <a:r>
              <a:rPr lang="en-US" sz="4800" b="1" dirty="0">
                <a:solidFill>
                  <a:srgbClr val="FF0000"/>
                </a:solidFill>
                <a:latin typeface="Tw Cen MT" panose="020B0602020104020603" pitchFamily="34" charset="0"/>
              </a:rPr>
              <a:t>Lo </a:t>
            </a:r>
            <a:r>
              <a:rPr lang="en-US" sz="4800" b="1" dirty="0" err="1">
                <a:solidFill>
                  <a:srgbClr val="FFC000"/>
                </a:solidFill>
                <a:latin typeface="Tw Cen MT" panose="020B0602020104020603" pitchFamily="34" charset="0"/>
              </a:rPr>
              <a:t>Pa</a:t>
            </a:r>
            <a:r>
              <a:rPr lang="en-US" sz="4800" b="1" dirty="0" err="1">
                <a:solidFill>
                  <a:srgbClr val="92D050"/>
                </a:solidFill>
                <a:latin typeface="Tw Cen MT" panose="020B0602020104020603" pitchFamily="34" charset="0"/>
              </a:rPr>
              <a:t>Sif</a:t>
            </a:r>
            <a:r>
              <a:rPr lang="en-US" sz="4800" b="1" dirty="0">
                <a:latin typeface="Tw Cen MT" panose="020B0602020104020603" pitchFamily="34" charset="0"/>
              </a:rPr>
              <a:t> </a:t>
            </a:r>
            <a:r>
              <a:rPr lang="en-US" sz="4800" b="1" dirty="0" err="1">
                <a:solidFill>
                  <a:schemeClr val="accent6">
                    <a:lumMod val="75000"/>
                  </a:schemeClr>
                </a:solidFill>
                <a:latin typeface="Tw Cen MT" panose="020B0602020104020603" pitchFamily="34" charset="0"/>
              </a:rPr>
              <a:t>WaJ</a:t>
            </a:r>
            <a:r>
              <a:rPr lang="en-US" sz="4800" b="1" dirty="0" err="1">
                <a:solidFill>
                  <a:srgbClr val="00B0F0"/>
                </a:solidFill>
                <a:latin typeface="Tw Cen MT" panose="020B0602020104020603" pitchFamily="34" charset="0"/>
              </a:rPr>
              <a:t>ar</a:t>
            </a:r>
            <a:r>
              <a:rPr lang="en-US" sz="4800" b="1" dirty="0">
                <a:latin typeface="Tw Cen MT" panose="020B0602020104020603" pitchFamily="34" charset="0"/>
              </a:rPr>
              <a:t> </a:t>
            </a:r>
            <a:r>
              <a:rPr lang="en-US" sz="4800" b="1" dirty="0" err="1">
                <a:solidFill>
                  <a:schemeClr val="accent1"/>
                </a:solidFill>
                <a:latin typeface="Tw Cen MT" panose="020B0602020104020603" pitchFamily="34" charset="0"/>
              </a:rPr>
              <a:t>Be</a:t>
            </a:r>
            <a:r>
              <a:rPr lang="en-US" sz="4800" b="1" dirty="0" err="1">
                <a:solidFill>
                  <a:srgbClr val="7030A0"/>
                </a:solidFill>
                <a:latin typeface="Tw Cen MT" panose="020B0602020104020603" pitchFamily="34" charset="0"/>
              </a:rPr>
              <a:t>Ri</a:t>
            </a:r>
            <a:r>
              <a:rPr lang="en-US" sz="4800" b="1" dirty="0">
                <a:solidFill>
                  <a:srgbClr val="7030A0"/>
                </a:solidFill>
                <a:latin typeface="Tw Cen MT" panose="020B0602020104020603" pitchFamily="34" charset="0"/>
              </a:rPr>
              <a:t> </a:t>
            </a:r>
            <a:r>
              <a:rPr lang="en-US" sz="4800" b="1" dirty="0" err="1">
                <a:solidFill>
                  <a:schemeClr val="accent4">
                    <a:lumMod val="50000"/>
                  </a:schemeClr>
                </a:solidFill>
                <a:latin typeface="Tw Cen MT" panose="020B0602020104020603" pitchFamily="34" charset="0"/>
              </a:rPr>
              <a:t>Materi</a:t>
            </a:r>
            <a:r>
              <a:rPr lang="en-US" sz="4800" b="1" dirty="0"/>
              <a:t> </a:t>
            </a:r>
            <a:endParaRPr lang="en-ID" sz="4800" dirty="0"/>
          </a:p>
        </p:txBody>
      </p:sp>
    </p:spTree>
    <p:extLst>
      <p:ext uri="{BB962C8B-B14F-4D97-AF65-F5344CB8AC3E}">
        <p14:creationId xmlns:p14="http://schemas.microsoft.com/office/powerpoint/2010/main" val="381465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A27F2-4E73-CAE6-A275-A21158B499F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E1DD53-4A7F-1231-7E25-865CC955898D}"/>
              </a:ext>
            </a:extLst>
          </p:cNvPr>
          <p:cNvGraphicFramePr>
            <a:graphicFrameLocks noGrp="1"/>
          </p:cNvGraphicFramePr>
          <p:nvPr>
            <p:extLst>
              <p:ext uri="{D42A27DB-BD31-4B8C-83A1-F6EECF244321}">
                <p14:modId xmlns:p14="http://schemas.microsoft.com/office/powerpoint/2010/main" val="3366147981"/>
              </p:ext>
            </p:extLst>
          </p:nvPr>
        </p:nvGraphicFramePr>
        <p:xfrm>
          <a:off x="1178619" y="1390975"/>
          <a:ext cx="9834758" cy="3789799"/>
        </p:xfrm>
        <a:graphic>
          <a:graphicData uri="http://schemas.openxmlformats.org/drawingml/2006/table">
            <a:tbl>
              <a:tblPr firstRow="1" bandRow="1">
                <a:tableStyleId>{5C22544A-7EE6-4342-B048-85BDC9FD1C3A}</a:tableStyleId>
              </a:tblPr>
              <a:tblGrid>
                <a:gridCol w="9834758">
                  <a:extLst>
                    <a:ext uri="{9D8B030D-6E8A-4147-A177-3AD203B41FA5}">
                      <a16:colId xmlns:a16="http://schemas.microsoft.com/office/drawing/2014/main" val="1417196045"/>
                    </a:ext>
                  </a:extLst>
                </a:gridCol>
              </a:tblGrid>
              <a:tr h="199042">
                <a:tc>
                  <a:txBody>
                    <a:bodyPr/>
                    <a:lstStyle/>
                    <a:p>
                      <a:pPr algn="ctr"/>
                      <a:r>
                        <a:rPr lang="en-US" sz="3200" b="1" dirty="0">
                          <a:latin typeface="Tw Cen MT" panose="020B0602020104020603" pitchFamily="34" charset="0"/>
                        </a:rPr>
                        <a:t>7 </a:t>
                      </a:r>
                      <a:r>
                        <a:rPr lang="en-US" sz="3200" b="1" dirty="0" err="1">
                          <a:latin typeface="Tw Cen MT" panose="020B0602020104020603" pitchFamily="34" charset="0"/>
                        </a:rPr>
                        <a:t>Komponen</a:t>
                      </a:r>
                      <a:r>
                        <a:rPr lang="en-US" sz="3200" b="1" dirty="0">
                          <a:latin typeface="Tw Cen MT" panose="020B0602020104020603" pitchFamily="34" charset="0"/>
                        </a:rPr>
                        <a:t> </a:t>
                      </a:r>
                      <a:r>
                        <a:rPr lang="en-US" sz="3200" b="1" dirty="0" err="1">
                          <a:latin typeface="Tw Cen MT" panose="020B0602020104020603" pitchFamily="34" charset="0"/>
                        </a:rPr>
                        <a:t>Pertanyaan</a:t>
                      </a:r>
                      <a:r>
                        <a:rPr lang="en-US" sz="3200" b="1" dirty="0">
                          <a:latin typeface="Tw Cen MT" panose="020B0602020104020603" pitchFamily="34" charset="0"/>
                        </a:rPr>
                        <a:t> </a:t>
                      </a:r>
                      <a:r>
                        <a:rPr lang="en-US" sz="3200" b="1" dirty="0" err="1">
                          <a:latin typeface="Tw Cen MT" panose="020B0602020104020603" pitchFamily="34" charset="0"/>
                        </a:rPr>
                        <a:t>untuk</a:t>
                      </a:r>
                      <a:r>
                        <a:rPr lang="en-US" sz="3200" b="1" dirty="0">
                          <a:latin typeface="Tw Cen MT" panose="020B0602020104020603" pitchFamily="34" charset="0"/>
                        </a:rPr>
                        <a:t> </a:t>
                      </a:r>
                      <a:r>
                        <a:rPr lang="en-US" sz="3200" b="1" dirty="0" err="1">
                          <a:latin typeface="Tw Cen MT" panose="020B0602020104020603" pitchFamily="34" charset="0"/>
                        </a:rPr>
                        <a:t>Setiap</a:t>
                      </a:r>
                      <a:r>
                        <a:rPr lang="en-US" sz="3200" b="1" dirty="0">
                          <a:latin typeface="Tw Cen MT" panose="020B0602020104020603" pitchFamily="34" charset="0"/>
                        </a:rPr>
                        <a:t> </a:t>
                      </a:r>
                      <a:r>
                        <a:rPr lang="en-US" sz="3200" b="1" dirty="0" err="1">
                          <a:latin typeface="Tw Cen MT" panose="020B0602020104020603" pitchFamily="34" charset="0"/>
                        </a:rPr>
                        <a:t>Gejala</a:t>
                      </a:r>
                      <a:r>
                        <a:rPr lang="en-US" sz="3200" b="1" dirty="0">
                          <a:latin typeface="Tw Cen MT" panose="020B0602020104020603" pitchFamily="34" charset="0"/>
                        </a:rPr>
                        <a:t> </a:t>
                      </a:r>
                      <a:endParaRPr lang="en-ID" sz="2400" dirty="0">
                        <a:latin typeface="Tw Cen MT" panose="020B0602020104020603" pitchFamily="34" charset="0"/>
                      </a:endParaRPr>
                    </a:p>
                  </a:txBody>
                  <a:tcPr anchor="ctr"/>
                </a:tc>
                <a:extLst>
                  <a:ext uri="{0D108BD9-81ED-4DB2-BD59-A6C34878D82A}">
                    <a16:rowId xmlns:a16="http://schemas.microsoft.com/office/drawing/2014/main" val="3176427421"/>
                  </a:ext>
                </a:extLst>
              </a:tr>
              <a:tr h="467479">
                <a:tc>
                  <a:txBody>
                    <a:bodyPr/>
                    <a:lstStyle/>
                    <a:p>
                      <a:pPr marL="0" indent="0">
                        <a:buNone/>
                      </a:pPr>
                      <a:r>
                        <a:rPr lang="en-US" sz="2400" b="1" dirty="0"/>
                        <a:t>1. Lokasi</a:t>
                      </a:r>
                      <a:endParaRPr lang="en-ID" sz="2400" b="1" dirty="0"/>
                    </a:p>
                  </a:txBody>
                  <a:tcPr anchor="ctr"/>
                </a:tc>
                <a:extLst>
                  <a:ext uri="{0D108BD9-81ED-4DB2-BD59-A6C34878D82A}">
                    <a16:rowId xmlns:a16="http://schemas.microsoft.com/office/drawing/2014/main" val="1584028196"/>
                  </a:ext>
                </a:extLst>
              </a:tr>
              <a:tr h="165869">
                <a:tc>
                  <a:txBody>
                    <a:bodyPr/>
                    <a:lstStyle/>
                    <a:p>
                      <a:pPr marL="0" indent="0">
                        <a:buFont typeface="+mj-lt"/>
                        <a:buNone/>
                      </a:pPr>
                      <a:r>
                        <a:rPr lang="en-US" sz="2400" b="1" dirty="0"/>
                        <a:t>2. </a:t>
                      </a:r>
                      <a:r>
                        <a:rPr lang="en-US" sz="2400" b="1" dirty="0" err="1"/>
                        <a:t>Keparahan</a:t>
                      </a:r>
                      <a:r>
                        <a:rPr lang="en-US" sz="2400" b="1" dirty="0"/>
                        <a:t> (</a:t>
                      </a:r>
                      <a:r>
                        <a:rPr lang="en-US" sz="2400" b="1" dirty="0" err="1"/>
                        <a:t>Kuantitas</a:t>
                      </a:r>
                      <a:r>
                        <a:rPr lang="en-US" sz="2400" b="1" dirty="0"/>
                        <a:t>)</a:t>
                      </a:r>
                    </a:p>
                  </a:txBody>
                  <a:tcPr anchor="ctr"/>
                </a:tc>
                <a:extLst>
                  <a:ext uri="{0D108BD9-81ED-4DB2-BD59-A6C34878D82A}">
                    <a16:rowId xmlns:a16="http://schemas.microsoft.com/office/drawing/2014/main" val="1935557898"/>
                  </a:ext>
                </a:extLst>
              </a:tr>
              <a:tr h="165869">
                <a:tc>
                  <a:txBody>
                    <a:bodyPr/>
                    <a:lstStyle/>
                    <a:p>
                      <a:r>
                        <a:rPr lang="en-US" sz="2400" b="1" dirty="0"/>
                        <a:t>3. Sifat (</a:t>
                      </a:r>
                      <a:r>
                        <a:rPr lang="en-US" sz="2400" b="1" dirty="0" err="1"/>
                        <a:t>Kualitas</a:t>
                      </a:r>
                      <a:r>
                        <a:rPr lang="en-US" sz="2400" b="1" dirty="0"/>
                        <a:t>)</a:t>
                      </a:r>
                    </a:p>
                  </a:txBody>
                  <a:tcPr anchor="ctr"/>
                </a:tc>
                <a:extLst>
                  <a:ext uri="{0D108BD9-81ED-4DB2-BD59-A6C34878D82A}">
                    <a16:rowId xmlns:a16="http://schemas.microsoft.com/office/drawing/2014/main" val="3055502592"/>
                  </a:ext>
                </a:extLst>
              </a:tr>
              <a:tr h="363476">
                <a:tc>
                  <a:txBody>
                    <a:bodyPr/>
                    <a:lstStyle/>
                    <a:p>
                      <a:r>
                        <a:rPr lang="en-US" sz="2400" b="1" dirty="0"/>
                        <a:t>4. Waktu (</a:t>
                      </a:r>
                      <a:r>
                        <a:rPr lang="en-US" sz="2400" b="1" dirty="0" err="1"/>
                        <a:t>Meliputi</a:t>
                      </a:r>
                      <a:r>
                        <a:rPr lang="en-US" sz="2400" b="1" dirty="0"/>
                        <a:t> </a:t>
                      </a:r>
                      <a:r>
                        <a:rPr lang="en-US" sz="2400" b="1" dirty="0" err="1"/>
                        <a:t>awitan</a:t>
                      </a:r>
                      <a:r>
                        <a:rPr lang="en-US" sz="2400" b="1" dirty="0"/>
                        <a:t>/</a:t>
                      </a:r>
                      <a:r>
                        <a:rPr lang="en-US" sz="2400" b="1" dirty="0" err="1"/>
                        <a:t>awal</a:t>
                      </a:r>
                      <a:r>
                        <a:rPr lang="en-US" sz="2400" b="1" dirty="0"/>
                        <a:t>, </a:t>
                      </a:r>
                      <a:r>
                        <a:rPr lang="en-US" sz="2400" b="1" dirty="0" err="1"/>
                        <a:t>durasi</a:t>
                      </a:r>
                      <a:r>
                        <a:rPr lang="en-US" sz="2400" b="1" dirty="0"/>
                        <a:t>/</a:t>
                      </a:r>
                      <a:r>
                        <a:rPr lang="en-US" sz="2400" b="1" dirty="0" err="1"/>
                        <a:t>lamanya</a:t>
                      </a:r>
                      <a:r>
                        <a:rPr lang="en-US" sz="2400" b="1" dirty="0"/>
                        <a:t>, &amp; </a:t>
                      </a:r>
                      <a:r>
                        <a:rPr lang="en-US" sz="2400" b="1" dirty="0" err="1"/>
                        <a:t>frekuensi</a:t>
                      </a:r>
                      <a:r>
                        <a:rPr lang="en-US" sz="2400" b="1" dirty="0"/>
                        <a:t>/</a:t>
                      </a:r>
                      <a:r>
                        <a:rPr lang="en-US" sz="2400" b="1" dirty="0" err="1"/>
                        <a:t>seringnya</a:t>
                      </a:r>
                      <a:r>
                        <a:rPr lang="en-US" sz="2400" b="1" dirty="0"/>
                        <a:t>)</a:t>
                      </a:r>
                      <a:endParaRPr lang="en-ID" sz="2400" b="1" dirty="0"/>
                    </a:p>
                  </a:txBody>
                  <a:tcPr anchor="ctr"/>
                </a:tc>
                <a:extLst>
                  <a:ext uri="{0D108BD9-81ED-4DB2-BD59-A6C34878D82A}">
                    <a16:rowId xmlns:a16="http://schemas.microsoft.com/office/drawing/2014/main" val="3991052007"/>
                  </a:ext>
                </a:extLst>
              </a:tr>
              <a:tr h="363476">
                <a:tc>
                  <a:txBody>
                    <a:bodyPr/>
                    <a:lstStyle/>
                    <a:p>
                      <a:r>
                        <a:rPr lang="en-US" sz="2400" b="1" dirty="0"/>
                        <a:t>5. </a:t>
                      </a:r>
                      <a:r>
                        <a:rPr lang="en-US" sz="2400" b="1" dirty="0" err="1"/>
                        <a:t>Penjalaran</a:t>
                      </a:r>
                      <a:r>
                        <a:rPr lang="en-US" sz="2400" b="1" dirty="0"/>
                        <a:t> (</a:t>
                      </a:r>
                      <a:r>
                        <a:rPr lang="en-US" sz="2400" b="1" dirty="0" err="1"/>
                        <a:t>Radiasi</a:t>
                      </a:r>
                      <a:r>
                        <a:rPr lang="en-US" sz="2400" b="1" dirty="0"/>
                        <a:t>)</a:t>
                      </a:r>
                      <a:endParaRPr lang="en-ID" sz="2400" b="1" dirty="0"/>
                    </a:p>
                  </a:txBody>
                  <a:tcPr anchor="ctr"/>
                </a:tc>
                <a:extLst>
                  <a:ext uri="{0D108BD9-81ED-4DB2-BD59-A6C34878D82A}">
                    <a16:rowId xmlns:a16="http://schemas.microsoft.com/office/drawing/2014/main" val="3334340117"/>
                  </a:ext>
                </a:extLst>
              </a:tr>
              <a:tr h="363476">
                <a:tc>
                  <a:txBody>
                    <a:bodyPr/>
                    <a:lstStyle/>
                    <a:p>
                      <a:r>
                        <a:rPr lang="en-US" sz="2400" b="1" dirty="0"/>
                        <a:t>6. Faktor yang </a:t>
                      </a:r>
                      <a:r>
                        <a:rPr lang="en-US" sz="2400" b="1" dirty="0" err="1"/>
                        <a:t>memperberat</a:t>
                      </a:r>
                      <a:r>
                        <a:rPr lang="en-US" sz="2400" b="1" dirty="0"/>
                        <a:t> &amp; </a:t>
                      </a:r>
                      <a:r>
                        <a:rPr lang="en-US" sz="2400" b="1" dirty="0" err="1"/>
                        <a:t>meringankan</a:t>
                      </a:r>
                      <a:r>
                        <a:rPr lang="en-US" sz="2400" b="1" dirty="0"/>
                        <a:t> </a:t>
                      </a:r>
                      <a:r>
                        <a:rPr lang="en-US" sz="2400" b="1" dirty="0" err="1"/>
                        <a:t>gejala</a:t>
                      </a:r>
                      <a:endParaRPr lang="en-ID" sz="2400" b="1" dirty="0"/>
                    </a:p>
                  </a:txBody>
                  <a:tcPr anchor="ctr"/>
                </a:tc>
                <a:extLst>
                  <a:ext uri="{0D108BD9-81ED-4DB2-BD59-A6C34878D82A}">
                    <a16:rowId xmlns:a16="http://schemas.microsoft.com/office/drawing/2014/main" val="3697591794"/>
                  </a:ext>
                </a:extLst>
              </a:tr>
              <a:tr h="363476">
                <a:tc>
                  <a:txBody>
                    <a:bodyPr/>
                    <a:lstStyle/>
                    <a:p>
                      <a:r>
                        <a:rPr lang="en-US" sz="2400" b="1" dirty="0"/>
                        <a:t>7. </a:t>
                      </a:r>
                      <a:r>
                        <a:rPr lang="en-US" sz="2400" b="1" dirty="0" err="1"/>
                        <a:t>Manifestasi</a:t>
                      </a:r>
                      <a:r>
                        <a:rPr lang="en-US" sz="2400" b="1" dirty="0"/>
                        <a:t> </a:t>
                      </a:r>
                      <a:r>
                        <a:rPr lang="en-US" sz="2400" b="1" dirty="0" err="1"/>
                        <a:t>Terkait</a:t>
                      </a:r>
                      <a:r>
                        <a:rPr lang="en-US" sz="2400" b="1" dirty="0"/>
                        <a:t> (</a:t>
                      </a:r>
                      <a:r>
                        <a:rPr lang="en-US" sz="2400" b="1" dirty="0" err="1"/>
                        <a:t>Gejala</a:t>
                      </a:r>
                      <a:r>
                        <a:rPr lang="en-US" sz="2400" b="1" dirty="0"/>
                        <a:t> lain)</a:t>
                      </a:r>
                      <a:endParaRPr lang="en-ID" sz="2400" b="1" dirty="0"/>
                    </a:p>
                  </a:txBody>
                  <a:tcPr anchor="ctr"/>
                </a:tc>
                <a:extLst>
                  <a:ext uri="{0D108BD9-81ED-4DB2-BD59-A6C34878D82A}">
                    <a16:rowId xmlns:a16="http://schemas.microsoft.com/office/drawing/2014/main" val="3870194057"/>
                  </a:ext>
                </a:extLst>
              </a:tr>
            </a:tbl>
          </a:graphicData>
        </a:graphic>
      </p:graphicFrame>
      <p:sp>
        <p:nvSpPr>
          <p:cNvPr id="2" name="Rectangle 1">
            <a:extLst>
              <a:ext uri="{FF2B5EF4-FFF2-40B4-BE49-F238E27FC236}">
                <a16:creationId xmlns:a16="http://schemas.microsoft.com/office/drawing/2014/main" id="{3B32EA0D-8E06-8C8F-81D7-2EF4655648D6}"/>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Tree>
    <p:extLst>
      <p:ext uri="{BB962C8B-B14F-4D97-AF65-F5344CB8AC3E}">
        <p14:creationId xmlns:p14="http://schemas.microsoft.com/office/powerpoint/2010/main" val="73926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86953-896C-51EA-FFF3-D506693D86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B48BA1-55F4-B142-D413-7400FA15469C}"/>
              </a:ext>
            </a:extLst>
          </p:cNvPr>
          <p:cNvSpPr txBox="1"/>
          <p:nvPr/>
        </p:nvSpPr>
        <p:spPr>
          <a:xfrm>
            <a:off x="39710" y="896715"/>
            <a:ext cx="12112579" cy="4678204"/>
          </a:xfrm>
          <a:prstGeom prst="rect">
            <a:avLst/>
          </a:prstGeom>
          <a:noFill/>
        </p:spPr>
        <p:txBody>
          <a:bodyPr wrap="square">
            <a:spAutoFit/>
          </a:bodyPr>
          <a:lstStyle/>
          <a:p>
            <a:pPr algn="ctr"/>
            <a:r>
              <a:rPr lang="en-US" sz="3600" b="1" dirty="0" err="1">
                <a:solidFill>
                  <a:schemeClr val="accent1"/>
                </a:solidFill>
              </a:rPr>
              <a:t>Tinjauan</a:t>
            </a:r>
            <a:r>
              <a:rPr lang="en-US" sz="3600" b="1" dirty="0">
                <a:solidFill>
                  <a:schemeClr val="accent1"/>
                </a:solidFill>
              </a:rPr>
              <a:t> </a:t>
            </a:r>
            <a:r>
              <a:rPr lang="en-US" sz="3600" b="1" dirty="0" err="1">
                <a:solidFill>
                  <a:schemeClr val="accent1"/>
                </a:solidFill>
              </a:rPr>
              <a:t>Sistem</a:t>
            </a:r>
            <a:r>
              <a:rPr lang="en-US" sz="3600" b="1" dirty="0">
                <a:solidFill>
                  <a:schemeClr val="accent1"/>
                </a:solidFill>
              </a:rPr>
              <a:t>,</a:t>
            </a:r>
          </a:p>
          <a:p>
            <a:pPr algn="ctr"/>
            <a:r>
              <a:rPr lang="en-US" sz="3600" b="1" dirty="0" err="1"/>
              <a:t>Nyoe</a:t>
            </a:r>
            <a:r>
              <a:rPr lang="en-US" sz="3600" b="1" dirty="0"/>
              <a:t> Na </a:t>
            </a:r>
            <a:r>
              <a:rPr lang="en-US" sz="3600" b="1" dirty="0" err="1"/>
              <a:t>keuh</a:t>
            </a:r>
            <a:r>
              <a:rPr lang="en-US" sz="3600" b="1" dirty="0"/>
              <a:t> Cara </a:t>
            </a:r>
            <a:r>
              <a:rPr lang="en-US" sz="3600" b="1" dirty="0" err="1"/>
              <a:t>Mudah</a:t>
            </a:r>
            <a:r>
              <a:rPr lang="en-US" sz="3600" b="1" dirty="0"/>
              <a:t> </a:t>
            </a:r>
            <a:r>
              <a:rPr lang="en-US" sz="3600" b="1" dirty="0" err="1"/>
              <a:t>Ingatjih</a:t>
            </a:r>
            <a:endParaRPr lang="en-US" sz="2800" b="1" dirty="0"/>
          </a:p>
          <a:p>
            <a:pPr algn="ctr"/>
            <a:endParaRPr lang="en-US" sz="2800" b="1" dirty="0"/>
          </a:p>
          <a:p>
            <a:pPr algn="ctr"/>
            <a:r>
              <a:rPr lang="en-US" sz="6600" b="1" dirty="0">
                <a:solidFill>
                  <a:schemeClr val="accent1"/>
                </a:solidFill>
                <a:latin typeface="Tw Cen MT" panose="020B0602020104020603" pitchFamily="34" charset="0"/>
              </a:rPr>
              <a:t>Mukul Ke Mata THT</a:t>
            </a:r>
          </a:p>
          <a:p>
            <a:pPr algn="ctr"/>
            <a:r>
              <a:rPr lang="en-US" sz="6600" b="1" dirty="0">
                <a:solidFill>
                  <a:schemeClr val="accent1"/>
                </a:solidFill>
                <a:latin typeface="Tw Cen MT" panose="020B0602020104020603" pitchFamily="34" charset="0"/>
              </a:rPr>
              <a:t>Leher Panas </a:t>
            </a:r>
            <a:r>
              <a:rPr lang="en-US" sz="6600" b="1" dirty="0" err="1">
                <a:solidFill>
                  <a:schemeClr val="accent1"/>
                </a:solidFill>
                <a:latin typeface="Tw Cen MT" panose="020B0602020104020603" pitchFamily="34" charset="0"/>
              </a:rPr>
              <a:t>Jangan</a:t>
            </a:r>
            <a:r>
              <a:rPr lang="en-US" sz="6600" b="1" dirty="0">
                <a:solidFill>
                  <a:schemeClr val="accent1"/>
                </a:solidFill>
                <a:latin typeface="Tw Cen MT" panose="020B0602020104020603" pitchFamily="34" charset="0"/>
              </a:rPr>
              <a:t> Lu </a:t>
            </a:r>
            <a:r>
              <a:rPr lang="en-US" sz="6600" b="1" dirty="0" err="1">
                <a:solidFill>
                  <a:schemeClr val="accent1"/>
                </a:solidFill>
                <a:latin typeface="Tw Cen MT" panose="020B0602020104020603" pitchFamily="34" charset="0"/>
              </a:rPr>
              <a:t>Kencing</a:t>
            </a:r>
            <a:endParaRPr lang="en-US" sz="6600" b="1" dirty="0">
              <a:solidFill>
                <a:schemeClr val="accent1"/>
              </a:solidFill>
              <a:latin typeface="Tw Cen MT" panose="020B0602020104020603" pitchFamily="34" charset="0"/>
            </a:endParaRPr>
          </a:p>
          <a:p>
            <a:pPr algn="ctr"/>
            <a:r>
              <a:rPr lang="en-US" sz="6600" b="1" dirty="0">
                <a:solidFill>
                  <a:schemeClr val="accent1"/>
                </a:solidFill>
                <a:latin typeface="Tw Cen MT" panose="020B0602020104020603" pitchFamily="34" charset="0"/>
              </a:rPr>
              <a:t>Malu Orang Jiwa Sadar </a:t>
            </a:r>
            <a:r>
              <a:rPr lang="en-US" sz="6600" b="1" dirty="0" err="1">
                <a:solidFill>
                  <a:schemeClr val="accent1"/>
                </a:solidFill>
                <a:latin typeface="Tw Cen MT" panose="020B0602020104020603" pitchFamily="34" charset="0"/>
              </a:rPr>
              <a:t>Hormon</a:t>
            </a:r>
            <a:endParaRPr lang="en-ID" sz="6600" dirty="0">
              <a:solidFill>
                <a:schemeClr val="accent1"/>
              </a:solidFill>
            </a:endParaRPr>
          </a:p>
        </p:txBody>
      </p:sp>
    </p:spTree>
    <p:extLst>
      <p:ext uri="{BB962C8B-B14F-4D97-AF65-F5344CB8AC3E}">
        <p14:creationId xmlns:p14="http://schemas.microsoft.com/office/powerpoint/2010/main" val="138785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7828C-EC0C-7D44-F46F-A577B79E1AE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EF109C2-E5C9-2AEB-9A15-02B05EB8C436}"/>
              </a:ext>
            </a:extLst>
          </p:cNvPr>
          <p:cNvSpPr txBox="1"/>
          <p:nvPr/>
        </p:nvSpPr>
        <p:spPr>
          <a:xfrm>
            <a:off x="586181" y="1272198"/>
            <a:ext cx="2157022" cy="2862322"/>
          </a:xfrm>
          <a:prstGeom prst="rect">
            <a:avLst/>
          </a:prstGeom>
          <a:noFill/>
        </p:spPr>
        <p:txBody>
          <a:bodyPr wrap="square">
            <a:spAutoFit/>
          </a:bodyPr>
          <a:lstStyle/>
          <a:p>
            <a:r>
              <a:rPr lang="en-US" sz="3600" dirty="0">
                <a:latin typeface="Tw Cen MT" panose="020B0602020104020603" pitchFamily="34" charset="0"/>
              </a:rPr>
              <a:t>U</a:t>
            </a:r>
            <a:r>
              <a:rPr lang="en-US" sz="3600" b="1" dirty="0">
                <a:solidFill>
                  <a:srgbClr val="FF0000"/>
                </a:solidFill>
                <a:latin typeface="Tw Cen MT" panose="020B0602020104020603" pitchFamily="34" charset="0"/>
              </a:rPr>
              <a:t>Mu</a:t>
            </a:r>
            <a:r>
              <a:rPr lang="en-US" sz="3600" dirty="0">
                <a:latin typeface="Tw Cen MT" panose="020B0602020104020603" pitchFamily="34" charset="0"/>
              </a:rPr>
              <a:t>m</a:t>
            </a:r>
          </a:p>
          <a:p>
            <a:r>
              <a:rPr lang="en-US" sz="3600" b="1" dirty="0" err="1">
                <a:solidFill>
                  <a:schemeClr val="accent4"/>
                </a:solidFill>
                <a:latin typeface="Tw Cen MT" panose="020B0602020104020603" pitchFamily="34" charset="0"/>
              </a:rPr>
              <a:t>Kul</a:t>
            </a:r>
            <a:r>
              <a:rPr lang="en-US" sz="3600" dirty="0" err="1">
                <a:latin typeface="Tw Cen MT" panose="020B0602020104020603" pitchFamily="34" charset="0"/>
              </a:rPr>
              <a:t>it</a:t>
            </a:r>
            <a:endParaRPr lang="en-US" sz="3600" dirty="0">
              <a:latin typeface="Tw Cen MT" panose="020B0602020104020603" pitchFamily="34" charset="0"/>
            </a:endParaRPr>
          </a:p>
          <a:p>
            <a:r>
              <a:rPr lang="en-US" sz="3600" b="1" dirty="0" err="1">
                <a:solidFill>
                  <a:srgbClr val="92D050"/>
                </a:solidFill>
                <a:latin typeface="Tw Cen MT" panose="020B0602020104020603" pitchFamily="34" charset="0"/>
              </a:rPr>
              <a:t>Ke</a:t>
            </a:r>
            <a:r>
              <a:rPr lang="en-US" sz="3600" dirty="0" err="1">
                <a:latin typeface="Tw Cen MT" panose="020B0602020104020603" pitchFamily="34" charset="0"/>
              </a:rPr>
              <a:t>pala</a:t>
            </a:r>
            <a:endParaRPr lang="en-US" sz="3600" dirty="0">
              <a:latin typeface="Tw Cen MT" panose="020B0602020104020603" pitchFamily="34" charset="0"/>
            </a:endParaRPr>
          </a:p>
          <a:p>
            <a:r>
              <a:rPr lang="en-US" sz="3600" b="1" dirty="0">
                <a:solidFill>
                  <a:schemeClr val="accent6">
                    <a:lumMod val="75000"/>
                  </a:schemeClr>
                </a:solidFill>
                <a:latin typeface="Tw Cen MT" panose="020B0602020104020603" pitchFamily="34" charset="0"/>
              </a:rPr>
              <a:t>Mata</a:t>
            </a:r>
          </a:p>
          <a:p>
            <a:r>
              <a:rPr lang="en-US" sz="3600" b="1" dirty="0">
                <a:solidFill>
                  <a:srgbClr val="00B0F0"/>
                </a:solidFill>
                <a:latin typeface="Tw Cen MT" panose="020B0602020104020603" pitchFamily="34" charset="0"/>
              </a:rPr>
              <a:t>THT</a:t>
            </a:r>
          </a:p>
        </p:txBody>
      </p:sp>
      <p:sp>
        <p:nvSpPr>
          <p:cNvPr id="8" name="TextBox 7">
            <a:extLst>
              <a:ext uri="{FF2B5EF4-FFF2-40B4-BE49-F238E27FC236}">
                <a16:creationId xmlns:a16="http://schemas.microsoft.com/office/drawing/2014/main" id="{0B519873-3EE0-A4F7-C690-9DA80B42FDC9}"/>
              </a:ext>
            </a:extLst>
          </p:cNvPr>
          <p:cNvSpPr txBox="1"/>
          <p:nvPr/>
        </p:nvSpPr>
        <p:spPr>
          <a:xfrm>
            <a:off x="586181" y="373015"/>
            <a:ext cx="7566337" cy="830997"/>
          </a:xfrm>
          <a:prstGeom prst="rect">
            <a:avLst/>
          </a:prstGeom>
          <a:noFill/>
        </p:spPr>
        <p:txBody>
          <a:bodyPr wrap="square">
            <a:spAutoFit/>
          </a:bodyPr>
          <a:lstStyle/>
          <a:p>
            <a:r>
              <a:rPr lang="en-US" sz="4800" b="1" dirty="0" err="1">
                <a:solidFill>
                  <a:srgbClr val="FF0000"/>
                </a:solidFill>
                <a:latin typeface="Tw Cen MT" panose="020B0602020104020603" pitchFamily="34" charset="0"/>
              </a:rPr>
              <a:t>Mu</a:t>
            </a:r>
            <a:r>
              <a:rPr lang="en-US" sz="4800" b="1" dirty="0" err="1">
                <a:solidFill>
                  <a:srgbClr val="FFC000"/>
                </a:solidFill>
                <a:latin typeface="Tw Cen MT" panose="020B0602020104020603" pitchFamily="34" charset="0"/>
              </a:rPr>
              <a:t>Kul</a:t>
            </a:r>
            <a:r>
              <a:rPr lang="en-US" sz="4800" b="1" dirty="0">
                <a:solidFill>
                  <a:srgbClr val="FFC000"/>
                </a:solidFill>
                <a:latin typeface="Tw Cen MT" panose="020B0602020104020603" pitchFamily="34" charset="0"/>
              </a:rPr>
              <a:t> </a:t>
            </a:r>
            <a:r>
              <a:rPr lang="en-US" sz="4800" b="1" dirty="0">
                <a:solidFill>
                  <a:srgbClr val="92D050"/>
                </a:solidFill>
                <a:latin typeface="Tw Cen MT" panose="020B0602020104020603" pitchFamily="34" charset="0"/>
              </a:rPr>
              <a:t>Ke</a:t>
            </a:r>
            <a:r>
              <a:rPr lang="en-US" sz="4800" b="1" dirty="0">
                <a:latin typeface="Tw Cen MT" panose="020B0602020104020603" pitchFamily="34" charset="0"/>
              </a:rPr>
              <a:t> </a:t>
            </a:r>
            <a:r>
              <a:rPr lang="en-US" sz="4800" b="1" dirty="0">
                <a:solidFill>
                  <a:schemeClr val="accent6">
                    <a:lumMod val="75000"/>
                  </a:schemeClr>
                </a:solidFill>
                <a:latin typeface="Tw Cen MT" panose="020B0602020104020603" pitchFamily="34" charset="0"/>
              </a:rPr>
              <a:t>Mata </a:t>
            </a:r>
            <a:r>
              <a:rPr lang="en-US" sz="4800" b="1" dirty="0">
                <a:solidFill>
                  <a:srgbClr val="00B0F0"/>
                </a:solidFill>
                <a:latin typeface="Tw Cen MT" panose="020B0602020104020603" pitchFamily="34" charset="0"/>
              </a:rPr>
              <a:t>THT</a:t>
            </a:r>
            <a:r>
              <a:rPr lang="en-US" sz="4800" b="1" dirty="0"/>
              <a:t> </a:t>
            </a:r>
            <a:endParaRPr lang="en-ID" sz="4800" dirty="0"/>
          </a:p>
        </p:txBody>
      </p:sp>
      <p:sp>
        <p:nvSpPr>
          <p:cNvPr id="2" name="TextBox 1">
            <a:extLst>
              <a:ext uri="{FF2B5EF4-FFF2-40B4-BE49-F238E27FC236}">
                <a16:creationId xmlns:a16="http://schemas.microsoft.com/office/drawing/2014/main" id="{3A741F56-A451-7A96-804D-47065A81B1BE}"/>
              </a:ext>
            </a:extLst>
          </p:cNvPr>
          <p:cNvSpPr txBox="1"/>
          <p:nvPr/>
        </p:nvSpPr>
        <p:spPr>
          <a:xfrm>
            <a:off x="3201631" y="1610144"/>
            <a:ext cx="8809337" cy="830997"/>
          </a:xfrm>
          <a:prstGeom prst="rect">
            <a:avLst/>
          </a:prstGeom>
          <a:noFill/>
        </p:spPr>
        <p:txBody>
          <a:bodyPr wrap="square">
            <a:spAutoFit/>
          </a:bodyPr>
          <a:lstStyle/>
          <a:p>
            <a:r>
              <a:rPr lang="en-US" sz="4800" b="1" dirty="0">
                <a:solidFill>
                  <a:srgbClr val="FF0000"/>
                </a:solidFill>
                <a:latin typeface="Tw Cen MT" panose="020B0602020104020603" pitchFamily="34" charset="0"/>
              </a:rPr>
              <a:t>Leher </a:t>
            </a:r>
            <a:r>
              <a:rPr lang="en-US" sz="4800" b="1" dirty="0" err="1">
                <a:solidFill>
                  <a:srgbClr val="FFC000"/>
                </a:solidFill>
                <a:latin typeface="Tw Cen MT" panose="020B0602020104020603" pitchFamily="34" charset="0"/>
              </a:rPr>
              <a:t>Pa</a:t>
            </a:r>
            <a:r>
              <a:rPr lang="en-US" sz="4800" b="1" dirty="0" err="1">
                <a:solidFill>
                  <a:srgbClr val="92D050"/>
                </a:solidFill>
                <a:latin typeface="Tw Cen MT" panose="020B0602020104020603" pitchFamily="34" charset="0"/>
              </a:rPr>
              <a:t>Nas</a:t>
            </a:r>
            <a:r>
              <a:rPr lang="en-US" sz="4800" b="1" dirty="0">
                <a:latin typeface="Tw Cen MT" panose="020B0602020104020603" pitchFamily="34" charset="0"/>
              </a:rPr>
              <a:t> </a:t>
            </a:r>
            <a:r>
              <a:rPr lang="en-US" sz="4800" b="1" dirty="0" err="1">
                <a:solidFill>
                  <a:schemeClr val="accent6">
                    <a:lumMod val="75000"/>
                  </a:schemeClr>
                </a:solidFill>
                <a:latin typeface="Tw Cen MT" panose="020B0602020104020603" pitchFamily="34" charset="0"/>
              </a:rPr>
              <a:t>Jan</a:t>
            </a:r>
            <a:r>
              <a:rPr lang="en-US" sz="4800" b="1" dirty="0" err="1">
                <a:solidFill>
                  <a:srgbClr val="00B0F0"/>
                </a:solidFill>
                <a:latin typeface="Tw Cen MT" panose="020B0602020104020603" pitchFamily="34" charset="0"/>
              </a:rPr>
              <a:t>Gan</a:t>
            </a:r>
            <a:r>
              <a:rPr lang="en-US" sz="4800" b="1" dirty="0">
                <a:solidFill>
                  <a:schemeClr val="accent1"/>
                </a:solidFill>
                <a:latin typeface="Tw Cen MT" panose="020B0602020104020603" pitchFamily="34" charset="0"/>
              </a:rPr>
              <a:t> Lu</a:t>
            </a:r>
            <a:r>
              <a:rPr lang="en-US" sz="4800" b="1" dirty="0">
                <a:solidFill>
                  <a:srgbClr val="7030A0"/>
                </a:solidFill>
                <a:latin typeface="Tw Cen MT" panose="020B0602020104020603" pitchFamily="34" charset="0"/>
              </a:rPr>
              <a:t> </a:t>
            </a:r>
            <a:r>
              <a:rPr lang="en-US" sz="4800" b="1" dirty="0" err="1">
                <a:solidFill>
                  <a:srgbClr val="7030A0"/>
                </a:solidFill>
                <a:latin typeface="Tw Cen MT" panose="020B0602020104020603" pitchFamily="34" charset="0"/>
              </a:rPr>
              <a:t>Kencing</a:t>
            </a:r>
            <a:endParaRPr lang="en-ID" sz="4800" dirty="0"/>
          </a:p>
        </p:txBody>
      </p:sp>
      <p:sp>
        <p:nvSpPr>
          <p:cNvPr id="3" name="TextBox 2">
            <a:extLst>
              <a:ext uri="{FF2B5EF4-FFF2-40B4-BE49-F238E27FC236}">
                <a16:creationId xmlns:a16="http://schemas.microsoft.com/office/drawing/2014/main" id="{28E963E6-4EA6-586C-914A-82B7FC503934}"/>
              </a:ext>
            </a:extLst>
          </p:cNvPr>
          <p:cNvSpPr txBox="1"/>
          <p:nvPr/>
        </p:nvSpPr>
        <p:spPr>
          <a:xfrm>
            <a:off x="3201631" y="2471347"/>
            <a:ext cx="10293987" cy="3970318"/>
          </a:xfrm>
          <a:prstGeom prst="rect">
            <a:avLst/>
          </a:prstGeom>
          <a:noFill/>
        </p:spPr>
        <p:txBody>
          <a:bodyPr wrap="square">
            <a:spAutoFit/>
          </a:bodyPr>
          <a:lstStyle/>
          <a:p>
            <a:r>
              <a:rPr lang="en-US" sz="3600" b="1" dirty="0">
                <a:solidFill>
                  <a:srgbClr val="FF0000"/>
                </a:solidFill>
                <a:latin typeface="Tw Cen MT" panose="020B0602020104020603" pitchFamily="34" charset="0"/>
              </a:rPr>
              <a:t>Leher</a:t>
            </a:r>
            <a:endParaRPr lang="en-US" sz="3600" b="1" dirty="0">
              <a:latin typeface="Tw Cen MT" panose="020B0602020104020603" pitchFamily="34" charset="0"/>
            </a:endParaRPr>
          </a:p>
          <a:p>
            <a:r>
              <a:rPr lang="en-US" sz="3600" b="1" dirty="0" err="1">
                <a:solidFill>
                  <a:schemeClr val="accent4"/>
                </a:solidFill>
                <a:latin typeface="Tw Cen MT" panose="020B0602020104020603" pitchFamily="34" charset="0"/>
              </a:rPr>
              <a:t>Pa</a:t>
            </a:r>
            <a:r>
              <a:rPr lang="en-US" sz="3600" dirty="0" err="1">
                <a:latin typeface="Tw Cen MT" panose="020B0602020104020603" pitchFamily="34" charset="0"/>
              </a:rPr>
              <a:t>yudara</a:t>
            </a:r>
            <a:endParaRPr lang="en-US" sz="3600" dirty="0">
              <a:latin typeface="Tw Cen MT" panose="020B0602020104020603" pitchFamily="34" charset="0"/>
            </a:endParaRPr>
          </a:p>
          <a:p>
            <a:r>
              <a:rPr lang="en-US" sz="3600" b="1" dirty="0">
                <a:solidFill>
                  <a:srgbClr val="92D050"/>
                </a:solidFill>
                <a:latin typeface="Tw Cen MT" panose="020B0602020104020603" pitchFamily="34" charset="0"/>
              </a:rPr>
              <a:t>Na</a:t>
            </a:r>
            <a:r>
              <a:rPr lang="en-US" sz="3600" dirty="0">
                <a:latin typeface="Tw Cen MT" panose="020B0602020104020603" pitchFamily="34" charset="0"/>
              </a:rPr>
              <a:t>pa</a:t>
            </a:r>
            <a:r>
              <a:rPr lang="en-US" sz="3600" b="1" dirty="0">
                <a:solidFill>
                  <a:srgbClr val="92D050"/>
                </a:solidFill>
                <a:latin typeface="Tw Cen MT" panose="020B0602020104020603" pitchFamily="34" charset="0"/>
              </a:rPr>
              <a:t>s</a:t>
            </a:r>
            <a:endParaRPr lang="en-US" sz="3600" b="1" dirty="0">
              <a:latin typeface="Tw Cen MT" panose="020B0602020104020603" pitchFamily="34" charset="0"/>
            </a:endParaRPr>
          </a:p>
          <a:p>
            <a:r>
              <a:rPr lang="en-US" sz="3600" b="1" dirty="0" err="1">
                <a:solidFill>
                  <a:schemeClr val="accent6">
                    <a:lumMod val="75000"/>
                  </a:schemeClr>
                </a:solidFill>
                <a:latin typeface="Tw Cen MT" panose="020B0602020104020603" pitchFamily="34" charset="0"/>
              </a:rPr>
              <a:t>Jan</a:t>
            </a:r>
            <a:r>
              <a:rPr lang="en-US" sz="3600" dirty="0" err="1">
                <a:latin typeface="Tw Cen MT" panose="020B0602020104020603" pitchFamily="34" charset="0"/>
              </a:rPr>
              <a:t>tung</a:t>
            </a:r>
            <a:endParaRPr lang="en-US" sz="3600" dirty="0">
              <a:latin typeface="Tw Cen MT" panose="020B0602020104020603" pitchFamily="34" charset="0"/>
            </a:endParaRPr>
          </a:p>
          <a:p>
            <a:r>
              <a:rPr lang="en-US" sz="3600" b="1" dirty="0">
                <a:solidFill>
                  <a:srgbClr val="00B0F0"/>
                </a:solidFill>
                <a:latin typeface="Tw Cen MT" panose="020B0602020104020603" pitchFamily="34" charset="0"/>
              </a:rPr>
              <a:t>Ga</a:t>
            </a:r>
            <a:r>
              <a:rPr lang="en-US" sz="3600" dirty="0">
                <a:latin typeface="Tw Cen MT" panose="020B0602020104020603" pitchFamily="34" charset="0"/>
              </a:rPr>
              <a:t>stroi</a:t>
            </a:r>
            <a:r>
              <a:rPr lang="en-US" sz="3600" b="1" dirty="0">
                <a:solidFill>
                  <a:srgbClr val="00B0F0"/>
                </a:solidFill>
                <a:latin typeface="Tw Cen MT" panose="020B0602020104020603" pitchFamily="34" charset="0"/>
              </a:rPr>
              <a:t>n</a:t>
            </a:r>
            <a:r>
              <a:rPr lang="en-US" sz="3600" dirty="0">
                <a:latin typeface="Tw Cen MT" panose="020B0602020104020603" pitchFamily="34" charset="0"/>
              </a:rPr>
              <a:t>testinal</a:t>
            </a:r>
            <a:endParaRPr lang="en-US" sz="3600" dirty="0">
              <a:solidFill>
                <a:srgbClr val="00B0F0"/>
              </a:solidFill>
              <a:latin typeface="Tw Cen MT" panose="020B0602020104020603" pitchFamily="34" charset="0"/>
            </a:endParaRPr>
          </a:p>
          <a:p>
            <a:r>
              <a:rPr lang="en-US" sz="3600" dirty="0" err="1">
                <a:latin typeface="Tw Cen MT" panose="020B0602020104020603" pitchFamily="34" charset="0"/>
              </a:rPr>
              <a:t>Pembu</a:t>
            </a:r>
            <a:r>
              <a:rPr lang="en-US" sz="3600" b="1" dirty="0" err="1">
                <a:solidFill>
                  <a:schemeClr val="accent1"/>
                </a:solidFill>
                <a:latin typeface="Tw Cen MT" panose="020B0602020104020603" pitchFamily="34" charset="0"/>
              </a:rPr>
              <a:t>Lu</a:t>
            </a:r>
            <a:r>
              <a:rPr lang="en-US" sz="3600" dirty="0" err="1">
                <a:latin typeface="Tw Cen MT" panose="020B0602020104020603" pitchFamily="34" charset="0"/>
              </a:rPr>
              <a:t>h</a:t>
            </a:r>
            <a:endParaRPr lang="en-US" sz="3600" dirty="0">
              <a:highlight>
                <a:srgbClr val="FFFF00"/>
              </a:highlight>
              <a:latin typeface="Tw Cen MT" panose="020B0602020104020603" pitchFamily="34" charset="0"/>
            </a:endParaRPr>
          </a:p>
          <a:p>
            <a:r>
              <a:rPr lang="en-US" sz="3600" b="1" dirty="0" err="1">
                <a:solidFill>
                  <a:srgbClr val="7030A0"/>
                </a:solidFill>
                <a:latin typeface="Tw Cen MT" panose="020B0602020104020603" pitchFamily="34" charset="0"/>
              </a:rPr>
              <a:t>Kencing</a:t>
            </a:r>
            <a:r>
              <a:rPr lang="en-US" sz="3600" b="1" dirty="0">
                <a:solidFill>
                  <a:srgbClr val="7030A0"/>
                </a:solidFill>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Perkemihan</a:t>
            </a:r>
            <a:r>
              <a:rPr lang="en-US" sz="3600" dirty="0">
                <a:latin typeface="Tw Cen MT" panose="020B0602020104020603" pitchFamily="34" charset="0"/>
              </a:rPr>
              <a:t>)</a:t>
            </a:r>
            <a:endParaRPr lang="en-ID" sz="3600" dirty="0"/>
          </a:p>
        </p:txBody>
      </p:sp>
    </p:spTree>
    <p:extLst>
      <p:ext uri="{BB962C8B-B14F-4D97-AF65-F5344CB8AC3E}">
        <p14:creationId xmlns:p14="http://schemas.microsoft.com/office/powerpoint/2010/main" val="2278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4D2BC-DCC4-479E-232A-C514CCA481B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A13DD63-CDD4-E81A-3EB6-F532A4542851}"/>
              </a:ext>
            </a:extLst>
          </p:cNvPr>
          <p:cNvSpPr txBox="1"/>
          <p:nvPr/>
        </p:nvSpPr>
        <p:spPr>
          <a:xfrm>
            <a:off x="767713" y="1647095"/>
            <a:ext cx="10293987" cy="3416320"/>
          </a:xfrm>
          <a:prstGeom prst="rect">
            <a:avLst/>
          </a:prstGeom>
          <a:noFill/>
        </p:spPr>
        <p:txBody>
          <a:bodyPr wrap="square">
            <a:spAutoFit/>
          </a:bodyPr>
          <a:lstStyle/>
          <a:p>
            <a:r>
              <a:rPr lang="en-US" sz="3600" dirty="0" err="1">
                <a:latin typeface="Tw Cen MT" panose="020B0602020104020603" pitchFamily="34" charset="0"/>
              </a:rPr>
              <a:t>Ke</a:t>
            </a:r>
            <a:r>
              <a:rPr lang="en-US" sz="3600" b="1" dirty="0" err="1">
                <a:solidFill>
                  <a:srgbClr val="FF0000"/>
                </a:solidFill>
                <a:latin typeface="Tw Cen MT" panose="020B0602020104020603" pitchFamily="34" charset="0"/>
              </a:rPr>
              <a:t>Malu</a:t>
            </a:r>
            <a:r>
              <a:rPr lang="en-US" sz="3600" dirty="0" err="1">
                <a:latin typeface="Tw Cen MT" panose="020B0602020104020603" pitchFamily="34" charset="0"/>
              </a:rPr>
              <a:t>an</a:t>
            </a:r>
            <a:r>
              <a:rPr lang="en-US" sz="3600" dirty="0">
                <a:latin typeface="Tw Cen MT" panose="020B0602020104020603" pitchFamily="34" charset="0"/>
              </a:rPr>
              <a:t> (Genital)</a:t>
            </a:r>
          </a:p>
          <a:p>
            <a:r>
              <a:rPr lang="en-US" sz="3600" b="1" dirty="0" err="1">
                <a:solidFill>
                  <a:schemeClr val="accent4"/>
                </a:solidFill>
                <a:latin typeface="Tw Cen MT" panose="020B0602020104020603" pitchFamily="34" charset="0"/>
              </a:rPr>
              <a:t>O</a:t>
            </a:r>
            <a:r>
              <a:rPr lang="en-US" sz="3600" dirty="0" err="1">
                <a:latin typeface="Tw Cen MT" panose="020B0602020104020603" pitchFamily="34" charset="0"/>
              </a:rPr>
              <a:t>tot</a:t>
            </a:r>
            <a:r>
              <a:rPr lang="en-US" sz="3600" dirty="0">
                <a:latin typeface="Tw Cen MT" panose="020B0602020104020603" pitchFamily="34" charset="0"/>
              </a:rPr>
              <a:t>-</a:t>
            </a:r>
            <a:r>
              <a:rPr lang="en-US" sz="3600" b="1" dirty="0">
                <a:solidFill>
                  <a:srgbClr val="92D050"/>
                </a:solidFill>
                <a:latin typeface="Tw Cen MT" panose="020B0602020104020603" pitchFamily="34" charset="0"/>
              </a:rPr>
              <a:t>Rang</a:t>
            </a:r>
            <a:r>
              <a:rPr lang="en-US" sz="3600" dirty="0">
                <a:latin typeface="Tw Cen MT" panose="020B0602020104020603" pitchFamily="34" charset="0"/>
              </a:rPr>
              <a:t>ka</a:t>
            </a:r>
            <a:r>
              <a:rPr lang="en-US" sz="3600" b="1" dirty="0">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Muskuloskeletal</a:t>
            </a:r>
            <a:r>
              <a:rPr lang="en-US" sz="3600" dirty="0">
                <a:latin typeface="Tw Cen MT" panose="020B0602020104020603" pitchFamily="34" charset="0"/>
              </a:rPr>
              <a:t>)</a:t>
            </a:r>
          </a:p>
          <a:p>
            <a:r>
              <a:rPr lang="en-US" sz="3600" b="1" dirty="0">
                <a:solidFill>
                  <a:schemeClr val="accent6">
                    <a:lumMod val="75000"/>
                  </a:schemeClr>
                </a:solidFill>
                <a:latin typeface="Tw Cen MT" panose="020B0602020104020603" pitchFamily="34" charset="0"/>
              </a:rPr>
              <a:t>Jiwa </a:t>
            </a:r>
            <a:r>
              <a:rPr lang="en-US" sz="3600" dirty="0">
                <a:latin typeface="Tw Cen MT" panose="020B0602020104020603" pitchFamily="34" charset="0"/>
              </a:rPr>
              <a:t>(</a:t>
            </a:r>
            <a:r>
              <a:rPr lang="en-US" sz="3600" dirty="0" err="1">
                <a:latin typeface="Tw Cen MT" panose="020B0602020104020603" pitchFamily="34" charset="0"/>
              </a:rPr>
              <a:t>Psikiatri</a:t>
            </a:r>
            <a:r>
              <a:rPr lang="en-US" sz="3600" dirty="0">
                <a:latin typeface="Tw Cen MT" panose="020B0602020104020603" pitchFamily="34" charset="0"/>
              </a:rPr>
              <a:t>)</a:t>
            </a:r>
          </a:p>
          <a:p>
            <a:r>
              <a:rPr lang="en-US" sz="3600" b="1" dirty="0">
                <a:solidFill>
                  <a:srgbClr val="00B0F0"/>
                </a:solidFill>
                <a:latin typeface="Tw Cen MT" panose="020B0602020104020603" pitchFamily="34" charset="0"/>
              </a:rPr>
              <a:t>Sa</a:t>
            </a:r>
            <a:r>
              <a:rPr lang="en-US" sz="3600" dirty="0">
                <a:latin typeface="Tw Cen MT" panose="020B0602020104020603" pitchFamily="34" charset="0"/>
              </a:rPr>
              <a:t>raf (</a:t>
            </a:r>
            <a:r>
              <a:rPr lang="en-US" sz="3600" dirty="0" err="1">
                <a:latin typeface="Tw Cen MT" panose="020B0602020104020603" pitchFamily="34" charset="0"/>
              </a:rPr>
              <a:t>Neurologis</a:t>
            </a:r>
            <a:r>
              <a:rPr lang="en-US" sz="3600" dirty="0">
                <a:latin typeface="Tw Cen MT" panose="020B0602020104020603" pitchFamily="34" charset="0"/>
              </a:rPr>
              <a:t>)</a:t>
            </a:r>
            <a:endParaRPr lang="en-US" sz="3600" dirty="0">
              <a:solidFill>
                <a:srgbClr val="00B0F0"/>
              </a:solidFill>
              <a:latin typeface="Tw Cen MT" panose="020B0602020104020603" pitchFamily="34" charset="0"/>
            </a:endParaRPr>
          </a:p>
          <a:p>
            <a:r>
              <a:rPr lang="en-US" sz="3600" b="1" dirty="0">
                <a:solidFill>
                  <a:schemeClr val="accent1"/>
                </a:solidFill>
                <a:latin typeface="Tw Cen MT" panose="020B0602020104020603" pitchFamily="34" charset="0"/>
              </a:rPr>
              <a:t>Dar</a:t>
            </a:r>
            <a:r>
              <a:rPr lang="en-US" sz="3600" dirty="0">
                <a:latin typeface="Tw Cen MT" panose="020B0602020104020603" pitchFamily="34" charset="0"/>
              </a:rPr>
              <a:t>ah (</a:t>
            </a:r>
            <a:r>
              <a:rPr lang="en-US" sz="3600" dirty="0" err="1">
                <a:latin typeface="Tw Cen MT" panose="020B0602020104020603" pitchFamily="34" charset="0"/>
              </a:rPr>
              <a:t>Hematologis</a:t>
            </a:r>
            <a:r>
              <a:rPr lang="en-US" sz="3600" dirty="0">
                <a:latin typeface="Tw Cen MT" panose="020B0602020104020603" pitchFamily="34" charset="0"/>
              </a:rPr>
              <a:t>)</a:t>
            </a:r>
            <a:endParaRPr lang="en-US" sz="3600" dirty="0">
              <a:solidFill>
                <a:srgbClr val="00B0F0"/>
              </a:solidFill>
              <a:latin typeface="Tw Cen MT" panose="020B0602020104020603" pitchFamily="34" charset="0"/>
            </a:endParaRPr>
          </a:p>
          <a:p>
            <a:r>
              <a:rPr lang="en-US" sz="3600" b="1" dirty="0" err="1">
                <a:solidFill>
                  <a:srgbClr val="7030A0"/>
                </a:solidFill>
                <a:latin typeface="Tw Cen MT" panose="020B0602020104020603" pitchFamily="34" charset="0"/>
              </a:rPr>
              <a:t>Hormon</a:t>
            </a:r>
            <a:r>
              <a:rPr lang="en-US" sz="3600" b="1" dirty="0">
                <a:solidFill>
                  <a:schemeClr val="accent1"/>
                </a:solidFill>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Endokrin</a:t>
            </a:r>
            <a:r>
              <a:rPr lang="en-US" sz="3600" dirty="0">
                <a:latin typeface="Tw Cen MT" panose="020B0602020104020603" pitchFamily="34" charset="0"/>
              </a:rPr>
              <a:t>)</a:t>
            </a:r>
          </a:p>
        </p:txBody>
      </p:sp>
      <p:sp>
        <p:nvSpPr>
          <p:cNvPr id="8" name="TextBox 7">
            <a:extLst>
              <a:ext uri="{FF2B5EF4-FFF2-40B4-BE49-F238E27FC236}">
                <a16:creationId xmlns:a16="http://schemas.microsoft.com/office/drawing/2014/main" id="{3080EC9E-BA67-6D7B-83EB-E7390D10ADF3}"/>
              </a:ext>
            </a:extLst>
          </p:cNvPr>
          <p:cNvSpPr txBox="1"/>
          <p:nvPr/>
        </p:nvSpPr>
        <p:spPr>
          <a:xfrm>
            <a:off x="2810436" y="385225"/>
            <a:ext cx="8890020" cy="830997"/>
          </a:xfrm>
          <a:prstGeom prst="rect">
            <a:avLst/>
          </a:prstGeom>
          <a:noFill/>
        </p:spPr>
        <p:txBody>
          <a:bodyPr wrap="square">
            <a:spAutoFit/>
          </a:bodyPr>
          <a:lstStyle/>
          <a:p>
            <a:pPr algn="ctr"/>
            <a:r>
              <a:rPr lang="en-US" sz="4800" b="1" dirty="0">
                <a:solidFill>
                  <a:srgbClr val="FF0000"/>
                </a:solidFill>
                <a:latin typeface="Tw Cen MT" panose="020B0602020104020603" pitchFamily="34" charset="0"/>
              </a:rPr>
              <a:t>Malu </a:t>
            </a:r>
            <a:r>
              <a:rPr lang="en-US" sz="4800" b="1" dirty="0" err="1">
                <a:solidFill>
                  <a:srgbClr val="FFC000"/>
                </a:solidFill>
                <a:latin typeface="Tw Cen MT" panose="020B0602020104020603" pitchFamily="34" charset="0"/>
              </a:rPr>
              <a:t>O</a:t>
            </a:r>
            <a:r>
              <a:rPr lang="en-US" sz="4800" b="1" dirty="0" err="1">
                <a:solidFill>
                  <a:srgbClr val="92D050"/>
                </a:solidFill>
                <a:latin typeface="Tw Cen MT" panose="020B0602020104020603" pitchFamily="34" charset="0"/>
              </a:rPr>
              <a:t>Rang</a:t>
            </a:r>
            <a:r>
              <a:rPr lang="en-US" sz="4800" b="1" dirty="0">
                <a:latin typeface="Tw Cen MT" panose="020B0602020104020603" pitchFamily="34" charset="0"/>
              </a:rPr>
              <a:t> </a:t>
            </a:r>
            <a:r>
              <a:rPr lang="en-US" sz="4800" b="1" dirty="0">
                <a:solidFill>
                  <a:schemeClr val="accent6">
                    <a:lumMod val="75000"/>
                  </a:schemeClr>
                </a:solidFill>
                <a:latin typeface="Tw Cen MT" panose="020B0602020104020603" pitchFamily="34" charset="0"/>
              </a:rPr>
              <a:t>Jiwa </a:t>
            </a:r>
            <a:r>
              <a:rPr lang="en-US" sz="4800" b="1" dirty="0" err="1">
                <a:solidFill>
                  <a:srgbClr val="00B0F0"/>
                </a:solidFill>
                <a:latin typeface="Tw Cen MT" panose="020B0602020104020603" pitchFamily="34" charset="0"/>
              </a:rPr>
              <a:t>Sa</a:t>
            </a:r>
            <a:r>
              <a:rPr lang="en-US" sz="4800" b="1" dirty="0" err="1">
                <a:solidFill>
                  <a:schemeClr val="accent1"/>
                </a:solidFill>
                <a:latin typeface="Tw Cen MT" panose="020B0602020104020603" pitchFamily="34" charset="0"/>
              </a:rPr>
              <a:t>Dar</a:t>
            </a:r>
            <a:r>
              <a:rPr lang="en-US" sz="4800" b="1" dirty="0">
                <a:solidFill>
                  <a:schemeClr val="accent1"/>
                </a:solidFill>
                <a:latin typeface="Tw Cen MT" panose="020B0602020104020603" pitchFamily="34" charset="0"/>
              </a:rPr>
              <a:t> </a:t>
            </a:r>
            <a:r>
              <a:rPr lang="en-US" sz="4800" b="1" dirty="0" err="1">
                <a:solidFill>
                  <a:srgbClr val="7030A0"/>
                </a:solidFill>
                <a:latin typeface="Tw Cen MT" panose="020B0602020104020603" pitchFamily="34" charset="0"/>
              </a:rPr>
              <a:t>Hormon</a:t>
            </a:r>
            <a:endParaRPr lang="en-ID" sz="4800" dirty="0"/>
          </a:p>
        </p:txBody>
      </p:sp>
    </p:spTree>
    <p:extLst>
      <p:ext uri="{BB962C8B-B14F-4D97-AF65-F5344CB8AC3E}">
        <p14:creationId xmlns:p14="http://schemas.microsoft.com/office/powerpoint/2010/main" val="251978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1AB51-1D3D-3E7C-A912-5CC16939E73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9D5D1C7-D728-5918-3EAE-CD2633FBF7E7}"/>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33EEE37E-6660-53F8-F3F8-39959709FC30}"/>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0B481215-4DB2-199B-83E8-255E7D422410}"/>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0DBE1AAD-5942-863F-18B0-5F57A25EECEB}"/>
              </a:ext>
            </a:extLst>
          </p:cNvPr>
          <p:cNvSpPr txBox="1"/>
          <p:nvPr/>
        </p:nvSpPr>
        <p:spPr>
          <a:xfrm>
            <a:off x="349875" y="1759167"/>
            <a:ext cx="11492247" cy="4524315"/>
          </a:xfrm>
          <a:prstGeom prst="rect">
            <a:avLst/>
          </a:prstGeom>
          <a:noFill/>
        </p:spPr>
        <p:txBody>
          <a:bodyPr wrap="square">
            <a:spAutoFit/>
          </a:bodyPr>
          <a:lstStyle/>
          <a:p>
            <a:r>
              <a:rPr lang="en-US" b="1" dirty="0">
                <a:solidFill>
                  <a:schemeClr val="accent1"/>
                </a:solidFill>
                <a:latin typeface="Tw Cen MT" panose="020B0602020104020603" pitchFamily="34" charset="0"/>
              </a:rPr>
              <a:t>Umum</a:t>
            </a:r>
          </a:p>
          <a:p>
            <a:r>
              <a:rPr lang="en-ID" sz="1800" dirty="0">
                <a:latin typeface="Tw Cen MT" panose="020B0602020104020603" pitchFamily="34" charset="0"/>
              </a:rPr>
              <a:t>Berat badan (BB),</a:t>
            </a:r>
            <a:r>
              <a:rPr lang="en-ID" dirty="0">
                <a:latin typeface="Tw Cen MT" panose="020B0602020104020603" pitchFamily="34" charset="0"/>
              </a:rPr>
              <a:t> </a:t>
            </a:r>
            <a:r>
              <a:rPr lang="en-ID" sz="1800" dirty="0" err="1">
                <a:latin typeface="Tw Cen MT" panose="020B0602020104020603" pitchFamily="34" charset="0"/>
              </a:rPr>
              <a:t>perubahan</a:t>
            </a:r>
            <a:r>
              <a:rPr lang="en-ID" sz="1800" dirty="0">
                <a:latin typeface="Tw Cen MT" panose="020B0602020104020603" pitchFamily="34" charset="0"/>
              </a:rPr>
              <a:t> BB </a:t>
            </a:r>
            <a:r>
              <a:rPr lang="en-ID" sz="1800" dirty="0" err="1">
                <a:latin typeface="Tw Cen MT" panose="020B0602020104020603" pitchFamily="34" charset="0"/>
              </a:rPr>
              <a:t>terakhir</a:t>
            </a:r>
            <a:r>
              <a:rPr lang="en-ID" sz="1800" dirty="0">
                <a:latin typeface="Tw Cen MT" panose="020B0602020104020603" pitchFamily="34" charset="0"/>
              </a:rPr>
              <a:t>, </a:t>
            </a:r>
            <a:r>
              <a:rPr lang="en-ID" sz="1800" dirty="0" err="1">
                <a:latin typeface="Tw Cen MT" panose="020B0602020104020603" pitchFamily="34" charset="0"/>
              </a:rPr>
              <a:t>adanya</a:t>
            </a:r>
            <a:r>
              <a:rPr lang="en-ID" sz="1800" dirty="0">
                <a:latin typeface="Tw Cen MT" panose="020B0602020104020603" pitchFamily="34" charset="0"/>
              </a:rPr>
              <a:t> </a:t>
            </a:r>
            <a:r>
              <a:rPr lang="en-ID" sz="1800" dirty="0" err="1">
                <a:latin typeface="Tw Cen MT" panose="020B0602020104020603" pitchFamily="34" charset="0"/>
              </a:rPr>
              <a:t>perubahan</a:t>
            </a:r>
            <a:r>
              <a:rPr lang="en-ID" sz="1800" dirty="0">
                <a:latin typeface="Tw Cen MT" panose="020B0602020104020603" pitchFamily="34" charset="0"/>
              </a:rPr>
              <a:t> </a:t>
            </a:r>
            <a:r>
              <a:rPr lang="en-ID" sz="1800" dirty="0" err="1">
                <a:latin typeface="Tw Cen MT" panose="020B0602020104020603" pitchFamily="34" charset="0"/>
              </a:rPr>
              <a:t>pakaian</a:t>
            </a:r>
            <a:r>
              <a:rPr lang="en-ID" sz="1800" dirty="0">
                <a:latin typeface="Tw Cen MT" panose="020B0602020104020603" pitchFamily="34" charset="0"/>
              </a:rPr>
              <a:t> </a:t>
            </a:r>
            <a:r>
              <a:rPr lang="en-ID" sz="1800" dirty="0" err="1">
                <a:latin typeface="Tw Cen MT" panose="020B0602020104020603" pitchFamily="34" charset="0"/>
              </a:rPr>
              <a:t>menjadi</a:t>
            </a:r>
            <a:r>
              <a:rPr lang="en-ID" sz="1800" dirty="0">
                <a:latin typeface="Tw Cen MT" panose="020B0602020104020603" pitchFamily="34" charset="0"/>
              </a:rPr>
              <a:t> </a:t>
            </a:r>
            <a:r>
              <a:rPr lang="en-ID" sz="1800" dirty="0" err="1">
                <a:latin typeface="Tw Cen MT" panose="020B0602020104020603" pitchFamily="34" charset="0"/>
              </a:rPr>
              <a:t>lebih</a:t>
            </a:r>
            <a:r>
              <a:rPr lang="en-ID" sz="1800" dirty="0">
                <a:latin typeface="Tw Cen MT" panose="020B0602020104020603" pitchFamily="34" charset="0"/>
              </a:rPr>
              <a:t> </a:t>
            </a:r>
            <a:r>
              <a:rPr lang="en-ID" sz="1800" dirty="0" err="1">
                <a:latin typeface="Tw Cen MT" panose="020B0602020104020603" pitchFamily="34" charset="0"/>
              </a:rPr>
              <a:t>sempit</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longgar</a:t>
            </a:r>
            <a:r>
              <a:rPr lang="en-ID" dirty="0">
                <a:latin typeface="Tw Cen MT" panose="020B0602020104020603" pitchFamily="34" charset="0"/>
              </a:rPr>
              <a:t>;</a:t>
            </a:r>
            <a:r>
              <a:rPr lang="en-ID" sz="1800" dirty="0">
                <a:latin typeface="Tw Cen MT" panose="020B0602020104020603" pitchFamily="34" charset="0"/>
              </a:rPr>
              <a:t> </a:t>
            </a:r>
            <a:r>
              <a:rPr lang="en-ID" sz="1800" dirty="0" err="1">
                <a:latin typeface="Tw Cen MT" panose="020B0602020104020603" pitchFamily="34" charset="0"/>
              </a:rPr>
              <a:t>kelemahan</a:t>
            </a:r>
            <a:r>
              <a:rPr lang="en-ID" sz="1800" dirty="0">
                <a:latin typeface="Tw Cen MT" panose="020B0602020104020603" pitchFamily="34" charset="0"/>
              </a:rPr>
              <a:t>, </a:t>
            </a:r>
            <a:r>
              <a:rPr lang="en-ID" sz="1800" dirty="0" err="1">
                <a:latin typeface="Tw Cen MT" panose="020B0602020104020603" pitchFamily="34" charset="0"/>
              </a:rPr>
              <a:t>keletihan</a:t>
            </a:r>
            <a:r>
              <a:rPr lang="en-ID" sz="1800" dirty="0">
                <a:latin typeface="Tw Cen MT" panose="020B0602020104020603" pitchFamily="34" charset="0"/>
              </a:rPr>
              <a:t>, </a:t>
            </a:r>
            <a:r>
              <a:rPr lang="en-ID" sz="1800" dirty="0" err="1">
                <a:latin typeface="Tw Cen MT" panose="020B0602020104020603" pitchFamily="34" charset="0"/>
              </a:rPr>
              <a:t>demam</a:t>
            </a:r>
            <a:endParaRPr lang="en-ID" sz="1800" dirty="0">
              <a:latin typeface="Tw Cen MT" panose="020B0602020104020603" pitchFamily="34" charset="0"/>
            </a:endParaRPr>
          </a:p>
          <a:p>
            <a:endParaRPr lang="en-ID" dirty="0">
              <a:latin typeface="Tw Cen MT" panose="020B0602020104020603" pitchFamily="34" charset="0"/>
            </a:endParaRPr>
          </a:p>
          <a:p>
            <a:r>
              <a:rPr lang="en-ID" sz="1800" b="1" dirty="0" err="1">
                <a:solidFill>
                  <a:schemeClr val="accent1"/>
                </a:solidFill>
                <a:latin typeface="Tw Cen MT" panose="020B0602020104020603" pitchFamily="34" charset="0"/>
              </a:rPr>
              <a:t>Kulit</a:t>
            </a:r>
            <a:endParaRPr lang="en-ID" sz="1800" b="1" dirty="0">
              <a:solidFill>
                <a:schemeClr val="accent1"/>
              </a:solidFill>
              <a:latin typeface="Tw Cen MT" panose="020B0602020104020603" pitchFamily="34" charset="0"/>
            </a:endParaRPr>
          </a:p>
          <a:p>
            <a:r>
              <a:rPr lang="en-ID" dirty="0">
                <a:latin typeface="Tw Cen MT" panose="020B0602020104020603" pitchFamily="34" charset="0"/>
              </a:rPr>
              <a:t>Ruam, </a:t>
            </a:r>
            <a:r>
              <a:rPr lang="en-ID" dirty="0" err="1">
                <a:latin typeface="Tw Cen MT" panose="020B0602020104020603" pitchFamily="34" charset="0"/>
              </a:rPr>
              <a:t>benjolan</a:t>
            </a:r>
            <a:r>
              <a:rPr lang="en-ID" dirty="0">
                <a:latin typeface="Tw Cen MT" panose="020B0602020104020603" pitchFamily="34" charset="0"/>
              </a:rPr>
              <a:t>, rasa </a:t>
            </a:r>
            <a:r>
              <a:rPr lang="en-ID" dirty="0" err="1">
                <a:latin typeface="Tw Cen MT" panose="020B0602020104020603" pitchFamily="34" charset="0"/>
              </a:rPr>
              <a:t>sakit</a:t>
            </a:r>
            <a:r>
              <a:rPr lang="en-ID" dirty="0">
                <a:latin typeface="Tw Cen MT" panose="020B0602020104020603" pitchFamily="34" charset="0"/>
              </a:rPr>
              <a:t>, </a:t>
            </a:r>
            <a:r>
              <a:rPr lang="en-ID" dirty="0" err="1">
                <a:latin typeface="Tw Cen MT" panose="020B0602020104020603" pitchFamily="34" charset="0"/>
              </a:rPr>
              <a:t>gatal-gatal</a:t>
            </a:r>
            <a:r>
              <a:rPr lang="en-ID" dirty="0">
                <a:latin typeface="Tw Cen MT" panose="020B0602020104020603" pitchFamily="34" charset="0"/>
              </a:rPr>
              <a:t>, </a:t>
            </a:r>
            <a:r>
              <a:rPr lang="en-ID" dirty="0" err="1">
                <a:latin typeface="Tw Cen MT" panose="020B0602020104020603" pitchFamily="34" charset="0"/>
              </a:rPr>
              <a:t>kering</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a:t>
            </a:r>
            <a:r>
              <a:rPr lang="en-ID" dirty="0" err="1">
                <a:latin typeface="Tw Cen MT" panose="020B0602020104020603" pitchFamily="34" charset="0"/>
              </a:rPr>
              <a:t>warna</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pada kuku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rambut</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pada </a:t>
            </a:r>
            <a:r>
              <a:rPr lang="en-ID" dirty="0" err="1">
                <a:latin typeface="Tw Cen MT" panose="020B0602020104020603" pitchFamily="34" charset="0"/>
              </a:rPr>
              <a:t>ukuran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warna</a:t>
            </a:r>
            <a:r>
              <a:rPr lang="en-ID" dirty="0">
                <a:latin typeface="Tw Cen MT" panose="020B0602020104020603" pitchFamily="34" charset="0"/>
              </a:rPr>
              <a:t> </a:t>
            </a:r>
            <a:r>
              <a:rPr lang="en-ID" dirty="0" err="1">
                <a:latin typeface="Tw Cen MT" panose="020B0602020104020603" pitchFamily="34" charset="0"/>
              </a:rPr>
              <a:t>tahi</a:t>
            </a:r>
            <a:r>
              <a:rPr lang="en-ID" dirty="0">
                <a:latin typeface="Tw Cen MT" panose="020B0602020104020603" pitchFamily="34" charset="0"/>
              </a:rPr>
              <a:t> </a:t>
            </a:r>
            <a:r>
              <a:rPr lang="en-ID" dirty="0" err="1">
                <a:latin typeface="Tw Cen MT" panose="020B0602020104020603" pitchFamily="34" charset="0"/>
              </a:rPr>
              <a:t>lalat</a:t>
            </a:r>
            <a:endParaRPr lang="en-ID" dirty="0">
              <a:latin typeface="Tw Cen MT" panose="020B0602020104020603" pitchFamily="34" charset="0"/>
            </a:endParaRPr>
          </a:p>
          <a:p>
            <a:endParaRPr lang="en-ID" sz="1800" dirty="0">
              <a:latin typeface="Tw Cen MT" panose="020B0602020104020603" pitchFamily="34" charset="0"/>
            </a:endParaRPr>
          </a:p>
          <a:p>
            <a:r>
              <a:rPr lang="en-ID" b="1" dirty="0" err="1">
                <a:solidFill>
                  <a:schemeClr val="accent1"/>
                </a:solidFill>
                <a:latin typeface="Tw Cen MT" panose="020B0602020104020603" pitchFamily="34" charset="0"/>
              </a:rPr>
              <a:t>Kepala</a:t>
            </a:r>
            <a:r>
              <a:rPr lang="en-ID" b="1" dirty="0">
                <a:solidFill>
                  <a:schemeClr val="accent1"/>
                </a:solidFill>
                <a:latin typeface="Tw Cen MT" panose="020B0602020104020603" pitchFamily="34" charset="0"/>
              </a:rPr>
              <a:t>, Mata, </a:t>
            </a:r>
            <a:r>
              <a:rPr lang="en-ID" b="1" dirty="0" err="1">
                <a:solidFill>
                  <a:schemeClr val="accent1"/>
                </a:solidFill>
                <a:latin typeface="Tw Cen MT" panose="020B0602020104020603" pitchFamily="34" charset="0"/>
              </a:rPr>
              <a:t>Telinga</a:t>
            </a:r>
            <a:r>
              <a:rPr lang="en-ID" b="1" dirty="0">
                <a:solidFill>
                  <a:schemeClr val="accent1"/>
                </a:solidFill>
                <a:latin typeface="Tw Cen MT" panose="020B0602020104020603" pitchFamily="34" charset="0"/>
              </a:rPr>
              <a:t>, </a:t>
            </a:r>
            <a:r>
              <a:rPr lang="en-ID" b="1" dirty="0" err="1">
                <a:solidFill>
                  <a:schemeClr val="accent1"/>
                </a:solidFill>
                <a:latin typeface="Tw Cen MT" panose="020B0602020104020603" pitchFamily="34" charset="0"/>
              </a:rPr>
              <a:t>Hidung</a:t>
            </a:r>
            <a:r>
              <a:rPr lang="en-ID" b="1" dirty="0">
                <a:solidFill>
                  <a:schemeClr val="accent1"/>
                </a:solidFill>
                <a:latin typeface="Tw Cen MT" panose="020B0602020104020603" pitchFamily="34" charset="0"/>
              </a:rPr>
              <a:t>, </a:t>
            </a:r>
            <a:r>
              <a:rPr lang="en-ID" b="1" dirty="0" err="1">
                <a:solidFill>
                  <a:schemeClr val="accent1"/>
                </a:solidFill>
                <a:latin typeface="Tw Cen MT" panose="020B0602020104020603" pitchFamily="34" charset="0"/>
              </a:rPr>
              <a:t>Tenggorok</a:t>
            </a:r>
            <a:r>
              <a:rPr lang="en-ID" b="1" dirty="0">
                <a:solidFill>
                  <a:schemeClr val="accent1"/>
                </a:solidFill>
                <a:latin typeface="Tw Cen MT" panose="020B0602020104020603" pitchFamily="34" charset="0"/>
              </a:rPr>
              <a:t> (KMTHT)</a:t>
            </a:r>
          </a:p>
          <a:p>
            <a:pPr marL="285750" indent="-285750">
              <a:buFont typeface="Arial" panose="020B0604020202020204" pitchFamily="34" charset="0"/>
              <a:buChar char="•"/>
            </a:pPr>
            <a:r>
              <a:rPr lang="en-ID" sz="1800" b="1" dirty="0" err="1">
                <a:latin typeface="Tw Cen MT" panose="020B0602020104020603" pitchFamily="34" charset="0"/>
              </a:rPr>
              <a:t>Kepala</a:t>
            </a:r>
            <a:r>
              <a:rPr lang="en-ID" sz="1800" b="1" dirty="0">
                <a:latin typeface="Tw Cen MT" panose="020B0602020104020603" pitchFamily="34" charset="0"/>
              </a:rPr>
              <a:t>: </a:t>
            </a:r>
            <a:r>
              <a:rPr lang="en-ID" sz="1800" dirty="0">
                <a:latin typeface="Tw Cen MT" panose="020B0602020104020603" pitchFamily="34" charset="0"/>
              </a:rPr>
              <a:t>Sakit </a:t>
            </a:r>
            <a:r>
              <a:rPr lang="en-ID" sz="1800" dirty="0" err="1">
                <a:latin typeface="Tw Cen MT" panose="020B0602020104020603" pitchFamily="34" charset="0"/>
              </a:rPr>
              <a:t>kepala</a:t>
            </a:r>
            <a:r>
              <a:rPr lang="en-ID" sz="1800" dirty="0">
                <a:latin typeface="Tw Cen MT" panose="020B0602020104020603" pitchFamily="34" charset="0"/>
              </a:rPr>
              <a:t>, </a:t>
            </a:r>
            <a:r>
              <a:rPr lang="en-ID" sz="1800" dirty="0" err="1">
                <a:latin typeface="Tw Cen MT" panose="020B0602020104020603" pitchFamily="34" charset="0"/>
              </a:rPr>
              <a:t>cedera</a:t>
            </a:r>
            <a:r>
              <a:rPr lang="en-ID" sz="1800" dirty="0">
                <a:latin typeface="Tw Cen MT" panose="020B0602020104020603" pitchFamily="34" charset="0"/>
              </a:rPr>
              <a:t> </a:t>
            </a:r>
            <a:r>
              <a:rPr lang="en-ID" sz="1800" dirty="0" err="1">
                <a:latin typeface="Tw Cen MT" panose="020B0602020104020603" pitchFamily="34" charset="0"/>
              </a:rPr>
              <a:t>kepala</a:t>
            </a:r>
            <a:r>
              <a:rPr lang="en-ID" sz="1800" dirty="0">
                <a:latin typeface="Tw Cen MT" panose="020B0602020104020603" pitchFamily="34" charset="0"/>
              </a:rPr>
              <a:t>, </a:t>
            </a:r>
            <a:r>
              <a:rPr lang="en-ID" sz="1800" dirty="0" err="1">
                <a:latin typeface="Tw Cen MT" panose="020B0602020104020603" pitchFamily="34" charset="0"/>
              </a:rPr>
              <a:t>limbung</a:t>
            </a:r>
            <a:r>
              <a:rPr lang="en-ID" sz="1800" dirty="0">
                <a:latin typeface="Tw Cen MT" panose="020B0602020104020603" pitchFamily="34" charset="0"/>
              </a:rPr>
              <a:t>, </a:t>
            </a:r>
            <a:r>
              <a:rPr lang="en-ID" sz="1800" dirty="0" err="1">
                <a:latin typeface="Tw Cen MT" panose="020B0602020104020603" pitchFamily="34" charset="0"/>
              </a:rPr>
              <a:t>berkunang-kunang</a:t>
            </a:r>
            <a:endParaRPr lang="en-ID" sz="1800" b="1" dirty="0">
              <a:latin typeface="Tw Cen MT" panose="020B0602020104020603" pitchFamily="34" charset="0"/>
            </a:endParaRPr>
          </a:p>
          <a:p>
            <a:pPr marL="285750" indent="-285750">
              <a:buFont typeface="Arial" panose="020B0604020202020204" pitchFamily="34" charset="0"/>
              <a:buChar char="•"/>
            </a:pPr>
            <a:r>
              <a:rPr lang="en-ID" b="1" dirty="0">
                <a:latin typeface="Tw Cen MT" panose="020B0602020104020603" pitchFamily="34" charset="0"/>
              </a:rPr>
              <a:t>Mata: </a:t>
            </a:r>
            <a:r>
              <a:rPr lang="en-ID" dirty="0" err="1">
                <a:latin typeface="Tw Cen MT" panose="020B0602020104020603" pitchFamily="34" charset="0"/>
              </a:rPr>
              <a:t>Penglihatan</a:t>
            </a:r>
            <a:r>
              <a:rPr lang="en-ID" dirty="0">
                <a:latin typeface="Tw Cen MT" panose="020B0602020104020603" pitchFamily="34" charset="0"/>
              </a:rPr>
              <a:t>, </a:t>
            </a:r>
            <a:r>
              <a:rPr lang="en-ID" dirty="0" err="1">
                <a:latin typeface="Tw Cen MT" panose="020B0602020104020603" pitchFamily="34" charset="0"/>
              </a:rPr>
              <a:t>penggunaan</a:t>
            </a:r>
            <a:r>
              <a:rPr lang="en-ID" dirty="0">
                <a:latin typeface="Tw Cen MT" panose="020B0602020104020603" pitchFamily="34" charset="0"/>
              </a:rPr>
              <a:t> </a:t>
            </a:r>
            <a:r>
              <a:rPr lang="en-ID" dirty="0" err="1">
                <a:latin typeface="Tw Cen MT" panose="020B0602020104020603" pitchFamily="34" charset="0"/>
              </a:rPr>
              <a:t>kacamata</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lensa</a:t>
            </a:r>
            <a:r>
              <a:rPr lang="en-ID" dirty="0">
                <a:latin typeface="Tw Cen MT" panose="020B0602020104020603" pitchFamily="34" charset="0"/>
              </a:rPr>
              <a:t> </a:t>
            </a:r>
            <a:r>
              <a:rPr lang="en-ID" dirty="0" err="1">
                <a:latin typeface="Tw Cen MT" panose="020B0602020104020603" pitchFamily="34" charset="0"/>
              </a:rPr>
              <a:t>kontak</a:t>
            </a:r>
            <a:r>
              <a:rPr lang="en-ID" dirty="0">
                <a:latin typeface="Tw Cen MT" panose="020B0602020104020603" pitchFamily="34" charset="0"/>
              </a:rPr>
              <a:t>, </a:t>
            </a:r>
            <a:r>
              <a:rPr lang="en-ID" dirty="0" err="1">
                <a:latin typeface="Tw Cen MT" panose="020B0602020104020603" pitchFamily="34" charset="0"/>
              </a:rPr>
              <a:t>px</a:t>
            </a:r>
            <a:r>
              <a:rPr lang="en-ID" dirty="0">
                <a:latin typeface="Tw Cen MT" panose="020B0602020104020603" pitchFamily="34" charset="0"/>
              </a:rPr>
              <a:t>.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kemerahan</a:t>
            </a:r>
            <a:r>
              <a:rPr lang="en-ID" dirty="0">
                <a:latin typeface="Tw Cen MT" panose="020B0602020104020603" pitchFamily="34" charset="0"/>
              </a:rPr>
              <a:t>, air </a:t>
            </a:r>
            <a:r>
              <a:rPr lang="en-ID" dirty="0" err="1">
                <a:latin typeface="Tw Cen MT" panose="020B0602020104020603" pitchFamily="34" charset="0"/>
              </a:rPr>
              <a:t>mata</a:t>
            </a:r>
            <a:r>
              <a:rPr lang="en-ID" dirty="0">
                <a:latin typeface="Tw Cen MT" panose="020B0602020104020603" pitchFamily="34" charset="0"/>
              </a:rPr>
              <a:t> </a:t>
            </a:r>
            <a:r>
              <a:rPr lang="en-ID" dirty="0" err="1">
                <a:latin typeface="Tw Cen MT" panose="020B0602020104020603" pitchFamily="34" charset="0"/>
              </a:rPr>
              <a:t>berlebihan</a:t>
            </a:r>
            <a:r>
              <a:rPr lang="en-ID" dirty="0">
                <a:latin typeface="Tw Cen MT" panose="020B0602020104020603" pitchFamily="34" charset="0"/>
              </a:rPr>
              <a:t>, </a:t>
            </a:r>
            <a:r>
              <a:rPr lang="en-ID" dirty="0" err="1">
                <a:latin typeface="Tw Cen MT" panose="020B0602020104020603" pitchFamily="34" charset="0"/>
              </a:rPr>
              <a:t>penglihatan</a:t>
            </a:r>
            <a:r>
              <a:rPr lang="en-ID" dirty="0">
                <a:latin typeface="Tw Cen MT" panose="020B0602020104020603" pitchFamily="34" charset="0"/>
              </a:rPr>
              <a:t> </a:t>
            </a:r>
            <a:r>
              <a:rPr lang="en-ID" dirty="0" err="1">
                <a:latin typeface="Tw Cen MT" panose="020B0602020104020603" pitchFamily="34" charset="0"/>
              </a:rPr>
              <a:t>ganda</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kabur</a:t>
            </a:r>
            <a:r>
              <a:rPr lang="en-ID" dirty="0">
                <a:latin typeface="Tw Cen MT" panose="020B0602020104020603" pitchFamily="34" charset="0"/>
              </a:rPr>
              <a:t>, </a:t>
            </a:r>
            <a:r>
              <a:rPr lang="en-ID" dirty="0" err="1">
                <a:latin typeface="Tw Cen MT" panose="020B0602020104020603" pitchFamily="34" charset="0"/>
              </a:rPr>
              <a:t>bintik</a:t>
            </a:r>
            <a:r>
              <a:rPr lang="en-ID" dirty="0">
                <a:latin typeface="Tw Cen MT" panose="020B0602020104020603" pitchFamily="34" charset="0"/>
              </a:rPr>
              <a:t>, </a:t>
            </a:r>
            <a:r>
              <a:rPr lang="en-ID" dirty="0" err="1">
                <a:latin typeface="Tw Cen MT" panose="020B0602020104020603" pitchFamily="34" charset="0"/>
              </a:rPr>
              <a:t>bayangan</a:t>
            </a:r>
            <a:r>
              <a:rPr lang="en-ID" dirty="0">
                <a:latin typeface="Tw Cen MT" panose="020B0602020104020603" pitchFamily="34" charset="0"/>
              </a:rPr>
              <a:t> </a:t>
            </a:r>
            <a:r>
              <a:rPr lang="en-ID" dirty="0" err="1">
                <a:latin typeface="Tw Cen MT" panose="020B0602020104020603" pitchFamily="34" charset="0"/>
              </a:rPr>
              <a:t>seperti</a:t>
            </a:r>
            <a:r>
              <a:rPr lang="en-ID" dirty="0">
                <a:latin typeface="Tw Cen MT" panose="020B0602020104020603" pitchFamily="34" charset="0"/>
              </a:rPr>
              <a:t> </a:t>
            </a:r>
            <a:r>
              <a:rPr lang="en-ID" dirty="0" err="1">
                <a:latin typeface="Tw Cen MT" panose="020B0602020104020603" pitchFamily="34" charset="0"/>
              </a:rPr>
              <a:t>noda</a:t>
            </a:r>
            <a:r>
              <a:rPr lang="en-ID" dirty="0">
                <a:latin typeface="Tw Cen MT" panose="020B0602020104020603" pitchFamily="34" charset="0"/>
              </a:rPr>
              <a:t> </a:t>
            </a:r>
            <a:r>
              <a:rPr lang="en-ID" dirty="0" err="1">
                <a:latin typeface="Tw Cen MT" panose="020B0602020104020603" pitchFamily="34" charset="0"/>
              </a:rPr>
              <a:t>jecil</a:t>
            </a:r>
            <a:r>
              <a:rPr lang="en-ID" dirty="0">
                <a:latin typeface="Tw Cen MT" panose="020B0602020104020603" pitchFamily="34" charset="0"/>
              </a:rPr>
              <a:t>, </a:t>
            </a:r>
            <a:r>
              <a:rPr lang="en-ID" dirty="0" err="1">
                <a:latin typeface="Tw Cen MT" panose="020B0602020104020603" pitchFamily="34" charset="0"/>
              </a:rPr>
              <a:t>silau</a:t>
            </a:r>
            <a:r>
              <a:rPr lang="en-ID" dirty="0">
                <a:latin typeface="Tw Cen MT" panose="020B0602020104020603" pitchFamily="34" charset="0"/>
              </a:rPr>
              <a:t>, </a:t>
            </a:r>
            <a:r>
              <a:rPr lang="en-ID" dirty="0" err="1">
                <a:latin typeface="Tw Cen MT" panose="020B0602020104020603" pitchFamily="34" charset="0"/>
              </a:rPr>
              <a:t>glaukoma</a:t>
            </a:r>
            <a:r>
              <a:rPr lang="en-ID" dirty="0">
                <a:latin typeface="Tw Cen MT" panose="020B0602020104020603" pitchFamily="34" charset="0"/>
              </a:rPr>
              <a:t>, </a:t>
            </a:r>
            <a:r>
              <a:rPr lang="en-ID" dirty="0" err="1">
                <a:latin typeface="Tw Cen MT" panose="020B0602020104020603" pitchFamily="34" charset="0"/>
              </a:rPr>
              <a:t>katarak</a:t>
            </a:r>
            <a:endParaRPr lang="en-ID" b="1" dirty="0">
              <a:latin typeface="Tw Cen MT" panose="020B0602020104020603" pitchFamily="34" charset="0"/>
            </a:endParaRPr>
          </a:p>
          <a:p>
            <a:pPr marL="285750" indent="-285750">
              <a:buFont typeface="Arial" panose="020B0604020202020204" pitchFamily="34" charset="0"/>
              <a:buChar char="•"/>
            </a:pPr>
            <a:r>
              <a:rPr lang="en-ID" b="1" dirty="0" err="1">
                <a:latin typeface="Tw Cen MT" panose="020B0602020104020603" pitchFamily="34" charset="0"/>
              </a:rPr>
              <a:t>Telinga</a:t>
            </a:r>
            <a:r>
              <a:rPr lang="en-ID" b="1" dirty="0">
                <a:latin typeface="Tw Cen MT" panose="020B0602020104020603" pitchFamily="34" charset="0"/>
              </a:rPr>
              <a:t>: </a:t>
            </a:r>
            <a:r>
              <a:rPr lang="en-ID" dirty="0" err="1">
                <a:latin typeface="Tw Cen MT" panose="020B0602020104020603" pitchFamily="34" charset="0"/>
              </a:rPr>
              <a:t>Pendengaran</a:t>
            </a:r>
            <a:r>
              <a:rPr lang="en-ID" dirty="0">
                <a:latin typeface="Tw Cen MT" panose="020B0602020104020603" pitchFamily="34" charset="0"/>
              </a:rPr>
              <a:t> (</a:t>
            </a:r>
            <a:r>
              <a:rPr lang="en-ID" dirty="0" err="1">
                <a:latin typeface="Tw Cen MT" panose="020B0602020104020603" pitchFamily="34" charset="0"/>
              </a:rPr>
              <a:t>jika</a:t>
            </a:r>
            <a:r>
              <a:rPr lang="en-ID" dirty="0">
                <a:latin typeface="Tw Cen MT" panose="020B0602020104020603" pitchFamily="34" charset="0"/>
              </a:rPr>
              <a:t> </a:t>
            </a:r>
            <a:r>
              <a:rPr lang="en-ID" dirty="0" err="1">
                <a:latin typeface="Tw Cen MT" panose="020B0602020104020603" pitchFamily="34" charset="0"/>
              </a:rPr>
              <a:t>menurun</a:t>
            </a:r>
            <a:r>
              <a:rPr lang="en-ID" dirty="0">
                <a:latin typeface="Tw Cen MT" panose="020B0602020104020603" pitchFamily="34" charset="0"/>
              </a:rPr>
              <a:t>, </a:t>
            </a:r>
            <a:r>
              <a:rPr lang="en-ID" dirty="0" err="1">
                <a:latin typeface="Tw Cen MT" panose="020B0602020104020603" pitchFamily="34" charset="0"/>
              </a:rPr>
              <a:t>apakah</a:t>
            </a:r>
            <a:r>
              <a:rPr lang="en-ID" dirty="0">
                <a:latin typeface="Tw Cen MT" panose="020B0602020104020603" pitchFamily="34" charset="0"/>
              </a:rPr>
              <a:t> </a:t>
            </a:r>
            <a:r>
              <a:rPr lang="en-ID" dirty="0" err="1">
                <a:latin typeface="Tw Cen MT" panose="020B0602020104020603" pitchFamily="34" charset="0"/>
              </a:rPr>
              <a:t>pasien</a:t>
            </a:r>
            <a:r>
              <a:rPr lang="en-ID" dirty="0">
                <a:latin typeface="Tw Cen MT" panose="020B0602020104020603" pitchFamily="34" charset="0"/>
              </a:rPr>
              <a:t> </a:t>
            </a:r>
            <a:r>
              <a:rPr lang="en-ID" dirty="0" err="1">
                <a:latin typeface="Tw Cen MT" panose="020B0602020104020603" pitchFamily="34" charset="0"/>
              </a:rPr>
              <a:t>memakai</a:t>
            </a:r>
            <a:r>
              <a:rPr lang="en-ID" dirty="0">
                <a:latin typeface="Tw Cen MT" panose="020B0602020104020603" pitchFamily="34" charset="0"/>
              </a:rPr>
              <a:t> </a:t>
            </a:r>
            <a:r>
              <a:rPr lang="en-ID" dirty="0" err="1">
                <a:latin typeface="Tw Cen MT" panose="020B0602020104020603" pitchFamily="34" charset="0"/>
              </a:rPr>
              <a:t>alat</a:t>
            </a:r>
            <a:r>
              <a:rPr lang="en-ID" dirty="0">
                <a:latin typeface="Tw Cen MT" panose="020B0602020104020603" pitchFamily="34" charset="0"/>
              </a:rPr>
              <a:t> </a:t>
            </a:r>
            <a:r>
              <a:rPr lang="en-ID" dirty="0" err="1">
                <a:latin typeface="Tw Cen MT" panose="020B0602020104020603" pitchFamily="34" charset="0"/>
              </a:rPr>
              <a:t>bantu</a:t>
            </a:r>
            <a:r>
              <a:rPr lang="en-ID" dirty="0">
                <a:latin typeface="Tw Cen MT" panose="020B0602020104020603" pitchFamily="34" charset="0"/>
              </a:rPr>
              <a:t> </a:t>
            </a:r>
            <a:r>
              <a:rPr lang="en-ID" dirty="0" err="1">
                <a:latin typeface="Tw Cen MT" panose="020B0602020104020603" pitchFamily="34" charset="0"/>
              </a:rPr>
              <a:t>dengar</a:t>
            </a:r>
            <a:r>
              <a:rPr lang="en-ID" dirty="0">
                <a:latin typeface="Tw Cen MT" panose="020B0602020104020603" pitchFamily="34" charset="0"/>
              </a:rPr>
              <a:t>), </a:t>
            </a:r>
            <a:r>
              <a:rPr lang="en-ID" dirty="0" err="1">
                <a:latin typeface="Tw Cen MT" panose="020B0602020104020603" pitchFamily="34" charset="0"/>
              </a:rPr>
              <a:t>tinitus</a:t>
            </a:r>
            <a:r>
              <a:rPr lang="en-ID" dirty="0">
                <a:latin typeface="Tw Cen MT" panose="020B0602020104020603" pitchFamily="34" charset="0"/>
              </a:rPr>
              <a:t>, vertigo,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a:t>
            </a:r>
            <a:r>
              <a:rPr lang="en-ID" dirty="0" err="1">
                <a:latin typeface="Tw Cen MT" panose="020B0602020104020603" pitchFamily="34" charset="0"/>
              </a:rPr>
              <a:t>rabas</a:t>
            </a:r>
            <a:r>
              <a:rPr lang="en-ID" dirty="0">
                <a:latin typeface="Tw Cen MT" panose="020B0602020104020603" pitchFamily="34" charset="0"/>
              </a:rPr>
              <a:t>.</a:t>
            </a:r>
            <a:endParaRPr lang="en-ID" b="1" dirty="0">
              <a:latin typeface="Tw Cen MT" panose="020B0602020104020603" pitchFamily="34" charset="0"/>
            </a:endParaRPr>
          </a:p>
          <a:p>
            <a:pPr marL="285750" indent="-285750">
              <a:buFont typeface="Arial" panose="020B0604020202020204" pitchFamily="34" charset="0"/>
              <a:buChar char="•"/>
            </a:pPr>
            <a:r>
              <a:rPr lang="en-ID" sz="1800" b="1" dirty="0" err="1">
                <a:latin typeface="Tw Cen MT" panose="020B0602020104020603" pitchFamily="34" charset="0"/>
              </a:rPr>
              <a:t>Hidung</a:t>
            </a:r>
            <a:r>
              <a:rPr lang="en-ID" sz="1800" b="1" dirty="0">
                <a:latin typeface="Tw Cen MT" panose="020B0602020104020603" pitchFamily="34" charset="0"/>
              </a:rPr>
              <a:t> &amp; Sinus: </a:t>
            </a:r>
            <a:r>
              <a:rPr lang="en-ID" sz="1800" dirty="0">
                <a:latin typeface="Tw Cen MT" panose="020B0602020104020603" pitchFamily="34" charset="0"/>
              </a:rPr>
              <a:t>Sering flu, </a:t>
            </a:r>
            <a:r>
              <a:rPr lang="en-ID" sz="1800" dirty="0" err="1">
                <a:latin typeface="Tw Cen MT" panose="020B0602020104020603" pitchFamily="34" charset="0"/>
              </a:rPr>
              <a:t>hidung</a:t>
            </a:r>
            <a:r>
              <a:rPr lang="en-ID" sz="1800" dirty="0">
                <a:latin typeface="Tw Cen MT" panose="020B0602020104020603" pitchFamily="34" charset="0"/>
              </a:rPr>
              <a:t> </a:t>
            </a:r>
            <a:r>
              <a:rPr lang="en-ID" sz="1800" dirty="0" err="1">
                <a:latin typeface="Tw Cen MT" panose="020B0602020104020603" pitchFamily="34" charset="0"/>
              </a:rPr>
              <a:t>tersumbat</a:t>
            </a:r>
            <a:r>
              <a:rPr lang="en-ID" sz="1800" dirty="0">
                <a:latin typeface="Tw Cen MT" panose="020B0602020104020603" pitchFamily="34" charset="0"/>
              </a:rPr>
              <a:t>, </a:t>
            </a:r>
            <a:r>
              <a:rPr lang="en-ID" sz="1800" dirty="0" err="1">
                <a:latin typeface="Tw Cen MT" panose="020B0602020104020603" pitchFamily="34" charset="0"/>
              </a:rPr>
              <a:t>rabas</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gatal-gatal</a:t>
            </a:r>
            <a:r>
              <a:rPr lang="en-ID" sz="1800" dirty="0">
                <a:latin typeface="Tw Cen MT" panose="020B0602020104020603" pitchFamily="34" charset="0"/>
              </a:rPr>
              <a:t>, </a:t>
            </a:r>
            <a:r>
              <a:rPr lang="en-ID" sz="1800" dirty="0" err="1">
                <a:latin typeface="Tw Cen MT" panose="020B0602020104020603" pitchFamily="34" charset="0"/>
              </a:rPr>
              <a:t>demam</a:t>
            </a:r>
            <a:r>
              <a:rPr lang="en-ID" sz="1800" dirty="0">
                <a:latin typeface="Tw Cen MT" panose="020B0602020104020603" pitchFamily="34" charset="0"/>
              </a:rPr>
              <a:t> Hay, </a:t>
            </a:r>
            <a:r>
              <a:rPr lang="en-ID" sz="1800" dirty="0" err="1">
                <a:latin typeface="Tw Cen MT" panose="020B0602020104020603" pitchFamily="34" charset="0"/>
              </a:rPr>
              <a:t>perdarahan</a:t>
            </a:r>
            <a:r>
              <a:rPr lang="en-ID" sz="1800" dirty="0">
                <a:latin typeface="Tw Cen MT" panose="020B0602020104020603" pitchFamily="34" charset="0"/>
              </a:rPr>
              <a:t> </a:t>
            </a:r>
            <a:r>
              <a:rPr lang="en-ID" sz="1800" dirty="0" err="1">
                <a:latin typeface="Tw Cen MT" panose="020B0602020104020603" pitchFamily="34" charset="0"/>
              </a:rPr>
              <a:t>hidung</a:t>
            </a:r>
            <a:r>
              <a:rPr lang="en-ID" sz="1800" dirty="0">
                <a:latin typeface="Tw Cen MT" panose="020B0602020104020603" pitchFamily="34" charset="0"/>
              </a:rPr>
              <a:t>, </a:t>
            </a:r>
            <a:r>
              <a:rPr lang="en-ID" sz="1800" dirty="0" err="1">
                <a:latin typeface="Tw Cen MT" panose="020B0602020104020603" pitchFamily="34" charset="0"/>
              </a:rPr>
              <a:t>masalah</a:t>
            </a:r>
            <a:r>
              <a:rPr lang="en-ID" sz="1800" dirty="0">
                <a:latin typeface="Tw Cen MT" panose="020B0602020104020603" pitchFamily="34" charset="0"/>
              </a:rPr>
              <a:t> sinus</a:t>
            </a:r>
            <a:endParaRPr lang="en-ID" sz="1800" b="1" dirty="0">
              <a:latin typeface="Tw Cen MT" panose="020B0602020104020603" pitchFamily="34" charset="0"/>
            </a:endParaRPr>
          </a:p>
          <a:p>
            <a:pPr marL="285750" indent="-285750">
              <a:buFont typeface="Arial" panose="020B0604020202020204" pitchFamily="34" charset="0"/>
              <a:buChar char="•"/>
            </a:pPr>
            <a:r>
              <a:rPr lang="en-ID" b="1" dirty="0" err="1">
                <a:latin typeface="Tw Cen MT" panose="020B0602020104020603" pitchFamily="34" charset="0"/>
              </a:rPr>
              <a:t>Tenggorok</a:t>
            </a:r>
            <a:r>
              <a:rPr lang="en-ID" b="1" dirty="0">
                <a:latin typeface="Tw Cen MT" panose="020B0602020104020603" pitchFamily="34" charset="0"/>
              </a:rPr>
              <a:t> (</a:t>
            </a:r>
            <a:r>
              <a:rPr lang="en-ID" b="1" dirty="0" err="1">
                <a:latin typeface="Tw Cen MT" panose="020B0602020104020603" pitchFamily="34" charset="0"/>
              </a:rPr>
              <a:t>atau</a:t>
            </a:r>
            <a:r>
              <a:rPr lang="en-ID" b="1" dirty="0">
                <a:latin typeface="Tw Cen MT" panose="020B0602020104020603" pitchFamily="34" charset="0"/>
              </a:rPr>
              <a:t> </a:t>
            </a:r>
            <a:r>
              <a:rPr lang="en-ID" b="1" dirty="0" err="1">
                <a:latin typeface="Tw Cen MT" panose="020B0602020104020603" pitchFamily="34" charset="0"/>
              </a:rPr>
              <a:t>mulut</a:t>
            </a:r>
            <a:r>
              <a:rPr lang="en-ID" b="1" dirty="0">
                <a:latin typeface="Tw Cen MT" panose="020B0602020104020603" pitchFamily="34" charset="0"/>
              </a:rPr>
              <a:t> &amp; faring) : </a:t>
            </a:r>
            <a:r>
              <a:rPr lang="en-ID" dirty="0" err="1">
                <a:latin typeface="Tw Cen MT" panose="020B0602020104020603" pitchFamily="34" charset="0"/>
              </a:rPr>
              <a:t>Keadaan</a:t>
            </a:r>
            <a:r>
              <a:rPr lang="en-ID" dirty="0">
                <a:latin typeface="Tw Cen MT" panose="020B0602020104020603" pitchFamily="34" charset="0"/>
              </a:rPr>
              <a:t> </a:t>
            </a:r>
            <a:r>
              <a:rPr lang="en-ID" dirty="0" err="1">
                <a:latin typeface="Tw Cen MT" panose="020B0602020104020603" pitchFamily="34" charset="0"/>
              </a:rPr>
              <a:t>gigi</a:t>
            </a:r>
            <a:r>
              <a:rPr lang="en-ID" dirty="0">
                <a:latin typeface="Tw Cen MT" panose="020B0602020104020603" pitchFamily="34" charset="0"/>
              </a:rPr>
              <a:t> dan </a:t>
            </a:r>
            <a:r>
              <a:rPr lang="en-ID" dirty="0" err="1">
                <a:latin typeface="Tw Cen MT" panose="020B0602020104020603" pitchFamily="34" charset="0"/>
              </a:rPr>
              <a:t>gusi</a:t>
            </a:r>
            <a:r>
              <a:rPr lang="en-ID" dirty="0">
                <a:latin typeface="Tw Cen MT" panose="020B0602020104020603" pitchFamily="34" charset="0"/>
              </a:rPr>
              <a:t>: </a:t>
            </a:r>
            <a:r>
              <a:rPr lang="en-ID" dirty="0" err="1">
                <a:latin typeface="Tw Cen MT" panose="020B0602020104020603" pitchFamily="34" charset="0"/>
              </a:rPr>
              <a:t>perdarahan</a:t>
            </a:r>
            <a:r>
              <a:rPr lang="en-ID" dirty="0">
                <a:latin typeface="Tw Cen MT" panose="020B0602020104020603" pitchFamily="34" charset="0"/>
              </a:rPr>
              <a:t> </a:t>
            </a:r>
            <a:r>
              <a:rPr lang="en-ID" dirty="0" err="1">
                <a:latin typeface="Tw Cen MT" panose="020B0602020104020603" pitchFamily="34" charset="0"/>
              </a:rPr>
              <a:t>gusi</a:t>
            </a:r>
            <a:r>
              <a:rPr lang="en-ID" dirty="0">
                <a:latin typeface="Tw Cen MT" panose="020B0602020104020603" pitchFamily="34" charset="0"/>
              </a:rPr>
              <a:t>; </a:t>
            </a:r>
            <a:r>
              <a:rPr lang="en-ID" dirty="0" err="1">
                <a:latin typeface="Tw Cen MT" panose="020B0602020104020603" pitchFamily="34" charset="0"/>
              </a:rPr>
              <a:t>penggunaan</a:t>
            </a:r>
            <a:r>
              <a:rPr lang="en-ID" dirty="0">
                <a:latin typeface="Tw Cen MT" panose="020B0602020104020603" pitchFamily="34" charset="0"/>
              </a:rPr>
              <a:t> </a:t>
            </a:r>
            <a:r>
              <a:rPr lang="en-ID" dirty="0" err="1">
                <a:latin typeface="Tw Cen MT" panose="020B0602020104020603" pitchFamily="34" charset="0"/>
              </a:rPr>
              <a:t>gigi</a:t>
            </a:r>
            <a:r>
              <a:rPr lang="en-ID" dirty="0">
                <a:latin typeface="Tw Cen MT" panose="020B0602020104020603" pitchFamily="34" charset="0"/>
              </a:rPr>
              <a:t> </a:t>
            </a:r>
            <a:r>
              <a:rPr lang="en-ID" dirty="0" err="1">
                <a:latin typeface="Tw Cen MT" panose="020B0602020104020603" pitchFamily="34" charset="0"/>
              </a:rPr>
              <a:t>palsu</a:t>
            </a:r>
            <a:r>
              <a:rPr lang="en-ID" dirty="0">
                <a:latin typeface="Tw Cen MT" panose="020B0602020104020603" pitchFamily="34" charset="0"/>
              </a:rPr>
              <a:t>, </a:t>
            </a:r>
            <a:r>
              <a:rPr lang="en-ID" dirty="0" err="1">
                <a:latin typeface="Tw Cen MT" panose="020B0602020104020603" pitchFamily="34" charset="0"/>
              </a:rPr>
              <a:t>px</a:t>
            </a:r>
            <a:r>
              <a:rPr lang="en-ID" dirty="0">
                <a:latin typeface="Tw Cen MT" panose="020B0602020104020603" pitchFamily="34" charset="0"/>
              </a:rPr>
              <a:t>. </a:t>
            </a:r>
            <a:r>
              <a:rPr lang="en-ID" dirty="0" err="1">
                <a:latin typeface="Tw Cen MT" panose="020B0602020104020603" pitchFamily="34" charset="0"/>
              </a:rPr>
              <a:t>gigi</a:t>
            </a:r>
            <a:r>
              <a:rPr lang="en-ID" dirty="0">
                <a:latin typeface="Tw Cen MT" panose="020B0602020104020603" pitchFamily="34" charset="0"/>
              </a:rPr>
              <a:t>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lidah</a:t>
            </a:r>
            <a:r>
              <a:rPr lang="en-ID" dirty="0">
                <a:latin typeface="Tw Cen MT" panose="020B0602020104020603" pitchFamily="34" charset="0"/>
              </a:rPr>
              <a:t>; </a:t>
            </a:r>
            <a:r>
              <a:rPr lang="en-ID" dirty="0" err="1">
                <a:latin typeface="Tw Cen MT" panose="020B0602020104020603" pitchFamily="34" charset="0"/>
              </a:rPr>
              <a:t>mulut</a:t>
            </a:r>
            <a:r>
              <a:rPr lang="en-ID" dirty="0">
                <a:latin typeface="Tw Cen MT" panose="020B0602020104020603" pitchFamily="34" charset="0"/>
              </a:rPr>
              <a:t> </a:t>
            </a:r>
            <a:r>
              <a:rPr lang="en-ID" dirty="0" err="1">
                <a:latin typeface="Tw Cen MT" panose="020B0602020104020603" pitchFamily="34" charset="0"/>
              </a:rPr>
              <a:t>kering</a:t>
            </a:r>
            <a:r>
              <a:rPr lang="en-ID" dirty="0">
                <a:latin typeface="Tw Cen MT" panose="020B0602020104020603" pitchFamily="34" charset="0"/>
              </a:rPr>
              <a:t>; </a:t>
            </a:r>
            <a:r>
              <a:rPr lang="en-ID" dirty="0" err="1">
                <a:latin typeface="Tw Cen MT" panose="020B0602020104020603" pitchFamily="34" charset="0"/>
              </a:rPr>
              <a:t>sering</a:t>
            </a:r>
            <a:r>
              <a:rPr lang="en-ID" dirty="0">
                <a:latin typeface="Tw Cen MT" panose="020B0602020104020603" pitchFamily="34" charset="0"/>
              </a:rPr>
              <a:t> </a:t>
            </a:r>
            <a:r>
              <a:rPr lang="en-ID" dirty="0" err="1">
                <a:latin typeface="Tw Cen MT" panose="020B0602020104020603" pitchFamily="34" charset="0"/>
              </a:rPr>
              <a:t>sakit</a:t>
            </a:r>
            <a:r>
              <a:rPr lang="en-ID" dirty="0">
                <a:latin typeface="Tw Cen MT" panose="020B0602020104020603" pitchFamily="34" charset="0"/>
              </a:rPr>
              <a:t> </a:t>
            </a:r>
            <a:r>
              <a:rPr lang="en-ID" dirty="0" err="1">
                <a:latin typeface="Tw Cen MT" panose="020B0602020104020603" pitchFamily="34" charset="0"/>
              </a:rPr>
              <a:t>tenggorok</a:t>
            </a:r>
            <a:r>
              <a:rPr lang="en-ID" dirty="0">
                <a:latin typeface="Tw Cen MT" panose="020B0602020104020603" pitchFamily="34" charset="0"/>
              </a:rPr>
              <a:t>; </a:t>
            </a:r>
            <a:r>
              <a:rPr lang="en-ID" dirty="0" err="1">
                <a:latin typeface="Tw Cen MT" panose="020B0602020104020603" pitchFamily="34" charset="0"/>
              </a:rPr>
              <a:t>suara</a:t>
            </a:r>
            <a:r>
              <a:rPr lang="en-ID" dirty="0">
                <a:latin typeface="Tw Cen MT" panose="020B0602020104020603" pitchFamily="34" charset="0"/>
              </a:rPr>
              <a:t> </a:t>
            </a:r>
            <a:r>
              <a:rPr lang="en-ID" dirty="0" err="1">
                <a:latin typeface="Tw Cen MT" panose="020B0602020104020603" pitchFamily="34" charset="0"/>
              </a:rPr>
              <a:t>serak</a:t>
            </a:r>
            <a:r>
              <a:rPr lang="en-ID" dirty="0">
                <a:latin typeface="Tw Cen MT" panose="020B0602020104020603" pitchFamily="34" charset="0"/>
              </a:rPr>
              <a:t>.</a:t>
            </a:r>
            <a:r>
              <a:rPr lang="en-ID" b="1" dirty="0">
                <a:latin typeface="Tw Cen MT" panose="020B0602020104020603" pitchFamily="34" charset="0"/>
              </a:rPr>
              <a:t> </a:t>
            </a:r>
            <a:endParaRPr lang="en-ID" sz="1800" b="1" dirty="0">
              <a:latin typeface="Tw Cen MT" panose="020B0602020104020603" pitchFamily="34" charset="0"/>
            </a:endParaRPr>
          </a:p>
        </p:txBody>
      </p:sp>
    </p:spTree>
    <p:extLst>
      <p:ext uri="{BB962C8B-B14F-4D97-AF65-F5344CB8AC3E}">
        <p14:creationId xmlns:p14="http://schemas.microsoft.com/office/powerpoint/2010/main" val="3241454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DA03C-C1A0-EA52-4EE6-289AC744CD6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CCC60DE-5E0E-B5AE-EE03-540DBB84E2C6}"/>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FA551C07-5959-623F-D79C-DD047981A570}"/>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D6C6F711-C47E-E61A-7943-DC4BE43F1055}"/>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B47A524A-3CD9-E354-9E3B-30360ADF0FF5}"/>
              </a:ext>
            </a:extLst>
          </p:cNvPr>
          <p:cNvSpPr txBox="1"/>
          <p:nvPr/>
        </p:nvSpPr>
        <p:spPr>
          <a:xfrm>
            <a:off x="349875" y="1759167"/>
            <a:ext cx="11492247" cy="4247317"/>
          </a:xfrm>
          <a:prstGeom prst="rect">
            <a:avLst/>
          </a:prstGeom>
          <a:noFill/>
        </p:spPr>
        <p:txBody>
          <a:bodyPr wrap="square">
            <a:spAutoFit/>
          </a:bodyPr>
          <a:lstStyle/>
          <a:p>
            <a:r>
              <a:rPr lang="en-US" b="1" dirty="0">
                <a:solidFill>
                  <a:schemeClr val="accent1"/>
                </a:solidFill>
                <a:latin typeface="Tw Cen MT" panose="020B0602020104020603" pitchFamily="34" charset="0"/>
              </a:rPr>
              <a:t>Leher</a:t>
            </a:r>
          </a:p>
          <a:p>
            <a:r>
              <a:rPr lang="en-ID" sz="1800" dirty="0" err="1">
                <a:latin typeface="Tw Cen MT" panose="020B0602020104020603" pitchFamily="34" charset="0"/>
              </a:rPr>
              <a:t>Benjolan</a:t>
            </a:r>
            <a:r>
              <a:rPr lang="en-ID" dirty="0">
                <a:latin typeface="Tw Cen MT" panose="020B0602020104020603" pitchFamily="34" charset="0"/>
              </a:rPr>
              <a:t>, “</a:t>
            </a:r>
            <a:r>
              <a:rPr lang="en-ID" dirty="0" err="1">
                <a:latin typeface="Tw Cen MT" panose="020B0602020104020603" pitchFamily="34" charset="0"/>
              </a:rPr>
              <a:t>pembengkakan</a:t>
            </a:r>
            <a:r>
              <a:rPr lang="en-ID" dirty="0">
                <a:latin typeface="Tw Cen MT" panose="020B0602020104020603" pitchFamily="34" charset="0"/>
              </a:rPr>
              <a:t> </a:t>
            </a:r>
            <a:r>
              <a:rPr lang="en-ID" dirty="0" err="1">
                <a:latin typeface="Tw Cen MT" panose="020B0602020104020603" pitchFamily="34" charset="0"/>
              </a:rPr>
              <a:t>kelenjar</a:t>
            </a:r>
            <a:r>
              <a:rPr lang="en-ID" dirty="0">
                <a:latin typeface="Tw Cen MT" panose="020B0602020104020603" pitchFamily="34" charset="0"/>
              </a:rPr>
              <a:t>”, </a:t>
            </a:r>
            <a:r>
              <a:rPr lang="en-ID" dirty="0" err="1">
                <a:latin typeface="Tw Cen MT" panose="020B0602020104020603" pitchFamily="34" charset="0"/>
              </a:rPr>
              <a:t>gondok</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kekakuan</a:t>
            </a:r>
            <a:endParaRPr lang="en-ID" sz="1800" dirty="0">
              <a:latin typeface="Tw Cen MT" panose="020B0602020104020603" pitchFamily="34" charset="0"/>
            </a:endParaRPr>
          </a:p>
          <a:p>
            <a:endParaRPr lang="en-ID" dirty="0">
              <a:latin typeface="Tw Cen MT" panose="020B0602020104020603" pitchFamily="34" charset="0"/>
            </a:endParaRPr>
          </a:p>
          <a:p>
            <a:r>
              <a:rPr lang="en-ID" b="1" dirty="0" err="1">
                <a:solidFill>
                  <a:schemeClr val="accent1"/>
                </a:solidFill>
                <a:latin typeface="Tw Cen MT" panose="020B0602020104020603" pitchFamily="34" charset="0"/>
              </a:rPr>
              <a:t>Payudara</a:t>
            </a:r>
            <a:endParaRPr lang="en-ID" sz="1800" b="1" dirty="0">
              <a:solidFill>
                <a:schemeClr val="accent1"/>
              </a:solidFill>
              <a:latin typeface="Tw Cen MT" panose="020B0602020104020603" pitchFamily="34" charset="0"/>
            </a:endParaRPr>
          </a:p>
          <a:p>
            <a:r>
              <a:rPr lang="en-ID" dirty="0" err="1">
                <a:latin typeface="Tw Cen MT" panose="020B0602020104020603" pitchFamily="34" charset="0"/>
              </a:rPr>
              <a:t>Benjolan</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rasa </a:t>
            </a:r>
            <a:r>
              <a:rPr lang="en-ID" dirty="0" err="1">
                <a:latin typeface="Tw Cen MT" panose="020B0602020104020603" pitchFamily="34" charset="0"/>
              </a:rPr>
              <a:t>tidak</a:t>
            </a:r>
            <a:r>
              <a:rPr lang="en-ID" dirty="0">
                <a:latin typeface="Tw Cen MT" panose="020B0602020104020603" pitchFamily="34" charset="0"/>
              </a:rPr>
              <a:t> </a:t>
            </a:r>
            <a:r>
              <a:rPr lang="en-ID" dirty="0" err="1">
                <a:latin typeface="Tw Cen MT" panose="020B0602020104020603" pitchFamily="34" charset="0"/>
              </a:rPr>
              <a:t>nyaman</a:t>
            </a:r>
            <a:r>
              <a:rPr lang="en-ID" dirty="0">
                <a:latin typeface="Tw Cen MT" panose="020B0602020104020603" pitchFamily="34" charset="0"/>
              </a:rPr>
              <a:t>, </a:t>
            </a:r>
            <a:r>
              <a:rPr lang="en-ID" dirty="0" err="1">
                <a:latin typeface="Tw Cen MT" panose="020B0602020104020603" pitchFamily="34" charset="0"/>
              </a:rPr>
              <a:t>rabas</a:t>
            </a:r>
            <a:r>
              <a:rPr lang="en-ID" dirty="0">
                <a:latin typeface="Tw Cen MT" panose="020B0602020104020603" pitchFamily="34" charset="0"/>
              </a:rPr>
              <a:t> yang </a:t>
            </a:r>
            <a:r>
              <a:rPr lang="en-ID" dirty="0" err="1">
                <a:latin typeface="Tw Cen MT" panose="020B0602020104020603" pitchFamily="34" charset="0"/>
              </a:rPr>
              <a:t>keluar</a:t>
            </a:r>
            <a:r>
              <a:rPr lang="en-ID" dirty="0">
                <a:latin typeface="Tw Cen MT" panose="020B0602020104020603" pitchFamily="34" charset="0"/>
              </a:rPr>
              <a:t> </a:t>
            </a:r>
            <a:r>
              <a:rPr lang="en-ID" dirty="0" err="1">
                <a:latin typeface="Tw Cen MT" panose="020B0602020104020603" pitchFamily="34" charset="0"/>
              </a:rPr>
              <a:t>dari</a:t>
            </a:r>
            <a:r>
              <a:rPr lang="en-ID" dirty="0">
                <a:latin typeface="Tw Cen MT" panose="020B0602020104020603" pitchFamily="34" charset="0"/>
              </a:rPr>
              <a:t> putting, </a:t>
            </a:r>
            <a:r>
              <a:rPr lang="en-ID" dirty="0" err="1">
                <a:latin typeface="Tw Cen MT" panose="020B0602020104020603" pitchFamily="34" charset="0"/>
              </a:rPr>
              <a:t>praktik</a:t>
            </a:r>
            <a:r>
              <a:rPr lang="en-ID" dirty="0">
                <a:latin typeface="Tw Cen MT" panose="020B0602020104020603" pitchFamily="34" charset="0"/>
              </a:rPr>
              <a:t> SADARI (</a:t>
            </a:r>
            <a:r>
              <a:rPr lang="en-ID" dirty="0" err="1">
                <a:latin typeface="Tw Cen MT" panose="020B0602020104020603" pitchFamily="34" charset="0"/>
              </a:rPr>
              <a:t>px</a:t>
            </a:r>
            <a:r>
              <a:rPr lang="en-ID" dirty="0">
                <a:latin typeface="Tw Cen MT" panose="020B0602020104020603" pitchFamily="34" charset="0"/>
              </a:rPr>
              <a:t>. </a:t>
            </a:r>
            <a:r>
              <a:rPr lang="en-ID" dirty="0" err="1">
                <a:latin typeface="Tw Cen MT" panose="020B0602020104020603" pitchFamily="34" charset="0"/>
              </a:rPr>
              <a:t>payudara</a:t>
            </a:r>
            <a:r>
              <a:rPr lang="en-ID" dirty="0">
                <a:latin typeface="Tw Cen MT" panose="020B0602020104020603" pitchFamily="34" charset="0"/>
              </a:rPr>
              <a:t> </a:t>
            </a:r>
            <a:r>
              <a:rPr lang="en-ID" dirty="0" err="1">
                <a:latin typeface="Tw Cen MT" panose="020B0602020104020603" pitchFamily="34" charset="0"/>
              </a:rPr>
              <a:t>sendiri</a:t>
            </a:r>
            <a:r>
              <a:rPr lang="en-ID" dirty="0">
                <a:latin typeface="Tw Cen MT" panose="020B0602020104020603" pitchFamily="34" charset="0"/>
              </a:rPr>
              <a:t>)</a:t>
            </a:r>
          </a:p>
          <a:p>
            <a:endParaRPr lang="en-ID" sz="1800" dirty="0">
              <a:latin typeface="Tw Cen MT" panose="020B0602020104020603" pitchFamily="34" charset="0"/>
            </a:endParaRPr>
          </a:p>
          <a:p>
            <a:r>
              <a:rPr lang="en-US" b="1" dirty="0" err="1">
                <a:solidFill>
                  <a:schemeClr val="accent1"/>
                </a:solidFill>
                <a:latin typeface="Tw Cen MT" panose="020B0602020104020603" pitchFamily="34" charset="0"/>
              </a:rPr>
              <a:t>Pernapasan</a:t>
            </a:r>
            <a:endParaRPr lang="en-US" b="1" dirty="0">
              <a:solidFill>
                <a:schemeClr val="accent1"/>
              </a:solidFill>
              <a:latin typeface="Tw Cen MT" panose="020B0602020104020603" pitchFamily="34" charset="0"/>
            </a:endParaRPr>
          </a:p>
          <a:p>
            <a:r>
              <a:rPr lang="en-ID" sz="1800" dirty="0">
                <a:latin typeface="Tw Cen MT" panose="020B0602020104020603" pitchFamily="34" charset="0"/>
              </a:rPr>
              <a:t>Batuk, sputum (</a:t>
            </a:r>
            <a:r>
              <a:rPr lang="en-ID" sz="1800" dirty="0" err="1">
                <a:latin typeface="Tw Cen MT" panose="020B0602020104020603" pitchFamily="34" charset="0"/>
              </a:rPr>
              <a:t>warna</a:t>
            </a:r>
            <a:r>
              <a:rPr lang="en-ID" sz="1800" dirty="0">
                <a:latin typeface="Tw Cen MT" panose="020B0602020104020603" pitchFamily="34" charset="0"/>
              </a:rPr>
              <a:t>, </a:t>
            </a:r>
            <a:r>
              <a:rPr lang="en-ID" sz="1800" dirty="0" err="1">
                <a:latin typeface="Tw Cen MT" panose="020B0602020104020603" pitchFamily="34" charset="0"/>
              </a:rPr>
              <a:t>jumlah</a:t>
            </a:r>
            <a:r>
              <a:rPr lang="en-ID" sz="1800" dirty="0">
                <a:latin typeface="Tw Cen MT" panose="020B0602020104020603" pitchFamily="34" charset="0"/>
              </a:rPr>
              <a:t>), </a:t>
            </a:r>
            <a:r>
              <a:rPr lang="en-ID" sz="1800" dirty="0" err="1">
                <a:latin typeface="Tw Cen MT" panose="020B0602020104020603" pitchFamily="34" charset="0"/>
              </a:rPr>
              <a:t>hemoptisis</a:t>
            </a:r>
            <a:r>
              <a:rPr lang="en-ID" sz="1800" dirty="0">
                <a:latin typeface="Tw Cen MT" panose="020B0602020104020603" pitchFamily="34" charset="0"/>
              </a:rPr>
              <a:t>, </a:t>
            </a:r>
            <a:r>
              <a:rPr lang="en-ID" sz="1800" dirty="0" err="1">
                <a:latin typeface="Tw Cen MT" panose="020B0602020104020603" pitchFamily="34" charset="0"/>
              </a:rPr>
              <a:t>dispnea</a:t>
            </a:r>
            <a:r>
              <a:rPr lang="en-ID" sz="1800" dirty="0">
                <a:latin typeface="Tw Cen MT" panose="020B0602020104020603" pitchFamily="34" charset="0"/>
              </a:rPr>
              <a:t>, </a:t>
            </a:r>
            <a:r>
              <a:rPr lang="en-ID" sz="1800" dirty="0" err="1">
                <a:latin typeface="Tw Cen MT" panose="020B0602020104020603" pitchFamily="34" charset="0"/>
              </a:rPr>
              <a:t>mengi</a:t>
            </a:r>
            <a:r>
              <a:rPr lang="en-ID" sz="1800" dirty="0">
                <a:latin typeface="Tw Cen MT" panose="020B0602020104020603" pitchFamily="34" charset="0"/>
              </a:rPr>
              <a:t>, pleurisy, </a:t>
            </a:r>
            <a:r>
              <a:rPr lang="en-ID" sz="1800" dirty="0" err="1">
                <a:latin typeface="Tw Cen MT" panose="020B0602020104020603" pitchFamily="34" charset="0"/>
              </a:rPr>
              <a:t>foto</a:t>
            </a:r>
            <a:r>
              <a:rPr lang="en-ID" sz="1800" dirty="0">
                <a:latin typeface="Tw Cen MT" panose="020B0602020104020603" pitchFamily="34" charset="0"/>
              </a:rPr>
              <a:t> </a:t>
            </a:r>
            <a:r>
              <a:rPr lang="en-ID" sz="1800" dirty="0" err="1">
                <a:latin typeface="Tw Cen MT" panose="020B0602020104020603" pitchFamily="34" charset="0"/>
              </a:rPr>
              <a:t>toraks</a:t>
            </a:r>
            <a:r>
              <a:rPr lang="en-ID" sz="1800" dirty="0">
                <a:latin typeface="Tw Cen MT" panose="020B0602020104020603" pitchFamily="34" charset="0"/>
              </a:rPr>
              <a:t> </a:t>
            </a:r>
            <a:r>
              <a:rPr lang="en-ID" sz="1800" dirty="0" err="1">
                <a:latin typeface="Tw Cen MT" panose="020B0602020104020603" pitchFamily="34" charset="0"/>
              </a:rPr>
              <a:t>terakhir</a:t>
            </a:r>
            <a:r>
              <a:rPr lang="en-ID" sz="1800" dirty="0">
                <a:latin typeface="Tw Cen MT" panose="020B0602020104020603" pitchFamily="34" charset="0"/>
              </a:rPr>
              <a:t>. </a:t>
            </a:r>
            <a:r>
              <a:rPr lang="en-ID" dirty="0">
                <a:latin typeface="Tw Cen MT" panose="020B0602020104020603" pitchFamily="34" charset="0"/>
              </a:rPr>
              <a:t>Anda </a:t>
            </a:r>
            <a:r>
              <a:rPr lang="en-ID" dirty="0" err="1">
                <a:latin typeface="Tw Cen MT" panose="020B0602020104020603" pitchFamily="34" charset="0"/>
              </a:rPr>
              <a:t>dapat</a:t>
            </a:r>
            <a:r>
              <a:rPr lang="en-ID" dirty="0">
                <a:latin typeface="Tw Cen MT" panose="020B0602020104020603" pitchFamily="34" charset="0"/>
              </a:rPr>
              <a:t> </a:t>
            </a:r>
            <a:r>
              <a:rPr lang="en-ID" dirty="0" err="1">
                <a:latin typeface="Tw Cen MT" panose="020B0602020104020603" pitchFamily="34" charset="0"/>
              </a:rPr>
              <a:t>menyertakan</a:t>
            </a:r>
            <a:r>
              <a:rPr lang="en-ID" dirty="0">
                <a:latin typeface="Tw Cen MT" panose="020B0602020104020603" pitchFamily="34" charset="0"/>
              </a:rPr>
              <a:t> </a:t>
            </a:r>
            <a:r>
              <a:rPr lang="en-ID" dirty="0" err="1">
                <a:latin typeface="Tw Cen MT" panose="020B0602020104020603" pitchFamily="34" charset="0"/>
              </a:rPr>
              <a:t>asma</a:t>
            </a:r>
            <a:r>
              <a:rPr lang="en-ID" dirty="0">
                <a:latin typeface="Tw Cen MT" panose="020B0602020104020603" pitchFamily="34" charset="0"/>
              </a:rPr>
              <a:t>, </a:t>
            </a:r>
            <a:r>
              <a:rPr lang="en-ID" dirty="0" err="1">
                <a:latin typeface="Tw Cen MT" panose="020B0602020104020603" pitchFamily="34" charset="0"/>
              </a:rPr>
              <a:t>bronkitis</a:t>
            </a:r>
            <a:r>
              <a:rPr lang="en-ID" dirty="0">
                <a:latin typeface="Tw Cen MT" panose="020B0602020104020603" pitchFamily="34" charset="0"/>
              </a:rPr>
              <a:t>, </a:t>
            </a:r>
            <a:r>
              <a:rPr lang="en-ID" dirty="0" err="1">
                <a:latin typeface="Tw Cen MT" panose="020B0602020104020603" pitchFamily="34" charset="0"/>
              </a:rPr>
              <a:t>emfisema</a:t>
            </a:r>
            <a:r>
              <a:rPr lang="en-ID" dirty="0">
                <a:latin typeface="Tw Cen MT" panose="020B0602020104020603" pitchFamily="34" charset="0"/>
              </a:rPr>
              <a:t>, pneumonia, &amp; </a:t>
            </a:r>
            <a:r>
              <a:rPr lang="en-ID" dirty="0" err="1">
                <a:latin typeface="Tw Cen MT" panose="020B0602020104020603" pitchFamily="34" charset="0"/>
              </a:rPr>
              <a:t>tuberkulosis</a:t>
            </a:r>
            <a:endParaRPr lang="en-ID" dirty="0">
              <a:latin typeface="Tw Cen MT" panose="020B0602020104020603" pitchFamily="34" charset="0"/>
            </a:endParaRPr>
          </a:p>
          <a:p>
            <a:endParaRPr lang="en-ID" sz="1800" dirty="0">
              <a:highlight>
                <a:srgbClr val="FFFF00"/>
              </a:highlight>
              <a:latin typeface="Tw Cen MT" panose="020B0602020104020603" pitchFamily="34" charset="0"/>
            </a:endParaRPr>
          </a:p>
          <a:p>
            <a:r>
              <a:rPr lang="en-US" b="1" dirty="0" err="1">
                <a:solidFill>
                  <a:schemeClr val="accent1"/>
                </a:solidFill>
                <a:latin typeface="Tw Cen MT" panose="020B0602020104020603" pitchFamily="34" charset="0"/>
              </a:rPr>
              <a:t>Kardiovaskular</a:t>
            </a:r>
            <a:endParaRPr lang="en-US" b="1" dirty="0">
              <a:solidFill>
                <a:schemeClr val="accent1"/>
              </a:solidFill>
              <a:latin typeface="Tw Cen MT" panose="020B0602020104020603" pitchFamily="34" charset="0"/>
            </a:endParaRPr>
          </a:p>
          <a:p>
            <a:r>
              <a:rPr lang="en-ID" sz="1800" dirty="0">
                <a:latin typeface="Tw Cen MT" panose="020B0602020104020603" pitchFamily="34" charset="0"/>
              </a:rPr>
              <a:t>“Masalah </a:t>
            </a:r>
            <a:r>
              <a:rPr lang="en-ID" sz="1800" dirty="0" err="1">
                <a:latin typeface="Tw Cen MT" panose="020B0602020104020603" pitchFamily="34" charset="0"/>
              </a:rPr>
              <a:t>jantung</a:t>
            </a:r>
            <a:r>
              <a:rPr lang="en-ID" sz="1800" dirty="0">
                <a:latin typeface="Tw Cen MT" panose="020B0602020104020603" pitchFamily="34" charset="0"/>
              </a:rPr>
              <a:t>”, </a:t>
            </a:r>
            <a:r>
              <a:rPr lang="en-ID" sz="1800" dirty="0" err="1">
                <a:latin typeface="Tw Cen MT" panose="020B0602020104020603" pitchFamily="34" charset="0"/>
              </a:rPr>
              <a:t>hipertensi</a:t>
            </a:r>
            <a:r>
              <a:rPr lang="en-ID" sz="1800" dirty="0">
                <a:latin typeface="Tw Cen MT" panose="020B0602020104020603" pitchFamily="34" charset="0"/>
              </a:rPr>
              <a:t>, </a:t>
            </a:r>
            <a:r>
              <a:rPr lang="en-ID" sz="1800" dirty="0" err="1">
                <a:latin typeface="Tw Cen MT" panose="020B0602020104020603" pitchFamily="34" charset="0"/>
              </a:rPr>
              <a:t>demam</a:t>
            </a:r>
            <a:r>
              <a:rPr lang="en-ID" sz="1800" dirty="0">
                <a:latin typeface="Tw Cen MT" panose="020B0602020104020603" pitchFamily="34" charset="0"/>
              </a:rPr>
              <a:t> </a:t>
            </a:r>
            <a:r>
              <a:rPr lang="en-ID" sz="1800" dirty="0" err="1">
                <a:latin typeface="Tw Cen MT" panose="020B0602020104020603" pitchFamily="34" charset="0"/>
              </a:rPr>
              <a:t>reumatik</a:t>
            </a:r>
            <a:r>
              <a:rPr lang="en-ID" sz="1800" dirty="0">
                <a:latin typeface="Tw Cen MT" panose="020B0602020104020603" pitchFamily="34" charset="0"/>
              </a:rPr>
              <a:t>, murmur </a:t>
            </a:r>
            <a:r>
              <a:rPr lang="en-ID" sz="1800" dirty="0" err="1">
                <a:latin typeface="Tw Cen MT" panose="020B0602020104020603" pitchFamily="34" charset="0"/>
              </a:rPr>
              <a:t>jantung</a:t>
            </a:r>
            <a:r>
              <a:rPr lang="en-ID" sz="1800" dirty="0">
                <a:latin typeface="Tw Cen MT" panose="020B0602020104020603" pitchFamily="34" charset="0"/>
              </a:rPr>
              <a:t>, </a:t>
            </a:r>
            <a:r>
              <a:rPr lang="en-ID" sz="1800" dirty="0" err="1">
                <a:latin typeface="Tw Cen MT" panose="020B0602020104020603" pitchFamily="34" charset="0"/>
              </a:rPr>
              <a:t>nyeri</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ketidaknyamanan</a:t>
            </a:r>
            <a:r>
              <a:rPr lang="en-ID" sz="1800" dirty="0">
                <a:latin typeface="Tw Cen MT" panose="020B0602020104020603" pitchFamily="34" charset="0"/>
              </a:rPr>
              <a:t> dada, </a:t>
            </a:r>
            <a:r>
              <a:rPr lang="en-ID" sz="1800" dirty="0" err="1">
                <a:latin typeface="Tw Cen MT" panose="020B0602020104020603" pitchFamily="34" charset="0"/>
              </a:rPr>
              <a:t>palpitasi</a:t>
            </a:r>
            <a:r>
              <a:rPr lang="en-ID" sz="1800" dirty="0">
                <a:latin typeface="Tw Cen MT" panose="020B0602020104020603" pitchFamily="34" charset="0"/>
              </a:rPr>
              <a:t>, </a:t>
            </a:r>
            <a:r>
              <a:rPr lang="en-ID" sz="1800" dirty="0" err="1">
                <a:latin typeface="Tw Cen MT" panose="020B0602020104020603" pitchFamily="34" charset="0"/>
              </a:rPr>
              <a:t>dispnea</a:t>
            </a:r>
            <a:r>
              <a:rPr lang="en-ID" dirty="0">
                <a:latin typeface="Tw Cen MT" panose="020B0602020104020603" pitchFamily="34" charset="0"/>
              </a:rPr>
              <a:t>, </a:t>
            </a:r>
            <a:r>
              <a:rPr lang="en-ID" dirty="0" err="1">
                <a:latin typeface="Tw Cen MT" panose="020B0602020104020603" pitchFamily="34" charset="0"/>
              </a:rPr>
              <a:t>ortopnea</a:t>
            </a:r>
            <a:r>
              <a:rPr lang="en-ID" dirty="0">
                <a:latin typeface="Tw Cen MT" panose="020B0602020104020603" pitchFamily="34" charset="0"/>
              </a:rPr>
              <a:t>, </a:t>
            </a:r>
            <a:r>
              <a:rPr lang="en-ID" dirty="0" err="1">
                <a:latin typeface="Tw Cen MT" panose="020B0602020104020603" pitchFamily="34" charset="0"/>
              </a:rPr>
              <a:t>dispnea</a:t>
            </a:r>
            <a:r>
              <a:rPr lang="en-ID" dirty="0">
                <a:latin typeface="Tw Cen MT" panose="020B0602020104020603" pitchFamily="34" charset="0"/>
              </a:rPr>
              <a:t> </a:t>
            </a:r>
            <a:r>
              <a:rPr lang="en-ID" dirty="0" err="1">
                <a:latin typeface="Tw Cen MT" panose="020B0602020104020603" pitchFamily="34" charset="0"/>
              </a:rPr>
              <a:t>nokturnal</a:t>
            </a:r>
            <a:r>
              <a:rPr lang="en-ID" dirty="0">
                <a:latin typeface="Tw Cen MT" panose="020B0602020104020603" pitchFamily="34" charset="0"/>
              </a:rPr>
              <a:t> </a:t>
            </a:r>
            <a:r>
              <a:rPr lang="en-ID" dirty="0" err="1">
                <a:latin typeface="Tw Cen MT" panose="020B0602020104020603" pitchFamily="34" charset="0"/>
              </a:rPr>
              <a:t>paroksismal</a:t>
            </a:r>
            <a:r>
              <a:rPr lang="en-ID" dirty="0">
                <a:latin typeface="Tw Cen MT" panose="020B0602020104020603" pitchFamily="34" charset="0"/>
              </a:rPr>
              <a:t>, </a:t>
            </a:r>
            <a:r>
              <a:rPr lang="en-ID" dirty="0" err="1">
                <a:latin typeface="Tw Cen MT" panose="020B0602020104020603" pitchFamily="34" charset="0"/>
              </a:rPr>
              <a:t>edema</a:t>
            </a:r>
            <a:r>
              <a:rPr lang="en-ID" dirty="0">
                <a:latin typeface="Tw Cen MT" panose="020B0602020104020603" pitchFamily="34" charset="0"/>
              </a:rPr>
              <a:t>, </a:t>
            </a:r>
            <a:r>
              <a:rPr lang="en-ID" dirty="0" err="1">
                <a:latin typeface="Tw Cen MT" panose="020B0602020104020603" pitchFamily="34" charset="0"/>
              </a:rPr>
              <a:t>pemeriksaan</a:t>
            </a:r>
            <a:r>
              <a:rPr lang="en-ID" dirty="0">
                <a:latin typeface="Tw Cen MT" panose="020B0602020104020603" pitchFamily="34" charset="0"/>
              </a:rPr>
              <a:t> EKG (</a:t>
            </a:r>
            <a:r>
              <a:rPr lang="en-ID" dirty="0" err="1">
                <a:latin typeface="Tw Cen MT" panose="020B0602020104020603" pitchFamily="34" charset="0"/>
              </a:rPr>
              <a:t>elektrokardiografi</a:t>
            </a:r>
            <a:r>
              <a:rPr lang="en-ID" dirty="0">
                <a:latin typeface="Tw Cen MT" panose="020B0602020104020603" pitchFamily="34" charset="0"/>
              </a:rPr>
              <a:t>)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hasil</a:t>
            </a:r>
            <a:r>
              <a:rPr lang="en-ID" dirty="0">
                <a:latin typeface="Tw Cen MT" panose="020B0602020104020603" pitchFamily="34" charset="0"/>
              </a:rPr>
              <a:t> </a:t>
            </a:r>
            <a:r>
              <a:rPr lang="en-ID" dirty="0" err="1">
                <a:latin typeface="Tw Cen MT" panose="020B0602020104020603" pitchFamily="34" charset="0"/>
              </a:rPr>
              <a:t>pengujian</a:t>
            </a:r>
            <a:r>
              <a:rPr lang="en-ID" dirty="0">
                <a:latin typeface="Tw Cen MT" panose="020B0602020104020603" pitchFamily="34" charset="0"/>
              </a:rPr>
              <a:t> </a:t>
            </a:r>
            <a:r>
              <a:rPr lang="en-ID" dirty="0" err="1">
                <a:latin typeface="Tw Cen MT" panose="020B0602020104020603" pitchFamily="34" charset="0"/>
              </a:rPr>
              <a:t>lainnya</a:t>
            </a:r>
            <a:r>
              <a:rPr lang="en-ID" dirty="0">
                <a:latin typeface="Tw Cen MT" panose="020B0602020104020603" pitchFamily="34" charset="0"/>
              </a:rPr>
              <a:t> pada </a:t>
            </a:r>
            <a:r>
              <a:rPr lang="en-ID" dirty="0" err="1">
                <a:latin typeface="Tw Cen MT" panose="020B0602020104020603" pitchFamily="34" charset="0"/>
              </a:rPr>
              <a:t>jantung</a:t>
            </a:r>
            <a:endParaRPr lang="en-ID" sz="1800" dirty="0">
              <a:latin typeface="Tw Cen MT" panose="020B0602020104020603" pitchFamily="34" charset="0"/>
            </a:endParaRPr>
          </a:p>
          <a:p>
            <a:endParaRPr lang="en-ID" sz="1800" dirty="0">
              <a:highlight>
                <a:srgbClr val="FFFF00"/>
              </a:highlight>
              <a:latin typeface="Tw Cen MT" panose="020B0602020104020603" pitchFamily="34" charset="0"/>
            </a:endParaRPr>
          </a:p>
        </p:txBody>
      </p:sp>
    </p:spTree>
    <p:extLst>
      <p:ext uri="{BB962C8B-B14F-4D97-AF65-F5344CB8AC3E}">
        <p14:creationId xmlns:p14="http://schemas.microsoft.com/office/powerpoint/2010/main" val="202116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E5CCA-BE5E-600E-1059-0F7E2CC17239}"/>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D04527A-AF04-D43C-67D1-09F874409BC1}"/>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A477BEB4-49D1-BAED-3539-23AA46914A49}"/>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515097BB-019D-96EF-C47C-1BF33F4A7EE6}"/>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6F905B61-8CA4-A6A7-85A9-E343EE538320}"/>
              </a:ext>
            </a:extLst>
          </p:cNvPr>
          <p:cNvSpPr txBox="1"/>
          <p:nvPr/>
        </p:nvSpPr>
        <p:spPr>
          <a:xfrm>
            <a:off x="349875" y="1759167"/>
            <a:ext cx="11492247" cy="3970318"/>
          </a:xfrm>
          <a:prstGeom prst="rect">
            <a:avLst/>
          </a:prstGeom>
          <a:noFill/>
        </p:spPr>
        <p:txBody>
          <a:bodyPr wrap="square">
            <a:spAutoFit/>
          </a:bodyPr>
          <a:lstStyle/>
          <a:p>
            <a:r>
              <a:rPr lang="en-US" b="1" dirty="0">
                <a:solidFill>
                  <a:schemeClr val="accent1"/>
                </a:solidFill>
                <a:latin typeface="Tw Cen MT" panose="020B0602020104020603" pitchFamily="34" charset="0"/>
              </a:rPr>
              <a:t>Gastrointestinal</a:t>
            </a:r>
          </a:p>
          <a:p>
            <a:r>
              <a:rPr lang="en-ID" sz="1800" dirty="0">
                <a:latin typeface="Tw Cen MT" panose="020B0602020104020603" pitchFamily="34" charset="0"/>
              </a:rPr>
              <a:t>Masalah </a:t>
            </a:r>
            <a:r>
              <a:rPr lang="en-ID" sz="1800" dirty="0" err="1">
                <a:latin typeface="Tw Cen MT" panose="020B0602020104020603" pitchFamily="34" charset="0"/>
              </a:rPr>
              <a:t>menelan</a:t>
            </a:r>
            <a:r>
              <a:rPr lang="en-ID" sz="1800" dirty="0">
                <a:latin typeface="Tw Cen MT" panose="020B0602020104020603" pitchFamily="34" charset="0"/>
              </a:rPr>
              <a:t>, </a:t>
            </a:r>
            <a:r>
              <a:rPr lang="en-ID" sz="1800" dirty="0" err="1">
                <a:latin typeface="Tw Cen MT" panose="020B0602020104020603" pitchFamily="34" charset="0"/>
              </a:rPr>
              <a:t>nyeri</a:t>
            </a:r>
            <a:r>
              <a:rPr lang="en-ID" sz="1800" dirty="0">
                <a:latin typeface="Tw Cen MT" panose="020B0602020104020603" pitchFamily="34" charset="0"/>
              </a:rPr>
              <a:t> ulu </a:t>
            </a:r>
            <a:r>
              <a:rPr lang="en-ID" sz="1800" dirty="0" err="1">
                <a:latin typeface="Tw Cen MT" panose="020B0602020104020603" pitchFamily="34" charset="0"/>
              </a:rPr>
              <a:t>hati</a:t>
            </a:r>
            <a:r>
              <a:rPr lang="en-ID" sz="1800" dirty="0">
                <a:latin typeface="Tw Cen MT" panose="020B0602020104020603" pitchFamily="34" charset="0"/>
              </a:rPr>
              <a:t>, </a:t>
            </a:r>
            <a:r>
              <a:rPr lang="en-ID" sz="1800" dirty="0" err="1">
                <a:latin typeface="Tw Cen MT" panose="020B0602020104020603" pitchFamily="34" charset="0"/>
              </a:rPr>
              <a:t>nafsu</a:t>
            </a:r>
            <a:r>
              <a:rPr lang="en-ID" sz="1800" dirty="0">
                <a:latin typeface="Tw Cen MT" panose="020B0602020104020603" pitchFamily="34" charset="0"/>
              </a:rPr>
              <a:t> </a:t>
            </a:r>
            <a:r>
              <a:rPr lang="en-ID" sz="1800" dirty="0" err="1">
                <a:latin typeface="Tw Cen MT" panose="020B0602020104020603" pitchFamily="34" charset="0"/>
              </a:rPr>
              <a:t>makan</a:t>
            </a:r>
            <a:r>
              <a:rPr lang="en-ID" sz="1800" dirty="0">
                <a:latin typeface="Tw Cen MT" panose="020B0602020104020603" pitchFamily="34" charset="0"/>
              </a:rPr>
              <a:t>, </a:t>
            </a:r>
            <a:r>
              <a:rPr lang="en-ID" sz="1800" dirty="0" err="1">
                <a:latin typeface="Tw Cen MT" panose="020B0602020104020603" pitchFamily="34" charset="0"/>
              </a:rPr>
              <a:t>mual</a:t>
            </a:r>
            <a:r>
              <a:rPr lang="en-ID" dirty="0">
                <a:latin typeface="Tw Cen MT" panose="020B0602020104020603" pitchFamily="34" charset="0"/>
              </a:rPr>
              <a:t>. </a:t>
            </a:r>
            <a:r>
              <a:rPr lang="en-ID" dirty="0" err="1">
                <a:latin typeface="Tw Cen MT" panose="020B0602020104020603" pitchFamily="34" charset="0"/>
              </a:rPr>
              <a:t>Rektum</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feses</a:t>
            </a:r>
            <a:r>
              <a:rPr lang="en-ID" dirty="0">
                <a:latin typeface="Tw Cen MT" panose="020B0602020104020603" pitchFamily="34" charset="0"/>
              </a:rPr>
              <a:t> </a:t>
            </a:r>
            <a:r>
              <a:rPr lang="en-ID" dirty="0" err="1">
                <a:latin typeface="Tw Cen MT" panose="020B0602020104020603" pitchFamily="34" charset="0"/>
              </a:rPr>
              <a:t>berwarna</a:t>
            </a:r>
            <a:r>
              <a:rPr lang="en-ID" dirty="0">
                <a:latin typeface="Tw Cen MT" panose="020B0602020104020603" pitchFamily="34" charset="0"/>
              </a:rPr>
              <a:t> </a:t>
            </a:r>
            <a:r>
              <a:rPr lang="en-ID" dirty="0" err="1">
                <a:latin typeface="Tw Cen MT" panose="020B0602020104020603" pitchFamily="34" charset="0"/>
              </a:rPr>
              <a:t>hitam</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dempul</a:t>
            </a:r>
            <a:r>
              <a:rPr lang="en-ID" dirty="0">
                <a:latin typeface="Tw Cen MT" panose="020B0602020104020603" pitchFamily="34" charset="0"/>
              </a:rPr>
              <a:t>, </a:t>
            </a:r>
            <a:r>
              <a:rPr lang="en-ID" dirty="0" err="1">
                <a:latin typeface="Tw Cen MT" panose="020B0602020104020603" pitchFamily="34" charset="0"/>
              </a:rPr>
              <a:t>hemoroid</a:t>
            </a:r>
            <a:r>
              <a:rPr lang="en-ID" dirty="0">
                <a:latin typeface="Tw Cen MT" panose="020B0602020104020603" pitchFamily="34" charset="0"/>
              </a:rPr>
              <a:t>, </a:t>
            </a:r>
            <a:r>
              <a:rPr lang="en-ID" dirty="0" err="1">
                <a:latin typeface="Tw Cen MT" panose="020B0602020104020603" pitchFamily="34" charset="0"/>
              </a:rPr>
              <a:t>konstipasi</a:t>
            </a:r>
            <a:r>
              <a:rPr lang="en-ID" dirty="0">
                <a:latin typeface="Tw Cen MT" panose="020B0602020104020603" pitchFamily="34" charset="0"/>
              </a:rPr>
              <a:t>, </a:t>
            </a:r>
            <a:r>
              <a:rPr lang="en-ID" dirty="0" err="1">
                <a:latin typeface="Tw Cen MT" panose="020B0602020104020603" pitchFamily="34" charset="0"/>
              </a:rPr>
              <a:t>diare</a:t>
            </a:r>
            <a:r>
              <a:rPr lang="en-ID" dirty="0">
                <a:latin typeface="Tw Cen MT" panose="020B0602020104020603" pitchFamily="34" charset="0"/>
              </a:rPr>
              <a:t>. Nyeri abdomen, </a:t>
            </a:r>
            <a:r>
              <a:rPr lang="en-ID" dirty="0" err="1">
                <a:latin typeface="Tw Cen MT" panose="020B0602020104020603" pitchFamily="34" charset="0"/>
              </a:rPr>
              <a:t>intoleransi</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makanan</a:t>
            </a:r>
            <a:r>
              <a:rPr lang="en-ID" dirty="0">
                <a:latin typeface="Tw Cen MT" panose="020B0602020104020603" pitchFamily="34" charset="0"/>
              </a:rPr>
              <a:t>, </a:t>
            </a:r>
            <a:r>
              <a:rPr lang="en-ID" dirty="0" err="1">
                <a:latin typeface="Tw Cen MT" panose="020B0602020104020603" pitchFamily="34" charset="0"/>
              </a:rPr>
              <a:t>sendawa</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flatus </a:t>
            </a:r>
            <a:r>
              <a:rPr lang="en-ID" dirty="0" err="1">
                <a:latin typeface="Tw Cen MT" panose="020B0602020104020603" pitchFamily="34" charset="0"/>
              </a:rPr>
              <a:t>berlebihan</a:t>
            </a:r>
            <a:r>
              <a:rPr lang="en-ID" dirty="0">
                <a:latin typeface="Tw Cen MT" panose="020B0602020104020603" pitchFamily="34" charset="0"/>
              </a:rPr>
              <a:t>. </a:t>
            </a:r>
            <a:r>
              <a:rPr lang="en-ID" dirty="0" err="1">
                <a:latin typeface="Tw Cen MT" panose="020B0602020104020603" pitchFamily="34" charset="0"/>
              </a:rPr>
              <a:t>Ikterik</a:t>
            </a:r>
            <a:r>
              <a:rPr lang="en-ID" dirty="0">
                <a:latin typeface="Tw Cen MT" panose="020B0602020104020603" pitchFamily="34" charset="0"/>
              </a:rPr>
              <a:t>, </a:t>
            </a:r>
            <a:r>
              <a:rPr lang="en-ID" dirty="0" err="1">
                <a:latin typeface="Tw Cen MT" panose="020B0602020104020603" pitchFamily="34" charset="0"/>
              </a:rPr>
              <a:t>gangguan</a:t>
            </a:r>
            <a:r>
              <a:rPr lang="en-ID" dirty="0">
                <a:latin typeface="Tw Cen MT" panose="020B0602020104020603" pitchFamily="34" charset="0"/>
              </a:rPr>
              <a:t> pada </a:t>
            </a:r>
            <a:r>
              <a:rPr lang="en-ID" dirty="0" err="1">
                <a:latin typeface="Tw Cen MT" panose="020B0602020104020603" pitchFamily="34" charset="0"/>
              </a:rPr>
              <a:t>hepar</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kandung</a:t>
            </a:r>
            <a:r>
              <a:rPr lang="en-ID" dirty="0">
                <a:latin typeface="Tw Cen MT" panose="020B0602020104020603" pitchFamily="34" charset="0"/>
              </a:rPr>
              <a:t> </a:t>
            </a:r>
            <a:r>
              <a:rPr lang="en-ID" dirty="0" err="1">
                <a:latin typeface="Tw Cen MT" panose="020B0602020104020603" pitchFamily="34" charset="0"/>
              </a:rPr>
              <a:t>empedu</a:t>
            </a:r>
            <a:r>
              <a:rPr lang="en-ID" dirty="0">
                <a:latin typeface="Tw Cen MT" panose="020B0602020104020603" pitchFamily="34" charset="0"/>
              </a:rPr>
              <a:t>, hepatitis</a:t>
            </a:r>
            <a:endParaRPr lang="en-ID" sz="1800" dirty="0">
              <a:latin typeface="Tw Cen MT" panose="020B0602020104020603" pitchFamily="34" charset="0"/>
            </a:endParaRPr>
          </a:p>
          <a:p>
            <a:endParaRPr lang="en-ID" dirty="0">
              <a:latin typeface="Tw Cen MT" panose="020B0602020104020603" pitchFamily="34" charset="0"/>
            </a:endParaRPr>
          </a:p>
          <a:p>
            <a:r>
              <a:rPr lang="en-ID" b="1" dirty="0" err="1">
                <a:solidFill>
                  <a:schemeClr val="accent1"/>
                </a:solidFill>
                <a:latin typeface="Tw Cen MT" panose="020B0602020104020603" pitchFamily="34" charset="0"/>
              </a:rPr>
              <a:t>Vaskular</a:t>
            </a:r>
            <a:r>
              <a:rPr lang="en-ID" b="1" dirty="0">
                <a:solidFill>
                  <a:schemeClr val="accent1"/>
                </a:solidFill>
                <a:latin typeface="Tw Cen MT" panose="020B0602020104020603" pitchFamily="34" charset="0"/>
              </a:rPr>
              <a:t> </a:t>
            </a:r>
            <a:r>
              <a:rPr lang="en-ID" b="1" dirty="0" err="1">
                <a:solidFill>
                  <a:schemeClr val="accent1"/>
                </a:solidFill>
                <a:latin typeface="Tw Cen MT" panose="020B0602020104020603" pitchFamily="34" charset="0"/>
              </a:rPr>
              <a:t>Perifer</a:t>
            </a:r>
            <a:endParaRPr lang="en-ID" sz="1800" b="1" dirty="0">
              <a:solidFill>
                <a:schemeClr val="accent1"/>
              </a:solidFill>
              <a:latin typeface="Tw Cen MT" panose="020B0602020104020603" pitchFamily="34" charset="0"/>
            </a:endParaRPr>
          </a:p>
          <a:p>
            <a:r>
              <a:rPr lang="en-ID" dirty="0" err="1">
                <a:latin typeface="Tw Cen MT" panose="020B0602020104020603" pitchFamily="34" charset="0"/>
              </a:rPr>
              <a:t>Klaudikasi</a:t>
            </a:r>
            <a:r>
              <a:rPr lang="en-ID" dirty="0">
                <a:latin typeface="Tw Cen MT" panose="020B0602020104020603" pitchFamily="34" charset="0"/>
              </a:rPr>
              <a:t> </a:t>
            </a:r>
            <a:r>
              <a:rPr lang="en-ID" dirty="0" err="1">
                <a:latin typeface="Tw Cen MT" panose="020B0602020104020603" pitchFamily="34" charset="0"/>
              </a:rPr>
              <a:t>intermiten</a:t>
            </a:r>
            <a:r>
              <a:rPr lang="en-ID" dirty="0">
                <a:latin typeface="Tw Cen MT" panose="020B0602020104020603" pitchFamily="34" charset="0"/>
              </a:rPr>
              <a:t>; </a:t>
            </a:r>
            <a:r>
              <a:rPr lang="en-ID" dirty="0" err="1">
                <a:latin typeface="Tw Cen MT" panose="020B0602020104020603" pitchFamily="34" charset="0"/>
              </a:rPr>
              <a:t>kram</a:t>
            </a:r>
            <a:r>
              <a:rPr lang="en-ID" dirty="0">
                <a:latin typeface="Tw Cen MT" panose="020B0602020104020603" pitchFamily="34" charset="0"/>
              </a:rPr>
              <a:t> </a:t>
            </a:r>
            <a:r>
              <a:rPr lang="en-ID" dirty="0" err="1">
                <a:latin typeface="Tw Cen MT" panose="020B0602020104020603" pitchFamily="34" charset="0"/>
              </a:rPr>
              <a:t>tungkai</a:t>
            </a:r>
            <a:r>
              <a:rPr lang="en-ID" dirty="0">
                <a:latin typeface="Tw Cen MT" panose="020B0602020104020603" pitchFamily="34" charset="0"/>
              </a:rPr>
              <a:t>; </a:t>
            </a:r>
            <a:r>
              <a:rPr lang="en-ID" dirty="0" err="1">
                <a:latin typeface="Tw Cen MT" panose="020B0602020104020603" pitchFamily="34" charset="0"/>
              </a:rPr>
              <a:t>varises</a:t>
            </a:r>
            <a:r>
              <a:rPr lang="en-ID" dirty="0">
                <a:latin typeface="Tw Cen MT" panose="020B0602020104020603" pitchFamily="34" charset="0"/>
              </a:rPr>
              <a:t> vena; </a:t>
            </a:r>
            <a:r>
              <a:rPr lang="en-ID" dirty="0" err="1">
                <a:latin typeface="Tw Cen MT" panose="020B0602020104020603" pitchFamily="34" charset="0"/>
              </a:rPr>
              <a:t>riwayat</a:t>
            </a:r>
            <a:r>
              <a:rPr lang="en-ID" dirty="0">
                <a:latin typeface="Tw Cen MT" panose="020B0602020104020603" pitchFamily="34" charset="0"/>
              </a:rPr>
              <a:t> </a:t>
            </a:r>
            <a:r>
              <a:rPr lang="en-ID" dirty="0" err="1">
                <a:latin typeface="Tw Cen MT" panose="020B0602020104020603" pitchFamily="34" charset="0"/>
              </a:rPr>
              <a:t>masalah</a:t>
            </a:r>
            <a:r>
              <a:rPr lang="en-ID" dirty="0">
                <a:latin typeface="Tw Cen MT" panose="020B0602020104020603" pitchFamily="34" charset="0"/>
              </a:rPr>
              <a:t> </a:t>
            </a:r>
            <a:r>
              <a:rPr lang="en-ID" dirty="0" err="1">
                <a:latin typeface="Tw Cen MT" panose="020B0602020104020603" pitchFamily="34" charset="0"/>
              </a:rPr>
              <a:t>bekuan</a:t>
            </a:r>
            <a:r>
              <a:rPr lang="en-ID" dirty="0">
                <a:latin typeface="Tw Cen MT" panose="020B0602020104020603" pitchFamily="34" charset="0"/>
              </a:rPr>
              <a:t> pada </a:t>
            </a:r>
            <a:r>
              <a:rPr lang="en-ID" dirty="0" err="1">
                <a:latin typeface="Tw Cen MT" panose="020B0602020104020603" pitchFamily="34" charset="0"/>
              </a:rPr>
              <a:t>bena</a:t>
            </a:r>
            <a:r>
              <a:rPr lang="en-ID" dirty="0">
                <a:latin typeface="Tw Cen MT" panose="020B0602020104020603" pitchFamily="34" charset="0"/>
              </a:rPr>
              <a:t>; </a:t>
            </a:r>
            <a:r>
              <a:rPr lang="en-ID" dirty="0" err="1">
                <a:latin typeface="Tw Cen MT" panose="020B0602020104020603" pitchFamily="34" charset="0"/>
              </a:rPr>
              <a:t>bengkak</a:t>
            </a:r>
            <a:r>
              <a:rPr lang="en-ID" dirty="0">
                <a:latin typeface="Tw Cen MT" panose="020B0602020104020603" pitchFamily="34" charset="0"/>
              </a:rPr>
              <a:t> pada </a:t>
            </a:r>
            <a:r>
              <a:rPr lang="en-ID" dirty="0" err="1">
                <a:latin typeface="Tw Cen MT" panose="020B0602020104020603" pitchFamily="34" charset="0"/>
              </a:rPr>
              <a:t>betis</a:t>
            </a:r>
            <a:r>
              <a:rPr lang="en-ID" dirty="0">
                <a:latin typeface="Tw Cen MT" panose="020B0602020104020603" pitchFamily="34" charset="0"/>
              </a:rPr>
              <a:t>, </a:t>
            </a:r>
            <a:r>
              <a:rPr lang="en-ID" dirty="0" err="1">
                <a:latin typeface="Tw Cen MT" panose="020B0602020104020603" pitchFamily="34" charset="0"/>
              </a:rPr>
              <a:t>tungkai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kaki; </a:t>
            </a:r>
            <a:r>
              <a:rPr lang="en-ID" dirty="0" err="1">
                <a:latin typeface="Tw Cen MT" panose="020B0602020104020603" pitchFamily="34" charset="0"/>
              </a:rPr>
              <a:t>perubahan</a:t>
            </a:r>
            <a:r>
              <a:rPr lang="en-ID" dirty="0">
                <a:latin typeface="Tw Cen MT" panose="020B0602020104020603" pitchFamily="34" charset="0"/>
              </a:rPr>
              <a:t> </a:t>
            </a:r>
            <a:r>
              <a:rPr lang="en-ID" dirty="0" err="1">
                <a:latin typeface="Tw Cen MT" panose="020B0602020104020603" pitchFamily="34" charset="0"/>
              </a:rPr>
              <a:t>warna</a:t>
            </a:r>
            <a:r>
              <a:rPr lang="en-ID" dirty="0">
                <a:latin typeface="Tw Cen MT" panose="020B0602020104020603" pitchFamily="34" charset="0"/>
              </a:rPr>
              <a:t> pada </a:t>
            </a:r>
            <a:r>
              <a:rPr lang="en-ID" dirty="0" err="1">
                <a:latin typeface="Tw Cen MT" panose="020B0602020104020603" pitchFamily="34" charset="0"/>
              </a:rPr>
              <a:t>ujung</a:t>
            </a:r>
            <a:r>
              <a:rPr lang="en-ID" dirty="0">
                <a:latin typeface="Tw Cen MT" panose="020B0602020104020603" pitchFamily="34" charset="0"/>
              </a:rPr>
              <a:t> </a:t>
            </a:r>
            <a:r>
              <a:rPr lang="en-ID" dirty="0" err="1">
                <a:latin typeface="Tw Cen MT" panose="020B0602020104020603" pitchFamily="34" charset="0"/>
              </a:rPr>
              <a:t>jari</a:t>
            </a:r>
            <a:r>
              <a:rPr lang="en-ID" dirty="0">
                <a:latin typeface="Tw Cen MT" panose="020B0602020104020603" pitchFamily="34" charset="0"/>
              </a:rPr>
              <a:t> </a:t>
            </a:r>
            <a:r>
              <a:rPr lang="en-ID" dirty="0" err="1">
                <a:latin typeface="Tw Cen MT" panose="020B0602020104020603" pitchFamily="34" charset="0"/>
              </a:rPr>
              <a:t>tangan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kaki </a:t>
            </a:r>
            <a:r>
              <a:rPr lang="en-ID" dirty="0" err="1">
                <a:latin typeface="Tw Cen MT" panose="020B0602020104020603" pitchFamily="34" charset="0"/>
              </a:rPr>
              <a:t>selama</a:t>
            </a:r>
            <a:r>
              <a:rPr lang="en-ID" dirty="0">
                <a:latin typeface="Tw Cen MT" panose="020B0602020104020603" pitchFamily="34" charset="0"/>
              </a:rPr>
              <a:t> </a:t>
            </a:r>
            <a:r>
              <a:rPr lang="en-ID" dirty="0" err="1">
                <a:latin typeface="Tw Cen MT" panose="020B0602020104020603" pitchFamily="34" charset="0"/>
              </a:rPr>
              <a:t>cuaca</a:t>
            </a:r>
            <a:r>
              <a:rPr lang="en-ID" dirty="0">
                <a:latin typeface="Tw Cen MT" panose="020B0602020104020603" pitchFamily="34" charset="0"/>
              </a:rPr>
              <a:t> </a:t>
            </a:r>
            <a:r>
              <a:rPr lang="en-ID" dirty="0" err="1">
                <a:latin typeface="Tw Cen MT" panose="020B0602020104020603" pitchFamily="34" charset="0"/>
              </a:rPr>
              <a:t>dingin</a:t>
            </a:r>
            <a:r>
              <a:rPr lang="en-ID" dirty="0">
                <a:latin typeface="Tw Cen MT" panose="020B0602020104020603" pitchFamily="34" charset="0"/>
              </a:rPr>
              <a:t>; </a:t>
            </a:r>
            <a:r>
              <a:rPr lang="en-ID" dirty="0" err="1">
                <a:latin typeface="Tw Cen MT" panose="020B0602020104020603" pitchFamily="34" charset="0"/>
              </a:rPr>
              <a:t>bengkak</a:t>
            </a:r>
            <a:r>
              <a:rPr lang="en-ID" dirty="0">
                <a:latin typeface="Tw Cen MT" panose="020B0602020104020603" pitchFamily="34" charset="0"/>
              </a:rPr>
              <a:t> </a:t>
            </a:r>
            <a:r>
              <a:rPr lang="en-ID" dirty="0" err="1">
                <a:latin typeface="Tw Cen MT" panose="020B0602020104020603" pitchFamily="34" charset="0"/>
              </a:rPr>
              <a:t>dengan</a:t>
            </a:r>
            <a:r>
              <a:rPr lang="en-ID" dirty="0">
                <a:latin typeface="Tw Cen MT" panose="020B0602020104020603" pitchFamily="34" charset="0"/>
              </a:rPr>
              <a:t> </a:t>
            </a:r>
            <a:r>
              <a:rPr lang="en-ID" dirty="0" err="1">
                <a:latin typeface="Tw Cen MT" panose="020B0602020104020603" pitchFamily="34" charset="0"/>
              </a:rPr>
              <a:t>kemerahan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tekan</a:t>
            </a:r>
            <a:endParaRPr lang="en-ID" dirty="0">
              <a:latin typeface="Tw Cen MT" panose="020B0602020104020603" pitchFamily="34" charset="0"/>
            </a:endParaRPr>
          </a:p>
          <a:p>
            <a:endParaRPr lang="en-ID" dirty="0">
              <a:latin typeface="Tw Cen MT" panose="020B0602020104020603" pitchFamily="34" charset="0"/>
            </a:endParaRPr>
          </a:p>
          <a:p>
            <a:r>
              <a:rPr lang="en-US" b="1" dirty="0" err="1">
                <a:solidFill>
                  <a:schemeClr val="accent1"/>
                </a:solidFill>
                <a:latin typeface="Tw Cen MT" panose="020B0602020104020603" pitchFamily="34" charset="0"/>
              </a:rPr>
              <a:t>Perkemihan</a:t>
            </a:r>
            <a:endParaRPr lang="en-US" b="1" dirty="0">
              <a:solidFill>
                <a:schemeClr val="accent1"/>
              </a:solidFill>
              <a:latin typeface="Tw Cen MT" panose="020B0602020104020603" pitchFamily="34" charset="0"/>
            </a:endParaRPr>
          </a:p>
          <a:p>
            <a:r>
              <a:rPr lang="en-ID" sz="1800" dirty="0" err="1">
                <a:latin typeface="Tw Cen MT" panose="020B0602020104020603" pitchFamily="34" charset="0"/>
              </a:rPr>
              <a:t>Frekuensi</a:t>
            </a:r>
            <a:r>
              <a:rPr lang="en-ID" sz="1800" dirty="0">
                <a:latin typeface="Tw Cen MT" panose="020B0602020104020603" pitchFamily="34" charset="0"/>
              </a:rPr>
              <a:t> </a:t>
            </a:r>
            <a:r>
              <a:rPr lang="en-ID" sz="1800" dirty="0" err="1">
                <a:latin typeface="Tw Cen MT" panose="020B0602020104020603" pitchFamily="34" charset="0"/>
              </a:rPr>
              <a:t>berkemih</a:t>
            </a:r>
            <a:r>
              <a:rPr lang="en-ID" sz="1800" dirty="0">
                <a:latin typeface="Tw Cen MT" panose="020B0602020104020603" pitchFamily="34" charset="0"/>
              </a:rPr>
              <a:t>, </a:t>
            </a:r>
            <a:r>
              <a:rPr lang="en-ID" sz="1800" dirty="0" err="1">
                <a:latin typeface="Tw Cen MT" panose="020B0602020104020603" pitchFamily="34" charset="0"/>
              </a:rPr>
              <a:t>poliuria</a:t>
            </a:r>
            <a:r>
              <a:rPr lang="en-ID" sz="1800" dirty="0">
                <a:latin typeface="Tw Cen MT" panose="020B0602020104020603" pitchFamily="34" charset="0"/>
              </a:rPr>
              <a:t>, </a:t>
            </a:r>
            <a:r>
              <a:rPr lang="en-ID" sz="1800" dirty="0" err="1">
                <a:latin typeface="Tw Cen MT" panose="020B0602020104020603" pitchFamily="34" charset="0"/>
              </a:rPr>
              <a:t>nokturia</a:t>
            </a:r>
            <a:r>
              <a:rPr lang="en-ID" sz="1800" dirty="0">
                <a:latin typeface="Tw Cen MT" panose="020B0602020104020603" pitchFamily="34" charset="0"/>
              </a:rPr>
              <a:t>, </a:t>
            </a:r>
            <a:r>
              <a:rPr lang="en-ID" sz="1800" dirty="0" err="1">
                <a:latin typeface="Tw Cen MT" panose="020B0602020104020603" pitchFamily="34" charset="0"/>
              </a:rPr>
              <a:t>urgensi</a:t>
            </a:r>
            <a:r>
              <a:rPr lang="en-ID" sz="1800" dirty="0">
                <a:latin typeface="Tw Cen MT" panose="020B0602020104020603" pitchFamily="34" charset="0"/>
              </a:rPr>
              <a:t>, rasa </a:t>
            </a:r>
            <a:r>
              <a:rPr lang="en-ID" sz="1800" dirty="0" err="1">
                <a:latin typeface="Tw Cen MT" panose="020B0602020104020603" pitchFamily="34" charset="0"/>
              </a:rPr>
              <a:t>sakit</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seperti</a:t>
            </a:r>
            <a:r>
              <a:rPr lang="en-ID" dirty="0">
                <a:latin typeface="Tw Cen MT" panose="020B0602020104020603" pitchFamily="34" charset="0"/>
              </a:rPr>
              <a:t> </a:t>
            </a:r>
            <a:r>
              <a:rPr lang="en-ID" dirty="0" err="1">
                <a:latin typeface="Tw Cen MT" panose="020B0602020104020603" pitchFamily="34" charset="0"/>
              </a:rPr>
              <a:t>terbakar</a:t>
            </a:r>
            <a:r>
              <a:rPr lang="en-ID" dirty="0">
                <a:latin typeface="Tw Cen MT" panose="020B0602020104020603" pitchFamily="34" charset="0"/>
              </a:rPr>
              <a:t> </a:t>
            </a:r>
            <a:r>
              <a:rPr lang="en-ID" dirty="0" err="1">
                <a:latin typeface="Tw Cen MT" panose="020B0602020104020603" pitchFamily="34" charset="0"/>
              </a:rPr>
              <a:t>saat</a:t>
            </a:r>
            <a:r>
              <a:rPr lang="en-ID" dirty="0">
                <a:latin typeface="Tw Cen MT" panose="020B0602020104020603" pitchFamily="34" charset="0"/>
              </a:rPr>
              <a:t> </a:t>
            </a:r>
            <a:r>
              <a:rPr lang="en-ID" dirty="0" err="1">
                <a:latin typeface="Tw Cen MT" panose="020B0602020104020603" pitchFamily="34" charset="0"/>
              </a:rPr>
              <a:t>berkemih</a:t>
            </a:r>
            <a:r>
              <a:rPr lang="en-ID" dirty="0">
                <a:latin typeface="Tw Cen MT" panose="020B0602020104020603" pitchFamily="34" charset="0"/>
              </a:rPr>
              <a:t>, </a:t>
            </a:r>
            <a:r>
              <a:rPr lang="en-ID" dirty="0" err="1">
                <a:latin typeface="Tw Cen MT" panose="020B0602020104020603" pitchFamily="34" charset="0"/>
              </a:rPr>
              <a:t>hematuria</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a:t>
            </a:r>
            <a:r>
              <a:rPr lang="en-ID" dirty="0" err="1">
                <a:latin typeface="Tw Cen MT" panose="020B0602020104020603" pitchFamily="34" charset="0"/>
              </a:rPr>
              <a:t>perkemihan</a:t>
            </a:r>
            <a:r>
              <a:rPr lang="en-ID" dirty="0">
                <a:latin typeface="Tw Cen MT" panose="020B0602020104020603" pitchFamily="34" charset="0"/>
              </a:rPr>
              <a:t>, batu </a:t>
            </a:r>
            <a:r>
              <a:rPr lang="en-ID" dirty="0" err="1">
                <a:latin typeface="Tw Cen MT" panose="020B0602020104020603" pitchFamily="34" charset="0"/>
              </a:rPr>
              <a:t>ginjal</a:t>
            </a:r>
            <a:r>
              <a:rPr lang="en-ID" dirty="0">
                <a:latin typeface="Tw Cen MT" panose="020B0602020104020603" pitchFamily="34" charset="0"/>
              </a:rPr>
              <a:t>, </a:t>
            </a:r>
            <a:r>
              <a:rPr lang="en-ID" dirty="0" err="1">
                <a:latin typeface="Tw Cen MT" panose="020B0602020104020603" pitchFamily="34" charset="0"/>
              </a:rPr>
              <a:t>inkontinensia</a:t>
            </a:r>
            <a:r>
              <a:rPr lang="en-ID" dirty="0">
                <a:latin typeface="Tw Cen MT" panose="020B0602020104020603" pitchFamily="34" charset="0"/>
              </a:rPr>
              <a:t>; pada </a:t>
            </a:r>
            <a:r>
              <a:rPr lang="en-ID" dirty="0" err="1">
                <a:latin typeface="Tw Cen MT" panose="020B0602020104020603" pitchFamily="34" charset="0"/>
              </a:rPr>
              <a:t>pria</a:t>
            </a:r>
            <a:r>
              <a:rPr lang="en-ID" dirty="0">
                <a:latin typeface="Tw Cen MT" panose="020B0602020104020603" pitchFamily="34" charset="0"/>
              </a:rPr>
              <a:t>, </a:t>
            </a:r>
            <a:r>
              <a:rPr lang="en-ID" dirty="0" err="1">
                <a:latin typeface="Tw Cen MT" panose="020B0602020104020603" pitchFamily="34" charset="0"/>
              </a:rPr>
              <a:t>penurunan</a:t>
            </a:r>
            <a:r>
              <a:rPr lang="en-ID" dirty="0">
                <a:latin typeface="Tw Cen MT" panose="020B0602020104020603" pitchFamily="34" charset="0"/>
              </a:rPr>
              <a:t> </a:t>
            </a:r>
            <a:r>
              <a:rPr lang="en-ID" dirty="0" err="1">
                <a:latin typeface="Tw Cen MT" panose="020B0602020104020603" pitchFamily="34" charset="0"/>
              </a:rPr>
              <a:t>mutu</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kekuatan</a:t>
            </a:r>
            <a:r>
              <a:rPr lang="en-ID" dirty="0">
                <a:latin typeface="Tw Cen MT" panose="020B0602020104020603" pitchFamily="34" charset="0"/>
              </a:rPr>
              <a:t> </a:t>
            </a:r>
            <a:r>
              <a:rPr lang="en-ID" dirty="0" err="1">
                <a:latin typeface="Tw Cen MT" panose="020B0602020104020603" pitchFamily="34" charset="0"/>
              </a:rPr>
              <a:t>aliran</a:t>
            </a:r>
            <a:r>
              <a:rPr lang="en-ID" dirty="0">
                <a:latin typeface="Tw Cen MT" panose="020B0602020104020603" pitchFamily="34" charset="0"/>
              </a:rPr>
              <a:t> </a:t>
            </a:r>
            <a:r>
              <a:rPr lang="en-ID" dirty="0" err="1">
                <a:latin typeface="Tw Cen MT" panose="020B0602020104020603" pitchFamily="34" charset="0"/>
              </a:rPr>
              <a:t>berkemih</a:t>
            </a:r>
            <a:r>
              <a:rPr lang="en-ID" dirty="0">
                <a:latin typeface="Tw Cen MT" panose="020B0602020104020603" pitchFamily="34" charset="0"/>
              </a:rPr>
              <a:t>, </a:t>
            </a:r>
            <a:r>
              <a:rPr lang="en-ID" dirty="0" err="1">
                <a:latin typeface="Tw Cen MT" panose="020B0602020104020603" pitchFamily="34" charset="0"/>
              </a:rPr>
              <a:t>hesitansi</a:t>
            </a:r>
            <a:r>
              <a:rPr lang="en-ID" dirty="0">
                <a:latin typeface="Tw Cen MT" panose="020B0602020104020603" pitchFamily="34" charset="0"/>
              </a:rPr>
              <a:t>, </a:t>
            </a:r>
            <a:r>
              <a:rPr lang="en-ID" dirty="0" err="1">
                <a:latin typeface="Tw Cen MT" panose="020B0602020104020603" pitchFamily="34" charset="0"/>
              </a:rPr>
              <a:t>urin</a:t>
            </a:r>
            <a:r>
              <a:rPr lang="en-ID" dirty="0">
                <a:latin typeface="Tw Cen MT" panose="020B0602020104020603" pitchFamily="34" charset="0"/>
              </a:rPr>
              <a:t> </a:t>
            </a:r>
            <a:r>
              <a:rPr lang="en-ID" dirty="0" err="1">
                <a:latin typeface="Tw Cen MT" panose="020B0602020104020603" pitchFamily="34" charset="0"/>
              </a:rPr>
              <a:t>menetes</a:t>
            </a:r>
            <a:endParaRPr lang="en-ID" dirty="0">
              <a:latin typeface="Tw Cen MT" panose="020B0602020104020603" pitchFamily="34" charset="0"/>
            </a:endParaRPr>
          </a:p>
          <a:p>
            <a:endParaRPr lang="en-ID" sz="1800" dirty="0">
              <a:latin typeface="Tw Cen MT" panose="020B0602020104020603" pitchFamily="34" charset="0"/>
            </a:endParaRPr>
          </a:p>
        </p:txBody>
      </p:sp>
    </p:spTree>
    <p:extLst>
      <p:ext uri="{BB962C8B-B14F-4D97-AF65-F5344CB8AC3E}">
        <p14:creationId xmlns:p14="http://schemas.microsoft.com/office/powerpoint/2010/main" val="238061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28305-BFC1-B74E-E958-B0A2CE5E94B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FF59BE6-37B1-02FD-27B1-E5449F5FD40B}"/>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138181B0-930F-CC4A-0863-F4FB7F65AC11}"/>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8CD78A5F-6868-9E77-ED77-183E676F3FB0}"/>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F1DF8835-C1AF-8DEB-512B-90860EED8342}"/>
              </a:ext>
            </a:extLst>
          </p:cNvPr>
          <p:cNvSpPr txBox="1"/>
          <p:nvPr/>
        </p:nvSpPr>
        <p:spPr>
          <a:xfrm>
            <a:off x="349875" y="1759167"/>
            <a:ext cx="11492247" cy="3416320"/>
          </a:xfrm>
          <a:prstGeom prst="rect">
            <a:avLst/>
          </a:prstGeom>
          <a:noFill/>
        </p:spPr>
        <p:txBody>
          <a:bodyPr wrap="square">
            <a:spAutoFit/>
          </a:bodyPr>
          <a:lstStyle/>
          <a:p>
            <a:r>
              <a:rPr lang="en-ID" b="1" dirty="0">
                <a:solidFill>
                  <a:schemeClr val="accent1"/>
                </a:solidFill>
                <a:latin typeface="Tw Cen MT" panose="020B0602020104020603" pitchFamily="34" charset="0"/>
              </a:rPr>
              <a:t>Genital</a:t>
            </a:r>
          </a:p>
          <a:p>
            <a:endParaRPr lang="en-ID" sz="1800" b="1" dirty="0">
              <a:solidFill>
                <a:schemeClr val="accent1"/>
              </a:solidFill>
              <a:latin typeface="Tw Cen MT" panose="020B0602020104020603" pitchFamily="34" charset="0"/>
            </a:endParaRPr>
          </a:p>
          <a:p>
            <a:r>
              <a:rPr lang="en-ID" b="1" dirty="0">
                <a:latin typeface="Tw Cen MT" panose="020B0602020104020603" pitchFamily="34" charset="0"/>
              </a:rPr>
              <a:t>Pria: </a:t>
            </a:r>
            <a:r>
              <a:rPr lang="en-ID" dirty="0">
                <a:latin typeface="Tw Cen MT" panose="020B0602020104020603" pitchFamily="34" charset="0"/>
              </a:rPr>
              <a:t>Hernia, </a:t>
            </a:r>
            <a:r>
              <a:rPr lang="en-ID" dirty="0" err="1">
                <a:latin typeface="Tw Cen MT" panose="020B0602020104020603" pitchFamily="34" charset="0"/>
              </a:rPr>
              <a:t>rabas</a:t>
            </a:r>
            <a:r>
              <a:rPr lang="en-ID" dirty="0">
                <a:latin typeface="Tw Cen MT" panose="020B0602020104020603" pitchFamily="34" charset="0"/>
              </a:rPr>
              <a:t> </a:t>
            </a:r>
            <a:r>
              <a:rPr lang="en-ID" dirty="0" err="1">
                <a:latin typeface="Tw Cen MT" panose="020B0602020104020603" pitchFamily="34" charset="0"/>
              </a:rPr>
              <a:t>dari</a:t>
            </a:r>
            <a:r>
              <a:rPr lang="en-ID" dirty="0">
                <a:latin typeface="Tw Cen MT" panose="020B0602020104020603" pitchFamily="34" charset="0"/>
              </a:rPr>
              <a:t> penis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sakit</a:t>
            </a:r>
            <a:r>
              <a:rPr lang="en-ID" dirty="0">
                <a:latin typeface="Tw Cen MT" panose="020B0602020104020603" pitchFamily="34" charset="0"/>
              </a:rPr>
              <a:t> pada penis,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massa</a:t>
            </a:r>
            <a:r>
              <a:rPr lang="en-ID" dirty="0">
                <a:latin typeface="Tw Cen MT" panose="020B0602020104020603" pitchFamily="34" charset="0"/>
              </a:rPr>
              <a:t> pada testis, </a:t>
            </a:r>
            <a:r>
              <a:rPr lang="en-ID" dirty="0" err="1">
                <a:latin typeface="Tw Cen MT" panose="020B0602020104020603" pitchFamily="34" charset="0"/>
              </a:rPr>
              <a:t>riwayat</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penyakit</a:t>
            </a:r>
            <a:r>
              <a:rPr lang="en-ID" dirty="0">
                <a:latin typeface="Tw Cen MT" panose="020B0602020104020603" pitchFamily="34" charset="0"/>
              </a:rPr>
              <a:t> </a:t>
            </a:r>
            <a:r>
              <a:rPr lang="en-ID" dirty="0" err="1">
                <a:latin typeface="Tw Cen MT" panose="020B0602020104020603" pitchFamily="34" charset="0"/>
              </a:rPr>
              <a:t>menular</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dan </a:t>
            </a:r>
            <a:r>
              <a:rPr lang="en-ID" dirty="0" err="1">
                <a:latin typeface="Tw Cen MT" panose="020B0602020104020603" pitchFamily="34" charset="0"/>
              </a:rPr>
              <a:t>terapinya</a:t>
            </a:r>
            <a:r>
              <a:rPr lang="en-ID" dirty="0">
                <a:latin typeface="Tw Cen MT" panose="020B0602020104020603" pitchFamily="34" charset="0"/>
              </a:rPr>
              <a:t>, </a:t>
            </a:r>
            <a:r>
              <a:rPr lang="en-ID" dirty="0" err="1">
                <a:latin typeface="Tw Cen MT" panose="020B0602020104020603" pitchFamily="34" charset="0"/>
              </a:rPr>
              <a:t>praktik</a:t>
            </a:r>
            <a:r>
              <a:rPr lang="en-ID" dirty="0">
                <a:latin typeface="Tw Cen MT" panose="020B0602020104020603" pitchFamily="34" charset="0"/>
              </a:rPr>
              <a:t> </a:t>
            </a:r>
            <a:r>
              <a:rPr lang="en-ID" dirty="0" err="1">
                <a:latin typeface="Tw Cen MT" panose="020B0602020104020603" pitchFamily="34" charset="0"/>
              </a:rPr>
              <a:t>pemeriksaan</a:t>
            </a:r>
            <a:r>
              <a:rPr lang="en-ID" dirty="0">
                <a:latin typeface="Tw Cen MT" panose="020B0602020104020603" pitchFamily="34" charset="0"/>
              </a:rPr>
              <a:t> testis </a:t>
            </a:r>
            <a:r>
              <a:rPr lang="en-ID" dirty="0" err="1">
                <a:latin typeface="Tw Cen MT" panose="020B0602020104020603" pitchFamily="34" charset="0"/>
              </a:rPr>
              <a:t>sendiri</a:t>
            </a:r>
            <a:r>
              <a:rPr lang="en-ID" dirty="0">
                <a:latin typeface="Tw Cen MT" panose="020B0602020104020603" pitchFamily="34" charset="0"/>
              </a:rPr>
              <a:t>. </a:t>
            </a:r>
            <a:r>
              <a:rPr lang="en-ID" dirty="0" err="1">
                <a:latin typeface="Tw Cen MT" panose="020B0602020104020603" pitchFamily="34" charset="0"/>
              </a:rPr>
              <a:t>Kebiasaan</a:t>
            </a:r>
            <a:r>
              <a:rPr lang="en-ID" dirty="0">
                <a:latin typeface="Tw Cen MT" panose="020B0602020104020603" pitchFamily="34" charset="0"/>
              </a:rPr>
              <a:t>, </a:t>
            </a:r>
            <a:r>
              <a:rPr lang="en-ID" dirty="0" err="1">
                <a:latin typeface="Tw Cen MT" panose="020B0602020104020603" pitchFamily="34" charset="0"/>
              </a:rPr>
              <a:t>minat</a:t>
            </a:r>
            <a:r>
              <a:rPr lang="en-ID" dirty="0">
                <a:latin typeface="Tw Cen MT" panose="020B0602020104020603" pitchFamily="34" charset="0"/>
              </a:rPr>
              <a:t>, </a:t>
            </a:r>
            <a:r>
              <a:rPr lang="en-ID" dirty="0" err="1">
                <a:latin typeface="Tw Cen MT" panose="020B0602020104020603" pitchFamily="34" charset="0"/>
              </a:rPr>
              <a:t>fungsi</a:t>
            </a:r>
            <a:r>
              <a:rPr lang="en-ID" dirty="0">
                <a:latin typeface="Tw Cen MT" panose="020B0602020104020603" pitchFamily="34" charset="0"/>
              </a:rPr>
              <a:t>, dan </a:t>
            </a:r>
            <a:r>
              <a:rPr lang="en-ID" dirty="0" err="1">
                <a:latin typeface="Tw Cen MT" panose="020B0602020104020603" pitchFamily="34" charset="0"/>
              </a:rPr>
              <a:t>kepuasan</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a:t>
            </a:r>
            <a:r>
              <a:rPr lang="en-ID" dirty="0" err="1">
                <a:latin typeface="Tw Cen MT" panose="020B0602020104020603" pitchFamily="34" charset="0"/>
              </a:rPr>
              <a:t>metode</a:t>
            </a:r>
            <a:r>
              <a:rPr lang="en-ID" dirty="0">
                <a:latin typeface="Tw Cen MT" panose="020B0602020104020603" pitchFamily="34" charset="0"/>
              </a:rPr>
              <a:t> KB (</a:t>
            </a:r>
            <a:r>
              <a:rPr lang="en-ID" dirty="0" err="1">
                <a:latin typeface="Tw Cen MT" panose="020B0602020104020603" pitchFamily="34" charset="0"/>
              </a:rPr>
              <a:t>keluarga</a:t>
            </a:r>
            <a:r>
              <a:rPr lang="en-ID" dirty="0">
                <a:latin typeface="Tw Cen MT" panose="020B0602020104020603" pitchFamily="34" charset="0"/>
              </a:rPr>
              <a:t> </a:t>
            </a:r>
            <a:r>
              <a:rPr lang="en-ID" dirty="0" err="1">
                <a:latin typeface="Tw Cen MT" panose="020B0602020104020603" pitchFamily="34" charset="0"/>
              </a:rPr>
              <a:t>berencana</a:t>
            </a:r>
            <a:r>
              <a:rPr lang="en-ID" dirty="0">
                <a:latin typeface="Tw Cen MT" panose="020B0602020104020603" pitchFamily="34" charset="0"/>
              </a:rPr>
              <a:t>), </a:t>
            </a:r>
            <a:r>
              <a:rPr lang="en-ID" dirty="0" err="1">
                <a:latin typeface="Tw Cen MT" panose="020B0602020104020603" pitchFamily="34" charset="0"/>
              </a:rPr>
              <a:t>penggunaan</a:t>
            </a:r>
            <a:r>
              <a:rPr lang="en-ID" dirty="0">
                <a:latin typeface="Tw Cen MT" panose="020B0602020104020603" pitchFamily="34" charset="0"/>
              </a:rPr>
              <a:t> </a:t>
            </a:r>
            <a:r>
              <a:rPr lang="en-ID" dirty="0" err="1">
                <a:latin typeface="Tw Cen MT" panose="020B0602020104020603" pitchFamily="34" charset="0"/>
              </a:rPr>
              <a:t>kondom</a:t>
            </a:r>
            <a:r>
              <a:rPr lang="en-ID" dirty="0">
                <a:latin typeface="Tw Cen MT" panose="020B0602020104020603" pitchFamily="34" charset="0"/>
              </a:rPr>
              <a:t>, </a:t>
            </a:r>
            <a:r>
              <a:rPr lang="en-ID" dirty="0" err="1">
                <a:latin typeface="Tw Cen MT" panose="020B0602020104020603" pitchFamily="34" charset="0"/>
              </a:rPr>
              <a:t>masalah</a:t>
            </a:r>
            <a:r>
              <a:rPr lang="en-ID" dirty="0">
                <a:latin typeface="Tw Cen MT" panose="020B0602020104020603" pitchFamily="34" charset="0"/>
              </a:rPr>
              <a:t> lain. </a:t>
            </a:r>
            <a:r>
              <a:rPr lang="en-ID" dirty="0" err="1">
                <a:latin typeface="Tw Cen MT" panose="020B0602020104020603" pitchFamily="34" charset="0"/>
              </a:rPr>
              <a:t>Kekhawatiran</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HIV</a:t>
            </a:r>
          </a:p>
          <a:p>
            <a:endParaRPr lang="en-ID" dirty="0">
              <a:latin typeface="Tw Cen MT" panose="020B0602020104020603" pitchFamily="34" charset="0"/>
            </a:endParaRPr>
          </a:p>
          <a:p>
            <a:r>
              <a:rPr lang="en-ID" b="1" dirty="0">
                <a:latin typeface="Tw Cen MT" panose="020B0602020104020603" pitchFamily="34" charset="0"/>
              </a:rPr>
              <a:t>Wanita: </a:t>
            </a:r>
            <a:r>
              <a:rPr lang="en-ID" dirty="0" err="1">
                <a:latin typeface="Tw Cen MT" panose="020B0602020104020603" pitchFamily="34" charset="0"/>
              </a:rPr>
              <a:t>Usia</a:t>
            </a:r>
            <a:r>
              <a:rPr lang="en-ID" dirty="0">
                <a:latin typeface="Tw Cen MT" panose="020B0602020104020603" pitchFamily="34" charset="0"/>
              </a:rPr>
              <a:t> </a:t>
            </a:r>
            <a:r>
              <a:rPr lang="en-ID" dirty="0" err="1">
                <a:latin typeface="Tw Cen MT" panose="020B0602020104020603" pitchFamily="34" charset="0"/>
              </a:rPr>
              <a:t>menarke</a:t>
            </a:r>
            <a:r>
              <a:rPr lang="en-ID" dirty="0">
                <a:latin typeface="Tw Cen MT" panose="020B0602020104020603" pitchFamily="34" charset="0"/>
              </a:rPr>
              <a:t>; </a:t>
            </a:r>
            <a:r>
              <a:rPr lang="en-ID" dirty="0" err="1">
                <a:latin typeface="Tw Cen MT" panose="020B0602020104020603" pitchFamily="34" charset="0"/>
              </a:rPr>
              <a:t>keteraturan</a:t>
            </a:r>
            <a:r>
              <a:rPr lang="en-ID" dirty="0">
                <a:latin typeface="Tw Cen MT" panose="020B0602020104020603" pitchFamily="34" charset="0"/>
              </a:rPr>
              <a:t>, </a:t>
            </a:r>
            <a:r>
              <a:rPr lang="en-ID" dirty="0" err="1">
                <a:latin typeface="Tw Cen MT" panose="020B0602020104020603" pitchFamily="34" charset="0"/>
              </a:rPr>
              <a:t>frekuensi</a:t>
            </a:r>
            <a:r>
              <a:rPr lang="en-ID" dirty="0">
                <a:latin typeface="Tw Cen MT" panose="020B0602020104020603" pitchFamily="34" charset="0"/>
              </a:rPr>
              <a:t>, dan </a:t>
            </a:r>
            <a:r>
              <a:rPr lang="en-ID" dirty="0" err="1">
                <a:latin typeface="Tw Cen MT" panose="020B0602020104020603" pitchFamily="34" charset="0"/>
              </a:rPr>
              <a:t>durasi</a:t>
            </a:r>
            <a:r>
              <a:rPr lang="en-ID" dirty="0">
                <a:latin typeface="Tw Cen MT" panose="020B0602020104020603" pitchFamily="34" charset="0"/>
              </a:rPr>
              <a:t> </a:t>
            </a:r>
            <a:r>
              <a:rPr lang="en-ID" dirty="0" err="1">
                <a:latin typeface="Tw Cen MT" panose="020B0602020104020603" pitchFamily="34" charset="0"/>
              </a:rPr>
              <a:t>menstruasi</a:t>
            </a:r>
            <a:r>
              <a:rPr lang="en-ID" dirty="0">
                <a:latin typeface="Tw Cen MT" panose="020B0602020104020603" pitchFamily="34" charset="0"/>
              </a:rPr>
              <a:t>; </a:t>
            </a:r>
            <a:r>
              <a:rPr lang="en-ID" dirty="0" err="1">
                <a:latin typeface="Tw Cen MT" panose="020B0602020104020603" pitchFamily="34" charset="0"/>
              </a:rPr>
              <a:t>jumlah</a:t>
            </a:r>
            <a:r>
              <a:rPr lang="en-ID" dirty="0">
                <a:latin typeface="Tw Cen MT" panose="020B0602020104020603" pitchFamily="34" charset="0"/>
              </a:rPr>
              <a:t> </a:t>
            </a:r>
            <a:r>
              <a:rPr lang="en-ID" dirty="0" err="1">
                <a:latin typeface="Tw Cen MT" panose="020B0602020104020603" pitchFamily="34" charset="0"/>
              </a:rPr>
              <a:t>perdarahan</a:t>
            </a:r>
            <a:r>
              <a:rPr lang="en-ID" dirty="0">
                <a:latin typeface="Tw Cen MT" panose="020B0602020104020603" pitchFamily="34" charset="0"/>
              </a:rPr>
              <a:t>, </a:t>
            </a:r>
            <a:r>
              <a:rPr lang="en-ID" dirty="0" err="1">
                <a:latin typeface="Tw Cen MT" panose="020B0602020104020603" pitchFamily="34" charset="0"/>
              </a:rPr>
              <a:t>perdarahan</a:t>
            </a:r>
            <a:r>
              <a:rPr lang="en-ID" dirty="0">
                <a:latin typeface="Tw Cen MT" panose="020B0602020104020603" pitchFamily="34" charset="0"/>
              </a:rPr>
              <a:t> di </a:t>
            </a:r>
            <a:r>
              <a:rPr lang="en-ID" dirty="0" err="1">
                <a:latin typeface="Tw Cen MT" panose="020B0602020104020603" pitchFamily="34" charset="0"/>
              </a:rPr>
              <a:t>antara</a:t>
            </a:r>
            <a:r>
              <a:rPr lang="en-ID" dirty="0">
                <a:latin typeface="Tw Cen MT" panose="020B0602020104020603" pitchFamily="34" charset="0"/>
              </a:rPr>
              <a:t> </a:t>
            </a:r>
            <a:r>
              <a:rPr lang="en-ID" dirty="0" err="1">
                <a:latin typeface="Tw Cen MT" panose="020B0602020104020603" pitchFamily="34" charset="0"/>
              </a:rPr>
              <a:t>menstruasi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setelah</a:t>
            </a:r>
            <a:r>
              <a:rPr lang="en-ID" dirty="0">
                <a:latin typeface="Tw Cen MT" panose="020B0602020104020603" pitchFamily="34" charset="0"/>
              </a:rPr>
              <a:t> </a:t>
            </a:r>
            <a:r>
              <a:rPr lang="en-ID" dirty="0" err="1">
                <a:latin typeface="Tw Cen MT" panose="020B0602020104020603" pitchFamily="34" charset="0"/>
              </a:rPr>
              <a:t>hubungan</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a:t>
            </a:r>
            <a:r>
              <a:rPr lang="en-ID" dirty="0" err="1">
                <a:latin typeface="Tw Cen MT" panose="020B0602020104020603" pitchFamily="34" charset="0"/>
              </a:rPr>
              <a:t>periode</a:t>
            </a:r>
            <a:r>
              <a:rPr lang="en-ID" dirty="0">
                <a:latin typeface="Tw Cen MT" panose="020B0602020104020603" pitchFamily="34" charset="0"/>
              </a:rPr>
              <a:t> </a:t>
            </a:r>
            <a:r>
              <a:rPr lang="en-ID" dirty="0" err="1">
                <a:latin typeface="Tw Cen MT" panose="020B0602020104020603" pitchFamily="34" charset="0"/>
              </a:rPr>
              <a:t>menstruasi</a:t>
            </a:r>
            <a:r>
              <a:rPr lang="en-ID" dirty="0">
                <a:latin typeface="Tw Cen MT" panose="020B0602020104020603" pitchFamily="34" charset="0"/>
              </a:rPr>
              <a:t>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dismenorea</a:t>
            </a:r>
            <a:r>
              <a:rPr lang="en-ID" dirty="0">
                <a:latin typeface="Tw Cen MT" panose="020B0602020104020603" pitchFamily="34" charset="0"/>
              </a:rPr>
              <a:t>, </a:t>
            </a:r>
            <a:r>
              <a:rPr lang="en-ID" dirty="0" err="1">
                <a:latin typeface="Tw Cen MT" panose="020B0602020104020603" pitchFamily="34" charset="0"/>
              </a:rPr>
              <a:t>ketegangan</a:t>
            </a:r>
            <a:r>
              <a:rPr lang="en-ID" dirty="0">
                <a:latin typeface="Tw Cen MT" panose="020B0602020104020603" pitchFamily="34" charset="0"/>
              </a:rPr>
              <a:t> </a:t>
            </a:r>
            <a:r>
              <a:rPr lang="en-ID" dirty="0" err="1">
                <a:latin typeface="Tw Cen MT" panose="020B0602020104020603" pitchFamily="34" charset="0"/>
              </a:rPr>
              <a:t>pramenstruasi</a:t>
            </a:r>
            <a:r>
              <a:rPr lang="en-ID" dirty="0">
                <a:latin typeface="Tw Cen MT" panose="020B0602020104020603" pitchFamily="34" charset="0"/>
              </a:rPr>
              <a:t>. </a:t>
            </a:r>
            <a:r>
              <a:rPr lang="en-ID" dirty="0" err="1">
                <a:latin typeface="Tw Cen MT" panose="020B0602020104020603" pitchFamily="34" charset="0"/>
              </a:rPr>
              <a:t>Usia</a:t>
            </a:r>
            <a:r>
              <a:rPr lang="en-ID" dirty="0">
                <a:latin typeface="Tw Cen MT" panose="020B0602020104020603" pitchFamily="34" charset="0"/>
              </a:rPr>
              <a:t> </a:t>
            </a:r>
            <a:r>
              <a:rPr lang="en-ID" dirty="0" err="1">
                <a:latin typeface="Tw Cen MT" panose="020B0602020104020603" pitchFamily="34" charset="0"/>
              </a:rPr>
              <a:t>saat</a:t>
            </a:r>
            <a:r>
              <a:rPr lang="en-ID" dirty="0">
                <a:latin typeface="Tw Cen MT" panose="020B0602020104020603" pitchFamily="34" charset="0"/>
              </a:rPr>
              <a:t> menopause, </a:t>
            </a:r>
            <a:r>
              <a:rPr lang="en-ID" dirty="0" err="1">
                <a:latin typeface="Tw Cen MT" panose="020B0602020104020603" pitchFamily="34" charset="0"/>
              </a:rPr>
              <a:t>gejala</a:t>
            </a:r>
            <a:r>
              <a:rPr lang="en-ID" dirty="0">
                <a:latin typeface="Tw Cen MT" panose="020B0602020104020603" pitchFamily="34" charset="0"/>
              </a:rPr>
              <a:t> menopause, </a:t>
            </a:r>
            <a:r>
              <a:rPr lang="en-ID" dirty="0" err="1">
                <a:latin typeface="Tw Cen MT" panose="020B0602020104020603" pitchFamily="34" charset="0"/>
              </a:rPr>
              <a:t>perdarahan</a:t>
            </a:r>
            <a:r>
              <a:rPr lang="en-ID" dirty="0">
                <a:latin typeface="Tw Cen MT" panose="020B0602020104020603" pitchFamily="34" charset="0"/>
              </a:rPr>
              <a:t> </a:t>
            </a:r>
            <a:r>
              <a:rPr lang="en-ID" dirty="0" err="1">
                <a:latin typeface="Tw Cen MT" panose="020B0602020104020603" pitchFamily="34" charset="0"/>
              </a:rPr>
              <a:t>pascamenopause</a:t>
            </a:r>
            <a:r>
              <a:rPr lang="en-ID" dirty="0">
                <a:latin typeface="Tw Cen MT" panose="020B0602020104020603" pitchFamily="34" charset="0"/>
              </a:rPr>
              <a:t>. Pada </a:t>
            </a:r>
            <a:r>
              <a:rPr lang="en-ID" dirty="0" err="1">
                <a:latin typeface="Tw Cen MT" panose="020B0602020104020603" pitchFamily="34" charset="0"/>
              </a:rPr>
              <a:t>pasien</a:t>
            </a:r>
            <a:r>
              <a:rPr lang="en-ID" dirty="0">
                <a:latin typeface="Tw Cen MT" panose="020B0602020104020603" pitchFamily="34" charset="0"/>
              </a:rPr>
              <a:t> yang </a:t>
            </a:r>
            <a:r>
              <a:rPr lang="en-ID" dirty="0" err="1">
                <a:latin typeface="Tw Cen MT" panose="020B0602020104020603" pitchFamily="34" charset="0"/>
              </a:rPr>
              <a:t>lahir</a:t>
            </a:r>
            <a:r>
              <a:rPr lang="en-ID" dirty="0">
                <a:latin typeface="Tw Cen MT" panose="020B0602020104020603" pitchFamily="34" charset="0"/>
              </a:rPr>
              <a:t> </a:t>
            </a:r>
            <a:r>
              <a:rPr lang="en-ID" dirty="0" err="1">
                <a:latin typeface="Tw Cen MT" panose="020B0602020104020603" pitchFamily="34" charset="0"/>
              </a:rPr>
              <a:t>sebelum</a:t>
            </a:r>
            <a:r>
              <a:rPr lang="en-ID" dirty="0">
                <a:latin typeface="Tw Cen MT" panose="020B0602020104020603" pitchFamily="34" charset="0"/>
              </a:rPr>
              <a:t> </a:t>
            </a:r>
            <a:r>
              <a:rPr lang="en-ID" dirty="0" err="1">
                <a:latin typeface="Tw Cen MT" panose="020B0602020104020603" pitchFamily="34" charset="0"/>
              </a:rPr>
              <a:t>tahun</a:t>
            </a:r>
            <a:r>
              <a:rPr lang="en-ID" dirty="0">
                <a:latin typeface="Tw Cen MT" panose="020B0602020104020603" pitchFamily="34" charset="0"/>
              </a:rPr>
              <a:t> 1971, </a:t>
            </a:r>
            <a:r>
              <a:rPr lang="en-ID" dirty="0" err="1">
                <a:latin typeface="Tw Cen MT" panose="020B0602020104020603" pitchFamily="34" charset="0"/>
              </a:rPr>
              <a:t>pajanan</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dietilstilbestrol</a:t>
            </a:r>
            <a:r>
              <a:rPr lang="en-ID" dirty="0">
                <a:latin typeface="Tw Cen MT" panose="020B0602020104020603" pitchFamily="34" charset="0"/>
              </a:rPr>
              <a:t> (DES) yang </a:t>
            </a:r>
            <a:r>
              <a:rPr lang="en-ID" dirty="0" err="1">
                <a:latin typeface="Tw Cen MT" panose="020B0602020104020603" pitchFamily="34" charset="0"/>
              </a:rPr>
              <a:t>digunakan</a:t>
            </a:r>
            <a:r>
              <a:rPr lang="en-ID" dirty="0">
                <a:latin typeface="Tw Cen MT" panose="020B0602020104020603" pitchFamily="34" charset="0"/>
              </a:rPr>
              <a:t> </a:t>
            </a:r>
            <a:r>
              <a:rPr lang="en-ID" dirty="0" err="1">
                <a:latin typeface="Tw Cen MT" panose="020B0602020104020603" pitchFamily="34" charset="0"/>
              </a:rPr>
              <a:t>ibu</a:t>
            </a:r>
            <a:r>
              <a:rPr lang="en-ID" dirty="0">
                <a:latin typeface="Tw Cen MT" panose="020B0602020104020603" pitchFamily="34" charset="0"/>
              </a:rPr>
              <a:t> </a:t>
            </a:r>
            <a:r>
              <a:rPr lang="en-ID" dirty="0" err="1">
                <a:latin typeface="Tw Cen MT" panose="020B0602020104020603" pitchFamily="34" charset="0"/>
              </a:rPr>
              <a:t>selama</a:t>
            </a:r>
            <a:r>
              <a:rPr lang="en-ID" dirty="0">
                <a:latin typeface="Tw Cen MT" panose="020B0602020104020603" pitchFamily="34" charset="0"/>
              </a:rPr>
              <a:t> </a:t>
            </a:r>
            <a:r>
              <a:rPr lang="en-ID" dirty="0" err="1">
                <a:latin typeface="Tw Cen MT" panose="020B0602020104020603" pitchFamily="34" charset="0"/>
              </a:rPr>
              <a:t>hamil</a:t>
            </a:r>
            <a:r>
              <a:rPr lang="en-ID" dirty="0">
                <a:latin typeface="Tw Cen MT" panose="020B0602020104020603" pitchFamily="34" charset="0"/>
              </a:rPr>
              <a:t>. Rabas vagina, </a:t>
            </a:r>
            <a:r>
              <a:rPr lang="en-ID" dirty="0" err="1">
                <a:latin typeface="Tw Cen MT" panose="020B0602020104020603" pitchFamily="34" charset="0"/>
              </a:rPr>
              <a:t>gatal-gatal</a:t>
            </a:r>
            <a:r>
              <a:rPr lang="en-ID" dirty="0">
                <a:latin typeface="Tw Cen MT" panose="020B0602020104020603" pitchFamily="34" charset="0"/>
              </a:rPr>
              <a:t>, </a:t>
            </a:r>
            <a:r>
              <a:rPr lang="en-ID" dirty="0" err="1">
                <a:latin typeface="Tw Cen MT" panose="020B0602020104020603" pitchFamily="34" charset="0"/>
              </a:rPr>
              <a:t>sakit</a:t>
            </a:r>
            <a:r>
              <a:rPr lang="en-ID" dirty="0">
                <a:latin typeface="Tw Cen MT" panose="020B0602020104020603" pitchFamily="34" charset="0"/>
              </a:rPr>
              <a:t>, </a:t>
            </a:r>
            <a:r>
              <a:rPr lang="en-ID" dirty="0" err="1">
                <a:latin typeface="Tw Cen MT" panose="020B0602020104020603" pitchFamily="34" charset="0"/>
              </a:rPr>
              <a:t>benjolan</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a:t>
            </a:r>
            <a:r>
              <a:rPr lang="en-ID" dirty="0" err="1">
                <a:latin typeface="Tw Cen MT" panose="020B0602020104020603" pitchFamily="34" charset="0"/>
              </a:rPr>
              <a:t>menular</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dan </a:t>
            </a:r>
            <a:r>
              <a:rPr lang="en-ID" dirty="0" err="1">
                <a:latin typeface="Tw Cen MT" panose="020B0602020104020603" pitchFamily="34" charset="0"/>
              </a:rPr>
              <a:t>terapinya</a:t>
            </a:r>
            <a:r>
              <a:rPr lang="en-ID" dirty="0">
                <a:latin typeface="Tw Cen MT" panose="020B0602020104020603" pitchFamily="34" charset="0"/>
              </a:rPr>
              <a:t>. </a:t>
            </a:r>
            <a:r>
              <a:rPr lang="en-ID" dirty="0" err="1">
                <a:latin typeface="Tw Cen MT" panose="020B0602020104020603" pitchFamily="34" charset="0"/>
              </a:rPr>
              <a:t>Jumlah</a:t>
            </a:r>
            <a:r>
              <a:rPr lang="en-ID" dirty="0">
                <a:latin typeface="Tw Cen MT" panose="020B0602020104020603" pitchFamily="34" charset="0"/>
              </a:rPr>
              <a:t> </a:t>
            </a:r>
            <a:r>
              <a:rPr lang="en-ID" dirty="0" err="1">
                <a:latin typeface="Tw Cen MT" panose="020B0602020104020603" pitchFamily="34" charset="0"/>
              </a:rPr>
              <a:t>kehamilan</a:t>
            </a:r>
            <a:r>
              <a:rPr lang="en-ID" dirty="0">
                <a:latin typeface="Tw Cen MT" panose="020B0602020104020603" pitchFamily="34" charset="0"/>
              </a:rPr>
              <a:t>, </a:t>
            </a:r>
            <a:r>
              <a:rPr lang="en-ID" dirty="0" err="1">
                <a:latin typeface="Tw Cen MT" panose="020B0602020104020603" pitchFamily="34" charset="0"/>
              </a:rPr>
              <a:t>jumlah</a:t>
            </a:r>
            <a:r>
              <a:rPr lang="en-ID" dirty="0">
                <a:latin typeface="Tw Cen MT" panose="020B0602020104020603" pitchFamily="34" charset="0"/>
              </a:rPr>
              <a:t> dan </a:t>
            </a:r>
            <a:r>
              <a:rPr lang="en-ID" dirty="0" err="1">
                <a:latin typeface="Tw Cen MT" panose="020B0602020104020603" pitchFamily="34" charset="0"/>
              </a:rPr>
              <a:t>jenis</a:t>
            </a:r>
            <a:r>
              <a:rPr lang="en-ID" dirty="0">
                <a:latin typeface="Tw Cen MT" panose="020B0602020104020603" pitchFamily="34" charset="0"/>
              </a:rPr>
              <a:t> </a:t>
            </a:r>
            <a:r>
              <a:rPr lang="en-ID" dirty="0" err="1">
                <a:latin typeface="Tw Cen MT" panose="020B0602020104020603" pitchFamily="34" charset="0"/>
              </a:rPr>
              <a:t>pelahiran</a:t>
            </a:r>
            <a:r>
              <a:rPr lang="en-ID" dirty="0">
                <a:latin typeface="Tw Cen MT" panose="020B0602020104020603" pitchFamily="34" charset="0"/>
              </a:rPr>
              <a:t>, </a:t>
            </a:r>
            <a:r>
              <a:rPr lang="en-ID" dirty="0" err="1">
                <a:latin typeface="Tw Cen MT" panose="020B0602020104020603" pitchFamily="34" charset="0"/>
              </a:rPr>
              <a:t>jumlah</a:t>
            </a:r>
            <a:r>
              <a:rPr lang="en-ID" dirty="0">
                <a:latin typeface="Tw Cen MT" panose="020B0602020104020603" pitchFamily="34" charset="0"/>
              </a:rPr>
              <a:t> </a:t>
            </a:r>
            <a:r>
              <a:rPr lang="en-ID" dirty="0" err="1">
                <a:latin typeface="Tw Cen MT" panose="020B0602020104020603" pitchFamily="34" charset="0"/>
              </a:rPr>
              <a:t>aborsi</a:t>
            </a:r>
            <a:r>
              <a:rPr lang="en-ID" dirty="0">
                <a:latin typeface="Tw Cen MT" panose="020B0602020104020603" pitchFamily="34" charset="0"/>
              </a:rPr>
              <a:t> (</a:t>
            </a:r>
            <a:r>
              <a:rPr lang="en-ID" dirty="0" err="1">
                <a:latin typeface="Tw Cen MT" panose="020B0602020104020603" pitchFamily="34" charset="0"/>
              </a:rPr>
              <a:t>spontan</a:t>
            </a:r>
            <a:r>
              <a:rPr lang="en-ID" dirty="0">
                <a:latin typeface="Tw Cen MT" panose="020B0602020104020603" pitchFamily="34" charset="0"/>
              </a:rPr>
              <a:t> &amp; </a:t>
            </a:r>
            <a:r>
              <a:rPr lang="en-ID" dirty="0" err="1">
                <a:latin typeface="Tw Cen MT" panose="020B0602020104020603" pitchFamily="34" charset="0"/>
              </a:rPr>
              <a:t>induksi</a:t>
            </a:r>
            <a:r>
              <a:rPr lang="en-ID" dirty="0">
                <a:latin typeface="Tw Cen MT" panose="020B0602020104020603" pitchFamily="34" charset="0"/>
              </a:rPr>
              <a:t>), </a:t>
            </a:r>
            <a:r>
              <a:rPr lang="en-ID" dirty="0" err="1">
                <a:latin typeface="Tw Cen MT" panose="020B0602020104020603" pitchFamily="34" charset="0"/>
              </a:rPr>
              <a:t>komplikasi</a:t>
            </a:r>
            <a:r>
              <a:rPr lang="en-ID" dirty="0">
                <a:latin typeface="Tw Cen MT" panose="020B0602020104020603" pitchFamily="34" charset="0"/>
              </a:rPr>
              <a:t> </a:t>
            </a:r>
            <a:r>
              <a:rPr lang="en-ID" dirty="0" err="1">
                <a:latin typeface="Tw Cen MT" panose="020B0602020104020603" pitchFamily="34" charset="0"/>
              </a:rPr>
              <a:t>kehamilan</a:t>
            </a:r>
            <a:r>
              <a:rPr lang="en-ID" dirty="0">
                <a:latin typeface="Tw Cen MT" panose="020B0602020104020603" pitchFamily="34" charset="0"/>
              </a:rPr>
              <a:t>, </a:t>
            </a:r>
            <a:r>
              <a:rPr lang="en-ID" dirty="0" err="1">
                <a:latin typeface="Tw Cen MT" panose="020B0602020104020603" pitchFamily="34" charset="0"/>
              </a:rPr>
              <a:t>metode</a:t>
            </a:r>
            <a:r>
              <a:rPr lang="en-ID" dirty="0">
                <a:latin typeface="Tw Cen MT" panose="020B0602020104020603" pitchFamily="34" charset="0"/>
              </a:rPr>
              <a:t> KB. </a:t>
            </a:r>
            <a:r>
              <a:rPr lang="en-ID" dirty="0" err="1">
                <a:latin typeface="Tw Cen MT" panose="020B0602020104020603" pitchFamily="34" charset="0"/>
              </a:rPr>
              <a:t>Preferensi</a:t>
            </a:r>
            <a:r>
              <a:rPr lang="en-ID" dirty="0">
                <a:latin typeface="Tw Cen MT" panose="020B0602020104020603" pitchFamily="34" charset="0"/>
              </a:rPr>
              <a:t>, </a:t>
            </a:r>
            <a:r>
              <a:rPr lang="en-ID" dirty="0" err="1">
                <a:latin typeface="Tw Cen MT" panose="020B0602020104020603" pitchFamily="34" charset="0"/>
              </a:rPr>
              <a:t>minat</a:t>
            </a:r>
            <a:r>
              <a:rPr lang="en-ID" dirty="0">
                <a:latin typeface="Tw Cen MT" panose="020B0602020104020603" pitchFamily="34" charset="0"/>
              </a:rPr>
              <a:t>, </a:t>
            </a:r>
            <a:r>
              <a:rPr lang="en-ID" dirty="0" err="1">
                <a:latin typeface="Tw Cen MT" panose="020B0602020104020603" pitchFamily="34" charset="0"/>
              </a:rPr>
              <a:t>fungsi</a:t>
            </a:r>
            <a:r>
              <a:rPr lang="en-ID" dirty="0">
                <a:latin typeface="Tw Cen MT" panose="020B0602020104020603" pitchFamily="34" charset="0"/>
              </a:rPr>
              <a:t>, </a:t>
            </a:r>
            <a:r>
              <a:rPr lang="en-ID" dirty="0" err="1">
                <a:latin typeface="Tw Cen MT" panose="020B0602020104020603" pitchFamily="34" charset="0"/>
              </a:rPr>
              <a:t>kepuasan</a:t>
            </a:r>
            <a:r>
              <a:rPr lang="en-ID" dirty="0">
                <a:latin typeface="Tw Cen MT" panose="020B0602020104020603" pitchFamily="34" charset="0"/>
              </a:rPr>
              <a:t>, </a:t>
            </a:r>
            <a:r>
              <a:rPr lang="en-ID" dirty="0" err="1">
                <a:latin typeface="Tw Cen MT" panose="020B0602020104020603" pitchFamily="34" charset="0"/>
              </a:rPr>
              <a:t>masalah</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a:t>
            </a:r>
            <a:r>
              <a:rPr lang="en-ID" dirty="0" err="1">
                <a:latin typeface="Tw Cen MT" panose="020B0602020104020603" pitchFamily="34" charset="0"/>
              </a:rPr>
              <a:t>termasuk</a:t>
            </a:r>
            <a:r>
              <a:rPr lang="en-ID" dirty="0">
                <a:latin typeface="Tw Cen MT" panose="020B0602020104020603" pitchFamily="34" charset="0"/>
              </a:rPr>
              <a:t> dyspareunia). </a:t>
            </a:r>
            <a:r>
              <a:rPr lang="en-ID" dirty="0" err="1">
                <a:latin typeface="Tw Cen MT" panose="020B0602020104020603" pitchFamily="34" charset="0"/>
              </a:rPr>
              <a:t>Kekhawatiran</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HIV</a:t>
            </a:r>
          </a:p>
        </p:txBody>
      </p:sp>
    </p:spTree>
    <p:extLst>
      <p:ext uri="{BB962C8B-B14F-4D97-AF65-F5344CB8AC3E}">
        <p14:creationId xmlns:p14="http://schemas.microsoft.com/office/powerpoint/2010/main" val="161996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3F274-092E-E9B6-5789-4F682C2BC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3F05D-8D91-9D93-7E36-DDC7954E20F6}"/>
              </a:ext>
            </a:extLst>
          </p:cNvPr>
          <p:cNvSpPr>
            <a:spLocks noGrp="1"/>
          </p:cNvSpPr>
          <p:nvPr>
            <p:ph type="ctrTitle"/>
          </p:nvPr>
        </p:nvSpPr>
        <p:spPr>
          <a:xfrm>
            <a:off x="483357" y="1553773"/>
            <a:ext cx="5985682" cy="3750454"/>
          </a:xfrm>
        </p:spPr>
        <p:txBody>
          <a:bodyPr>
            <a:normAutofit/>
          </a:bodyPr>
          <a:lstStyle/>
          <a:p>
            <a:r>
              <a:rPr lang="en-US" sz="5200" b="1" dirty="0">
                <a:latin typeface="Tw Cen MT" panose="020B0602020104020603" pitchFamily="34" charset="0"/>
              </a:rPr>
              <a:t>TEUNANG, </a:t>
            </a:r>
            <a:r>
              <a:rPr lang="en-US" sz="5200" dirty="0" err="1">
                <a:latin typeface="Tw Cen MT" panose="020B0602020104020603" pitchFamily="34" charset="0"/>
              </a:rPr>
              <a:t>Sumber</a:t>
            </a:r>
            <a:r>
              <a:rPr lang="en-US" sz="5200" dirty="0">
                <a:latin typeface="Tw Cen MT" panose="020B0602020104020603" pitchFamily="34" charset="0"/>
              </a:rPr>
              <a:t> </a:t>
            </a:r>
            <a:r>
              <a:rPr lang="en-US" sz="5200" dirty="0" err="1">
                <a:latin typeface="Tw Cen MT" panose="020B0602020104020603" pitchFamily="34" charset="0"/>
              </a:rPr>
              <a:t>jih</a:t>
            </a:r>
            <a:r>
              <a:rPr lang="en-US" sz="5200" dirty="0">
                <a:latin typeface="Tw Cen MT" panose="020B0602020104020603" pitchFamily="34" charset="0"/>
              </a:rPr>
              <a:t> </a:t>
            </a:r>
            <a:r>
              <a:rPr lang="en-US" sz="5200" dirty="0" err="1">
                <a:latin typeface="Tw Cen MT" panose="020B0602020104020603" pitchFamily="34" charset="0"/>
              </a:rPr>
              <a:t>jeut</a:t>
            </a:r>
            <a:r>
              <a:rPr lang="en-US" sz="5200" dirty="0">
                <a:latin typeface="Tw Cen MT" panose="020B0602020104020603" pitchFamily="34" charset="0"/>
              </a:rPr>
              <a:t> ta </a:t>
            </a:r>
            <a:r>
              <a:rPr lang="en-US" sz="5200" dirty="0" err="1">
                <a:latin typeface="Tw Cen MT" panose="020B0602020104020603" pitchFamily="34" charset="0"/>
              </a:rPr>
              <a:t>pakèk</a:t>
            </a:r>
            <a:r>
              <a:rPr lang="en-US" sz="5200" dirty="0">
                <a:latin typeface="Tw Cen MT" panose="020B0602020104020603" pitchFamily="34" charset="0"/>
              </a:rPr>
              <a:t>, </a:t>
            </a:r>
            <a:r>
              <a:rPr lang="en-US" sz="5200" dirty="0" err="1">
                <a:latin typeface="Tw Cen MT" panose="020B0602020104020603" pitchFamily="34" charset="0"/>
              </a:rPr>
              <a:t>bèk</a:t>
            </a:r>
            <a:r>
              <a:rPr lang="en-US" sz="5200" dirty="0">
                <a:latin typeface="Tw Cen MT" panose="020B0602020104020603" pitchFamily="34" charset="0"/>
              </a:rPr>
              <a:t> ragu </a:t>
            </a:r>
            <a:r>
              <a:rPr lang="en-US" sz="5200" dirty="0" err="1">
                <a:latin typeface="Tw Cen MT" panose="020B0602020104020603" pitchFamily="34" charset="0"/>
              </a:rPr>
              <a:t>meuseu</a:t>
            </a:r>
            <a:r>
              <a:rPr lang="en-US" sz="5200" dirty="0">
                <a:latin typeface="Tw Cen MT" panose="020B0602020104020603" pitchFamily="34" charset="0"/>
              </a:rPr>
              <a:t> </a:t>
            </a:r>
            <a:r>
              <a:rPr lang="en-US" sz="5200" dirty="0" err="1">
                <a:latin typeface="Tw Cen MT" panose="020B0602020104020603" pitchFamily="34" charset="0"/>
              </a:rPr>
              <a:t>geuneuk</a:t>
            </a:r>
            <a:r>
              <a:rPr lang="en-US" sz="5200" dirty="0">
                <a:latin typeface="Tw Cen MT" panose="020B0602020104020603" pitchFamily="34" charset="0"/>
              </a:rPr>
              <a:t> </a:t>
            </a:r>
            <a:r>
              <a:rPr lang="en-US" sz="5200" dirty="0" err="1">
                <a:latin typeface="Tw Cen MT" panose="020B0602020104020603" pitchFamily="34" charset="0"/>
              </a:rPr>
              <a:t>coba</a:t>
            </a:r>
            <a:r>
              <a:rPr lang="en-US" sz="5200" dirty="0">
                <a:latin typeface="Tw Cen MT" panose="020B0602020104020603" pitchFamily="34" charset="0"/>
              </a:rPr>
              <a:t> </a:t>
            </a:r>
            <a:r>
              <a:rPr lang="en-US" sz="5200" dirty="0" err="1">
                <a:latin typeface="Tw Cen MT" panose="020B0602020104020603" pitchFamily="34" charset="0"/>
              </a:rPr>
              <a:t>bak</a:t>
            </a:r>
            <a:r>
              <a:rPr lang="en-US" sz="5200" dirty="0">
                <a:latin typeface="Tw Cen MT" panose="020B0602020104020603" pitchFamily="34" charset="0"/>
              </a:rPr>
              <a:t> </a:t>
            </a:r>
            <a:r>
              <a:rPr lang="en-US" sz="5200" dirty="0" err="1">
                <a:latin typeface="Tw Cen MT" panose="020B0602020104020603" pitchFamily="34" charset="0"/>
              </a:rPr>
              <a:t>pasien</a:t>
            </a:r>
            <a:r>
              <a:rPr lang="en-US" sz="5200" dirty="0">
                <a:latin typeface="Tw Cen MT" panose="020B0602020104020603" pitchFamily="34" charset="0"/>
              </a:rPr>
              <a:t> </a:t>
            </a:r>
            <a:r>
              <a:rPr lang="en-US" sz="5200" dirty="0" err="1">
                <a:latin typeface="Tw Cen MT" panose="020B0602020104020603" pitchFamily="34" charset="0"/>
              </a:rPr>
              <a:t>langsông</a:t>
            </a:r>
            <a:endParaRPr lang="en-ID" sz="5200" dirty="0">
              <a:latin typeface="Tw Cen MT" panose="020B0602020104020603" pitchFamily="34" charset="0"/>
            </a:endParaRPr>
          </a:p>
        </p:txBody>
      </p:sp>
      <p:pic>
        <p:nvPicPr>
          <p:cNvPr id="4" name="Picture 3">
            <a:extLst>
              <a:ext uri="{FF2B5EF4-FFF2-40B4-BE49-F238E27FC236}">
                <a16:creationId xmlns:a16="http://schemas.microsoft.com/office/drawing/2014/main" id="{5F2F585B-4356-70F2-64C5-721880282703}"/>
              </a:ext>
            </a:extLst>
          </p:cNvPr>
          <p:cNvPicPr>
            <a:picLocks noChangeAspect="1"/>
          </p:cNvPicPr>
          <p:nvPr/>
        </p:nvPicPr>
        <p:blipFill>
          <a:blip r:embed="rId2">
            <a:extLst>
              <a:ext uri="{28A0092B-C50C-407E-A947-70E740481C1C}">
                <a14:useLocalDpi xmlns:a14="http://schemas.microsoft.com/office/drawing/2010/main" val="0"/>
              </a:ext>
            </a:extLst>
          </a:blip>
          <a:srcRect l="4368" t="13632" r="1799" b="25174"/>
          <a:stretch/>
        </p:blipFill>
        <p:spPr>
          <a:xfrm>
            <a:off x="6878472" y="338083"/>
            <a:ext cx="4830171" cy="6181834"/>
          </a:xfrm>
          <a:prstGeom prst="rect">
            <a:avLst/>
          </a:prstGeom>
        </p:spPr>
      </p:pic>
    </p:spTree>
    <p:extLst>
      <p:ext uri="{BB962C8B-B14F-4D97-AF65-F5344CB8AC3E}">
        <p14:creationId xmlns:p14="http://schemas.microsoft.com/office/powerpoint/2010/main" val="127090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C8EA4-D75A-740B-404A-29531B60237F}"/>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610C05D-7525-AEE2-72E9-1CE0238818EC}"/>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9AB227C0-EADB-F349-851A-0A060AF9FD57}"/>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CDC0055C-E61F-09B8-CE22-4D6907D306CA}"/>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93245DD9-DF46-F07F-47E0-FAA46046621C}"/>
              </a:ext>
            </a:extLst>
          </p:cNvPr>
          <p:cNvSpPr txBox="1"/>
          <p:nvPr/>
        </p:nvSpPr>
        <p:spPr>
          <a:xfrm>
            <a:off x="349875" y="1759167"/>
            <a:ext cx="11492247" cy="2862322"/>
          </a:xfrm>
          <a:prstGeom prst="rect">
            <a:avLst/>
          </a:prstGeom>
          <a:noFill/>
        </p:spPr>
        <p:txBody>
          <a:bodyPr wrap="square">
            <a:spAutoFit/>
          </a:bodyPr>
          <a:lstStyle/>
          <a:p>
            <a:r>
              <a:rPr lang="en-US" b="1" dirty="0" err="1">
                <a:solidFill>
                  <a:schemeClr val="accent1"/>
                </a:solidFill>
                <a:latin typeface="Tw Cen MT" panose="020B0602020104020603" pitchFamily="34" charset="0"/>
              </a:rPr>
              <a:t>Muskuloskeletal</a:t>
            </a:r>
            <a:endParaRPr lang="en-US" b="1" dirty="0">
              <a:solidFill>
                <a:schemeClr val="accent1"/>
              </a:solidFill>
              <a:latin typeface="Tw Cen MT" panose="020B0602020104020603" pitchFamily="34" charset="0"/>
            </a:endParaRPr>
          </a:p>
          <a:p>
            <a:r>
              <a:rPr lang="en-ID" sz="1800" dirty="0">
                <a:latin typeface="Tw Cen MT" panose="020B0602020104020603" pitchFamily="34" charset="0"/>
              </a:rPr>
              <a:t>Nyeri </a:t>
            </a:r>
            <a:r>
              <a:rPr lang="en-ID" sz="1800" dirty="0" err="1">
                <a:latin typeface="Tw Cen MT" panose="020B0602020104020603" pitchFamily="34" charset="0"/>
              </a:rPr>
              <a:t>otot</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sendi</a:t>
            </a:r>
            <a:r>
              <a:rPr lang="en-ID" sz="1800" dirty="0">
                <a:latin typeface="Tw Cen MT" panose="020B0602020104020603" pitchFamily="34" charset="0"/>
              </a:rPr>
              <a:t>, </a:t>
            </a:r>
            <a:r>
              <a:rPr lang="en-ID" sz="1800" dirty="0" err="1">
                <a:latin typeface="Tw Cen MT" panose="020B0602020104020603" pitchFamily="34" charset="0"/>
              </a:rPr>
              <a:t>kekakuan</a:t>
            </a:r>
            <a:r>
              <a:rPr lang="en-ID" sz="1800" dirty="0">
                <a:latin typeface="Tw Cen MT" panose="020B0602020104020603" pitchFamily="34" charset="0"/>
              </a:rPr>
              <a:t>, </a:t>
            </a:r>
            <a:r>
              <a:rPr lang="en-ID" sz="1800" dirty="0" err="1">
                <a:latin typeface="Tw Cen MT" panose="020B0602020104020603" pitchFamily="34" charset="0"/>
              </a:rPr>
              <a:t>artritis</a:t>
            </a:r>
            <a:r>
              <a:rPr lang="en-ID" sz="1800" dirty="0">
                <a:latin typeface="Tw Cen MT" panose="020B0602020104020603" pitchFamily="34" charset="0"/>
              </a:rPr>
              <a:t>, gout, </a:t>
            </a:r>
            <a:r>
              <a:rPr lang="en-ID" sz="1800" dirty="0" err="1">
                <a:latin typeface="Tw Cen MT" panose="020B0602020104020603" pitchFamily="34" charset="0"/>
              </a:rPr>
              <a:t>nyeri</a:t>
            </a:r>
            <a:r>
              <a:rPr lang="en-ID" sz="1800" dirty="0">
                <a:latin typeface="Tw Cen MT" panose="020B0602020104020603" pitchFamily="34" charset="0"/>
              </a:rPr>
              <a:t> </a:t>
            </a:r>
            <a:r>
              <a:rPr lang="en-ID" sz="1800" dirty="0" err="1">
                <a:latin typeface="Tw Cen MT" panose="020B0602020104020603" pitchFamily="34" charset="0"/>
              </a:rPr>
              <a:t>punggung</a:t>
            </a:r>
            <a:r>
              <a:rPr lang="en-ID" sz="1800" dirty="0">
                <a:latin typeface="Tw Cen MT" panose="020B0602020104020603" pitchFamily="34" charset="0"/>
              </a:rPr>
              <a:t>. Jika </a:t>
            </a:r>
            <a:r>
              <a:rPr lang="en-ID" sz="1800" dirty="0" err="1">
                <a:latin typeface="Tw Cen MT" panose="020B0602020104020603" pitchFamily="34" charset="0"/>
              </a:rPr>
              <a:t>ada</a:t>
            </a:r>
            <a:r>
              <a:rPr lang="en-ID" sz="1800" dirty="0">
                <a:latin typeface="Tw Cen MT" panose="020B0602020104020603" pitchFamily="34" charset="0"/>
              </a:rPr>
              <a:t>, </a:t>
            </a:r>
            <a:r>
              <a:rPr lang="en-ID" sz="1800" dirty="0" err="1">
                <a:latin typeface="Tw Cen MT" panose="020B0602020104020603" pitchFamily="34" charset="0"/>
              </a:rPr>
              <a:t>gambarkan</a:t>
            </a:r>
            <a:r>
              <a:rPr lang="en-ID" sz="1800" dirty="0">
                <a:latin typeface="Tw Cen MT" panose="020B0602020104020603" pitchFamily="34" charset="0"/>
              </a:rPr>
              <a:t> </a:t>
            </a:r>
            <a:r>
              <a:rPr lang="en-ID" sz="1800" dirty="0" err="1">
                <a:latin typeface="Tw Cen MT" panose="020B0602020104020603" pitchFamily="34" charset="0"/>
              </a:rPr>
              <a:t>lokasi</a:t>
            </a:r>
            <a:r>
              <a:rPr lang="en-ID" sz="1800" dirty="0">
                <a:latin typeface="Tw Cen MT" panose="020B0602020104020603" pitchFamily="34" charset="0"/>
              </a:rPr>
              <a:t> </a:t>
            </a:r>
            <a:r>
              <a:rPr lang="en-ID" sz="1800" dirty="0" err="1">
                <a:latin typeface="Tw Cen MT" panose="020B0602020104020603" pitchFamily="34" charset="0"/>
              </a:rPr>
              <a:t>sendi</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otot</a:t>
            </a:r>
            <a:r>
              <a:rPr lang="en-ID" sz="1800" dirty="0">
                <a:latin typeface="Tw Cen MT" panose="020B0602020104020603" pitchFamily="34" charset="0"/>
              </a:rPr>
              <a:t> yang </a:t>
            </a:r>
            <a:r>
              <a:rPr lang="en-ID" sz="1800" dirty="0" err="1">
                <a:latin typeface="Tw Cen MT" panose="020B0602020104020603" pitchFamily="34" charset="0"/>
              </a:rPr>
              <a:t>mengalami</a:t>
            </a:r>
            <a:r>
              <a:rPr lang="en-ID" sz="1800" dirty="0">
                <a:latin typeface="Tw Cen MT" panose="020B0602020104020603" pitchFamily="34" charset="0"/>
              </a:rPr>
              <a:t> </a:t>
            </a:r>
            <a:r>
              <a:rPr lang="en-ID" sz="1800" dirty="0" err="1">
                <a:latin typeface="Tw Cen MT" panose="020B0602020104020603" pitchFamily="34" charset="0"/>
              </a:rPr>
              <a:t>gangguan</a:t>
            </a:r>
            <a:r>
              <a:rPr lang="en-ID" sz="1800" dirty="0">
                <a:latin typeface="Tw Cen MT" panose="020B0602020104020603" pitchFamily="34" charset="0"/>
              </a:rPr>
              <a:t>, </a:t>
            </a:r>
            <a:r>
              <a:rPr lang="en-ID" sz="1800" dirty="0" err="1">
                <a:latin typeface="Tw Cen MT" panose="020B0602020104020603" pitchFamily="34" charset="0"/>
              </a:rPr>
              <a:t>adanya</a:t>
            </a:r>
            <a:r>
              <a:rPr lang="en-ID" sz="1800" dirty="0">
                <a:latin typeface="Tw Cen MT" panose="020B0602020104020603" pitchFamily="34" charset="0"/>
              </a:rPr>
              <a:t> </a:t>
            </a:r>
            <a:r>
              <a:rPr lang="en-ID" sz="1800" dirty="0" err="1">
                <a:latin typeface="Tw Cen MT" panose="020B0602020104020603" pitchFamily="34" charset="0"/>
              </a:rPr>
              <a:t>pembengkakan</a:t>
            </a:r>
            <a:r>
              <a:rPr lang="en-ID" dirty="0">
                <a:latin typeface="Tw Cen MT" panose="020B0602020104020603" pitchFamily="34" charset="0"/>
              </a:rPr>
              <a:t>, </a:t>
            </a:r>
            <a:r>
              <a:rPr lang="en-ID" dirty="0" err="1">
                <a:latin typeface="Tw Cen MT" panose="020B0602020104020603" pitchFamily="34" charset="0"/>
              </a:rPr>
              <a:t>kemerahan</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tekan</a:t>
            </a:r>
            <a:r>
              <a:rPr lang="en-ID" dirty="0">
                <a:latin typeface="Tw Cen MT" panose="020B0602020104020603" pitchFamily="34" charset="0"/>
              </a:rPr>
              <a:t>, </a:t>
            </a:r>
            <a:r>
              <a:rPr lang="en-ID" dirty="0" err="1">
                <a:latin typeface="Tw Cen MT" panose="020B0602020104020603" pitchFamily="34" charset="0"/>
              </a:rPr>
              <a:t>kekakuan</a:t>
            </a:r>
            <a:r>
              <a:rPr lang="en-ID" dirty="0">
                <a:latin typeface="Tw Cen MT" panose="020B0602020104020603" pitchFamily="34" charset="0"/>
              </a:rPr>
              <a:t>, </a:t>
            </a:r>
            <a:r>
              <a:rPr lang="en-ID" dirty="0" err="1">
                <a:latin typeface="Tw Cen MT" panose="020B0602020104020603" pitchFamily="34" charset="0"/>
              </a:rPr>
              <a:t>kelemahan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keterbatasan</a:t>
            </a:r>
            <a:r>
              <a:rPr lang="en-ID" dirty="0">
                <a:latin typeface="Tw Cen MT" panose="020B0602020104020603" pitchFamily="34" charset="0"/>
              </a:rPr>
              <a:t> </a:t>
            </a:r>
            <a:r>
              <a:rPr lang="en-ID" dirty="0" err="1">
                <a:latin typeface="Tw Cen MT" panose="020B0602020104020603" pitchFamily="34" charset="0"/>
              </a:rPr>
              <a:t>gerak</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aktivitas</a:t>
            </a:r>
            <a:r>
              <a:rPr lang="en-ID" dirty="0">
                <a:latin typeface="Tw Cen MT" panose="020B0602020104020603" pitchFamily="34" charset="0"/>
              </a:rPr>
              <a:t>; </a:t>
            </a:r>
            <a:r>
              <a:rPr lang="en-ID" dirty="0" err="1">
                <a:latin typeface="Tw Cen MT" panose="020B0602020104020603" pitchFamily="34" charset="0"/>
              </a:rPr>
              <a:t>termasuk</a:t>
            </a:r>
            <a:r>
              <a:rPr lang="en-ID" dirty="0">
                <a:latin typeface="Tw Cen MT" panose="020B0602020104020603" pitchFamily="34" charset="0"/>
              </a:rPr>
              <a:t> </a:t>
            </a:r>
            <a:r>
              <a:rPr lang="en-ID" dirty="0" err="1">
                <a:latin typeface="Tw Cen MT" panose="020B0602020104020603" pitchFamily="34" charset="0"/>
              </a:rPr>
              <a:t>waktu</a:t>
            </a:r>
            <a:r>
              <a:rPr lang="en-ID" dirty="0">
                <a:latin typeface="Tw Cen MT" panose="020B0602020104020603" pitchFamily="34" charset="0"/>
              </a:rPr>
              <a:t> </a:t>
            </a:r>
            <a:r>
              <a:rPr lang="en-ID" dirty="0" err="1">
                <a:latin typeface="Tw Cen MT" panose="020B0602020104020603" pitchFamily="34" charset="0"/>
              </a:rPr>
              <a:t>munculnya</a:t>
            </a:r>
            <a:r>
              <a:rPr lang="en-ID" dirty="0">
                <a:latin typeface="Tw Cen MT" panose="020B0602020104020603" pitchFamily="34" charset="0"/>
              </a:rPr>
              <a:t> </a:t>
            </a:r>
            <a:r>
              <a:rPr lang="en-ID" dirty="0" err="1">
                <a:latin typeface="Tw Cen MT" panose="020B0602020104020603" pitchFamily="34" charset="0"/>
              </a:rPr>
              <a:t>gejala</a:t>
            </a:r>
            <a:r>
              <a:rPr lang="en-ID" dirty="0">
                <a:latin typeface="Tw Cen MT" panose="020B0602020104020603" pitchFamily="34" charset="0"/>
              </a:rPr>
              <a:t> (mis., </a:t>
            </a:r>
            <a:r>
              <a:rPr lang="en-ID" dirty="0" err="1">
                <a:latin typeface="Tw Cen MT" panose="020B0602020104020603" pitchFamily="34" charset="0"/>
              </a:rPr>
              <a:t>pagi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sore), </a:t>
            </a:r>
            <a:r>
              <a:rPr lang="en-ID" dirty="0" err="1">
                <a:latin typeface="Tw Cen MT" panose="020B0602020104020603" pitchFamily="34" charset="0"/>
              </a:rPr>
              <a:t>durasi</a:t>
            </a:r>
            <a:r>
              <a:rPr lang="en-ID" dirty="0">
                <a:latin typeface="Tw Cen MT" panose="020B0602020104020603" pitchFamily="34" charset="0"/>
              </a:rPr>
              <a:t>, dan </a:t>
            </a:r>
            <a:r>
              <a:rPr lang="en-ID" dirty="0" err="1">
                <a:latin typeface="Tw Cen MT" panose="020B0602020104020603" pitchFamily="34" charset="0"/>
              </a:rPr>
              <a:t>adanya</a:t>
            </a:r>
            <a:r>
              <a:rPr lang="en-ID" dirty="0">
                <a:latin typeface="Tw Cen MT" panose="020B0602020104020603" pitchFamily="34" charset="0"/>
              </a:rPr>
              <a:t> </a:t>
            </a:r>
            <a:r>
              <a:rPr lang="en-ID" dirty="0" err="1">
                <a:latin typeface="Tw Cen MT" panose="020B0602020104020603" pitchFamily="34" charset="0"/>
              </a:rPr>
              <a:t>riwayat</a:t>
            </a:r>
            <a:r>
              <a:rPr lang="en-ID" dirty="0">
                <a:latin typeface="Tw Cen MT" panose="020B0602020104020603" pitchFamily="34" charset="0"/>
              </a:rPr>
              <a:t> trauma. Nyeri </a:t>
            </a:r>
            <a:r>
              <a:rPr lang="en-ID" dirty="0" err="1">
                <a:latin typeface="Tw Cen MT" panose="020B0602020104020603" pitchFamily="34" charset="0"/>
              </a:rPr>
              <a:t>leher</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punggung</a:t>
            </a:r>
            <a:r>
              <a:rPr lang="en-ID" dirty="0">
                <a:latin typeface="Tw Cen MT" panose="020B0602020104020603" pitchFamily="34" charset="0"/>
              </a:rPr>
              <a:t> </a:t>
            </a:r>
            <a:r>
              <a:rPr lang="en-ID" dirty="0" err="1">
                <a:latin typeface="Tw Cen MT" panose="020B0602020104020603" pitchFamily="34" charset="0"/>
              </a:rPr>
              <a:t>bawah</a:t>
            </a:r>
            <a:r>
              <a:rPr lang="en-ID" dirty="0">
                <a:latin typeface="Tw Cen MT" panose="020B0602020104020603" pitchFamily="34" charset="0"/>
              </a:rPr>
              <a:t>. Nyeri </a:t>
            </a:r>
            <a:r>
              <a:rPr lang="en-ID" dirty="0" err="1">
                <a:latin typeface="Tw Cen MT" panose="020B0602020104020603" pitchFamily="34" charset="0"/>
              </a:rPr>
              <a:t>sendi</a:t>
            </a:r>
            <a:r>
              <a:rPr lang="en-ID" dirty="0">
                <a:latin typeface="Tw Cen MT" panose="020B0602020104020603" pitchFamily="34" charset="0"/>
              </a:rPr>
              <a:t> </a:t>
            </a:r>
            <a:r>
              <a:rPr lang="en-ID" dirty="0" err="1">
                <a:latin typeface="Tw Cen MT" panose="020B0602020104020603" pitchFamily="34" charset="0"/>
              </a:rPr>
              <a:t>dengan</a:t>
            </a:r>
            <a:r>
              <a:rPr lang="en-ID" dirty="0">
                <a:latin typeface="Tw Cen MT" panose="020B0602020104020603" pitchFamily="34" charset="0"/>
              </a:rPr>
              <a:t> Gambaran </a:t>
            </a:r>
            <a:r>
              <a:rPr lang="en-ID" dirty="0" err="1">
                <a:latin typeface="Tw Cen MT" panose="020B0602020104020603" pitchFamily="34" charset="0"/>
              </a:rPr>
              <a:t>sistemik</a:t>
            </a:r>
            <a:r>
              <a:rPr lang="en-ID" dirty="0">
                <a:latin typeface="Tw Cen MT" panose="020B0602020104020603" pitchFamily="34" charset="0"/>
              </a:rPr>
              <a:t>, </a:t>
            </a:r>
            <a:r>
              <a:rPr lang="en-ID" dirty="0" err="1">
                <a:latin typeface="Tw Cen MT" panose="020B0602020104020603" pitchFamily="34" charset="0"/>
              </a:rPr>
              <a:t>seperti</a:t>
            </a:r>
            <a:r>
              <a:rPr lang="en-ID" dirty="0">
                <a:latin typeface="Tw Cen MT" panose="020B0602020104020603" pitchFamily="34" charset="0"/>
              </a:rPr>
              <a:t> </a:t>
            </a:r>
            <a:r>
              <a:rPr lang="en-ID" dirty="0" err="1">
                <a:latin typeface="Tw Cen MT" panose="020B0602020104020603" pitchFamily="34" charset="0"/>
              </a:rPr>
              <a:t>demam</a:t>
            </a:r>
            <a:r>
              <a:rPr lang="en-ID" dirty="0">
                <a:latin typeface="Tw Cen MT" panose="020B0602020104020603" pitchFamily="34" charset="0"/>
              </a:rPr>
              <a:t>, </a:t>
            </a:r>
            <a:r>
              <a:rPr lang="en-ID" dirty="0" err="1">
                <a:latin typeface="Tw Cen MT" panose="020B0602020104020603" pitchFamily="34" charset="0"/>
              </a:rPr>
              <a:t>menggigil</a:t>
            </a:r>
            <a:r>
              <a:rPr lang="en-ID" dirty="0">
                <a:latin typeface="Tw Cen MT" panose="020B0602020104020603" pitchFamily="34" charset="0"/>
              </a:rPr>
              <a:t>, </a:t>
            </a:r>
            <a:r>
              <a:rPr lang="en-ID" dirty="0" err="1">
                <a:latin typeface="Tw Cen MT" panose="020B0602020104020603" pitchFamily="34" charset="0"/>
              </a:rPr>
              <a:t>ruam</a:t>
            </a:r>
            <a:r>
              <a:rPr lang="en-ID" dirty="0">
                <a:latin typeface="Tw Cen MT" panose="020B0602020104020603" pitchFamily="34" charset="0"/>
              </a:rPr>
              <a:t>, </a:t>
            </a:r>
            <a:r>
              <a:rPr lang="en-ID" dirty="0" err="1">
                <a:latin typeface="Tw Cen MT" panose="020B0602020104020603" pitchFamily="34" charset="0"/>
              </a:rPr>
              <a:t>anoreksia</a:t>
            </a:r>
            <a:r>
              <a:rPr lang="en-ID" dirty="0">
                <a:latin typeface="Tw Cen MT" panose="020B0602020104020603" pitchFamily="34" charset="0"/>
              </a:rPr>
              <a:t>, </a:t>
            </a:r>
            <a:r>
              <a:rPr lang="en-ID" dirty="0" err="1">
                <a:latin typeface="Tw Cen MT" panose="020B0602020104020603" pitchFamily="34" charset="0"/>
              </a:rPr>
              <a:t>penurunan</a:t>
            </a:r>
            <a:r>
              <a:rPr lang="en-ID" dirty="0">
                <a:latin typeface="Tw Cen MT" panose="020B0602020104020603" pitchFamily="34" charset="0"/>
              </a:rPr>
              <a:t> BB,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kelemahan</a:t>
            </a:r>
            <a:endParaRPr lang="en-ID" sz="1800" dirty="0">
              <a:latin typeface="Tw Cen MT" panose="020B0602020104020603" pitchFamily="34" charset="0"/>
            </a:endParaRPr>
          </a:p>
          <a:p>
            <a:endParaRPr lang="en-ID" dirty="0">
              <a:latin typeface="Tw Cen MT" panose="020B0602020104020603" pitchFamily="34" charset="0"/>
            </a:endParaRPr>
          </a:p>
          <a:p>
            <a:r>
              <a:rPr lang="en-ID" b="1" dirty="0" err="1">
                <a:solidFill>
                  <a:schemeClr val="accent1"/>
                </a:solidFill>
                <a:latin typeface="Tw Cen MT" panose="020B0602020104020603" pitchFamily="34" charset="0"/>
              </a:rPr>
              <a:t>Psikiatrik</a:t>
            </a:r>
            <a:endParaRPr lang="en-ID" sz="1800" b="1" dirty="0">
              <a:solidFill>
                <a:schemeClr val="accent1"/>
              </a:solidFill>
              <a:latin typeface="Tw Cen MT" panose="020B0602020104020603" pitchFamily="34" charset="0"/>
            </a:endParaRPr>
          </a:p>
          <a:p>
            <a:r>
              <a:rPr lang="en-ID" dirty="0" err="1">
                <a:latin typeface="Tw Cen MT" panose="020B0602020104020603" pitchFamily="34" charset="0"/>
              </a:rPr>
              <a:t>Gugup</a:t>
            </a:r>
            <a:r>
              <a:rPr lang="en-ID" dirty="0">
                <a:latin typeface="Tw Cen MT" panose="020B0602020104020603" pitchFamily="34" charset="0"/>
              </a:rPr>
              <a:t>; </a:t>
            </a:r>
            <a:r>
              <a:rPr lang="en-ID" dirty="0" err="1">
                <a:latin typeface="Tw Cen MT" panose="020B0602020104020603" pitchFamily="34" charset="0"/>
              </a:rPr>
              <a:t>tegang</a:t>
            </a:r>
            <a:r>
              <a:rPr lang="en-ID" dirty="0">
                <a:latin typeface="Tw Cen MT" panose="020B0602020104020603" pitchFamily="34" charset="0"/>
              </a:rPr>
              <a:t>; </a:t>
            </a:r>
            <a:r>
              <a:rPr lang="en-ID" dirty="0" err="1">
                <a:latin typeface="Tw Cen MT" panose="020B0602020104020603" pitchFamily="34" charset="0"/>
              </a:rPr>
              <a:t>alam</a:t>
            </a:r>
            <a:r>
              <a:rPr lang="en-ID" dirty="0">
                <a:latin typeface="Tw Cen MT" panose="020B0602020104020603" pitchFamily="34" charset="0"/>
              </a:rPr>
              <a:t> </a:t>
            </a:r>
            <a:r>
              <a:rPr lang="en-ID" dirty="0" err="1">
                <a:latin typeface="Tw Cen MT" panose="020B0602020104020603" pitchFamily="34" charset="0"/>
              </a:rPr>
              <a:t>perasaan</a:t>
            </a:r>
            <a:r>
              <a:rPr lang="en-ID" dirty="0">
                <a:latin typeface="Tw Cen MT" panose="020B0602020104020603" pitchFamily="34" charset="0"/>
              </a:rPr>
              <a:t> </a:t>
            </a:r>
            <a:r>
              <a:rPr lang="en-ID" dirty="0" err="1">
                <a:latin typeface="Tw Cen MT" panose="020B0602020104020603" pitchFamily="34" charset="0"/>
              </a:rPr>
              <a:t>termasuk</a:t>
            </a:r>
            <a:r>
              <a:rPr lang="en-ID" dirty="0">
                <a:latin typeface="Tw Cen MT" panose="020B0602020104020603" pitchFamily="34" charset="0"/>
              </a:rPr>
              <a:t> </a:t>
            </a:r>
            <a:r>
              <a:rPr lang="en-ID" dirty="0" err="1">
                <a:latin typeface="Tw Cen MT" panose="020B0602020104020603" pitchFamily="34" charset="0"/>
              </a:rPr>
              <a:t>depresi</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a:t>
            </a:r>
            <a:r>
              <a:rPr lang="en-ID" dirty="0" err="1">
                <a:latin typeface="Tw Cen MT" panose="020B0602020104020603" pitchFamily="34" charset="0"/>
              </a:rPr>
              <a:t>memori</a:t>
            </a:r>
            <a:r>
              <a:rPr lang="en-ID" dirty="0">
                <a:latin typeface="Tw Cen MT" panose="020B0602020104020603" pitchFamily="34" charset="0"/>
              </a:rPr>
              <a:t>, </a:t>
            </a:r>
            <a:r>
              <a:rPr lang="en-ID" dirty="0" err="1">
                <a:latin typeface="Tw Cen MT" panose="020B0602020104020603" pitchFamily="34" charset="0"/>
              </a:rPr>
              <a:t>upaya</a:t>
            </a:r>
            <a:r>
              <a:rPr lang="en-ID" dirty="0">
                <a:latin typeface="Tw Cen MT" panose="020B0602020104020603" pitchFamily="34" charset="0"/>
              </a:rPr>
              <a:t> </a:t>
            </a:r>
            <a:r>
              <a:rPr lang="en-ID" dirty="0" err="1">
                <a:latin typeface="Tw Cen MT" panose="020B0602020104020603" pitchFamily="34" charset="0"/>
              </a:rPr>
              <a:t>bunuh</a:t>
            </a:r>
            <a:r>
              <a:rPr lang="en-ID" dirty="0">
                <a:latin typeface="Tw Cen MT" panose="020B0602020104020603" pitchFamily="34" charset="0"/>
              </a:rPr>
              <a:t> </a:t>
            </a:r>
            <a:r>
              <a:rPr lang="en-ID" dirty="0" err="1">
                <a:latin typeface="Tw Cen MT" panose="020B0602020104020603" pitchFamily="34" charset="0"/>
              </a:rPr>
              <a:t>diri</a:t>
            </a:r>
            <a:r>
              <a:rPr lang="en-ID" dirty="0">
                <a:latin typeface="Tw Cen MT" panose="020B0602020104020603" pitchFamily="34" charset="0"/>
              </a:rPr>
              <a:t>, </a:t>
            </a:r>
            <a:r>
              <a:rPr lang="en-ID" dirty="0" err="1">
                <a:latin typeface="Tw Cen MT" panose="020B0602020104020603" pitchFamily="34" charset="0"/>
              </a:rPr>
              <a:t>jika</a:t>
            </a:r>
            <a:r>
              <a:rPr lang="en-ID" dirty="0">
                <a:latin typeface="Tw Cen MT" panose="020B0602020104020603" pitchFamily="34" charset="0"/>
              </a:rPr>
              <a:t> </a:t>
            </a:r>
            <a:r>
              <a:rPr lang="en-ID" dirty="0" err="1">
                <a:latin typeface="Tw Cen MT" panose="020B0602020104020603" pitchFamily="34" charset="0"/>
              </a:rPr>
              <a:t>relevan</a:t>
            </a:r>
            <a:endParaRPr lang="en-ID" dirty="0">
              <a:latin typeface="Tw Cen MT" panose="020B0602020104020603" pitchFamily="34" charset="0"/>
            </a:endParaRPr>
          </a:p>
          <a:p>
            <a:endParaRPr lang="en-ID" sz="1800" dirty="0">
              <a:latin typeface="Tw Cen MT" panose="020B0602020104020603" pitchFamily="34" charset="0"/>
            </a:endParaRPr>
          </a:p>
        </p:txBody>
      </p:sp>
    </p:spTree>
    <p:extLst>
      <p:ext uri="{BB962C8B-B14F-4D97-AF65-F5344CB8AC3E}">
        <p14:creationId xmlns:p14="http://schemas.microsoft.com/office/powerpoint/2010/main" val="287989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9C918-A3AD-ACCA-2E26-4A71A4C355F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4879F1A-F0ED-05C9-E29B-4DD3CCADF1C2}"/>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E897A905-A73D-CC56-F466-2DA6B28B205C}"/>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75C0EBCB-ACC6-FD0B-7B73-7340FFA8328B}"/>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E2C71D8A-BA73-5B65-321F-580FD0044E76}"/>
              </a:ext>
            </a:extLst>
          </p:cNvPr>
          <p:cNvSpPr txBox="1"/>
          <p:nvPr/>
        </p:nvSpPr>
        <p:spPr>
          <a:xfrm>
            <a:off x="349875" y="1759167"/>
            <a:ext cx="11492247" cy="3139321"/>
          </a:xfrm>
          <a:prstGeom prst="rect">
            <a:avLst/>
          </a:prstGeom>
          <a:noFill/>
        </p:spPr>
        <p:txBody>
          <a:bodyPr wrap="square">
            <a:spAutoFit/>
          </a:bodyPr>
          <a:lstStyle/>
          <a:p>
            <a:r>
              <a:rPr lang="en-US" b="1" dirty="0" err="1">
                <a:solidFill>
                  <a:schemeClr val="accent1"/>
                </a:solidFill>
                <a:latin typeface="Tw Cen MT" panose="020B0602020104020603" pitchFamily="34" charset="0"/>
              </a:rPr>
              <a:t>Neurologis</a:t>
            </a:r>
            <a:endParaRPr lang="en-US" b="1" dirty="0">
              <a:solidFill>
                <a:schemeClr val="accent1"/>
              </a:solidFill>
              <a:latin typeface="Tw Cen MT" panose="020B0602020104020603" pitchFamily="34" charset="0"/>
            </a:endParaRPr>
          </a:p>
          <a:p>
            <a:r>
              <a:rPr lang="en-ID" sz="1800" dirty="0" err="1">
                <a:latin typeface="Tw Cen MT" panose="020B0602020104020603" pitchFamily="34" charset="0"/>
              </a:rPr>
              <a:t>Perubahan</a:t>
            </a:r>
            <a:r>
              <a:rPr lang="en-ID" sz="1800" dirty="0">
                <a:latin typeface="Tw Cen MT" panose="020B0602020104020603" pitchFamily="34" charset="0"/>
              </a:rPr>
              <a:t> </a:t>
            </a:r>
            <a:r>
              <a:rPr lang="en-ID" sz="1800" dirty="0" err="1">
                <a:latin typeface="Tw Cen MT" panose="020B0602020104020603" pitchFamily="34" charset="0"/>
              </a:rPr>
              <a:t>alam</a:t>
            </a:r>
            <a:r>
              <a:rPr lang="en-ID" sz="1800" dirty="0">
                <a:latin typeface="Tw Cen MT" panose="020B0602020104020603" pitchFamily="34" charset="0"/>
              </a:rPr>
              <a:t> </a:t>
            </a:r>
            <a:r>
              <a:rPr lang="en-ID" sz="1800" dirty="0" err="1">
                <a:latin typeface="Tw Cen MT" panose="020B0602020104020603" pitchFamily="34" charset="0"/>
              </a:rPr>
              <a:t>perasaan</a:t>
            </a:r>
            <a:r>
              <a:rPr lang="en-ID" sz="1800" dirty="0">
                <a:latin typeface="Tw Cen MT" panose="020B0602020104020603" pitchFamily="34" charset="0"/>
              </a:rPr>
              <a:t>, </a:t>
            </a:r>
            <a:r>
              <a:rPr lang="en-ID" sz="1800" dirty="0" err="1">
                <a:latin typeface="Tw Cen MT" panose="020B0602020104020603" pitchFamily="34" charset="0"/>
              </a:rPr>
              <a:t>perhatian</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wicara</a:t>
            </a:r>
            <a:r>
              <a:rPr lang="en-ID" sz="1800" dirty="0">
                <a:latin typeface="Tw Cen MT" panose="020B0602020104020603" pitchFamily="34" charset="0"/>
              </a:rPr>
              <a:t>; </a:t>
            </a:r>
            <a:r>
              <a:rPr lang="en-ID" sz="1800" dirty="0" err="1">
                <a:latin typeface="Tw Cen MT" panose="020B0602020104020603" pitchFamily="34" charset="0"/>
              </a:rPr>
              <a:t>perubahan</a:t>
            </a:r>
            <a:r>
              <a:rPr lang="en-ID" sz="1800" dirty="0">
                <a:latin typeface="Tw Cen MT" panose="020B0602020104020603" pitchFamily="34" charset="0"/>
              </a:rPr>
              <a:t> </a:t>
            </a:r>
            <a:r>
              <a:rPr lang="en-ID" sz="1800" dirty="0" err="1">
                <a:latin typeface="Tw Cen MT" panose="020B0602020104020603" pitchFamily="34" charset="0"/>
              </a:rPr>
              <a:t>orientasi</a:t>
            </a:r>
            <a:r>
              <a:rPr lang="en-ID" sz="1800" dirty="0">
                <a:latin typeface="Tw Cen MT" panose="020B0602020104020603" pitchFamily="34" charset="0"/>
              </a:rPr>
              <a:t>, </a:t>
            </a:r>
            <a:r>
              <a:rPr lang="en-ID" sz="1800" dirty="0" err="1">
                <a:latin typeface="Tw Cen MT" panose="020B0602020104020603" pitchFamily="34" charset="0"/>
              </a:rPr>
              <a:t>memori</a:t>
            </a:r>
            <a:r>
              <a:rPr lang="en-ID" sz="1800" dirty="0">
                <a:latin typeface="Tw Cen MT" panose="020B0602020104020603" pitchFamily="34" charset="0"/>
              </a:rPr>
              <a:t>, </a:t>
            </a:r>
            <a:r>
              <a:rPr lang="en-ID" sz="1800" dirty="0" err="1">
                <a:latin typeface="Tw Cen MT" panose="020B0602020104020603" pitchFamily="34" charset="0"/>
              </a:rPr>
              <a:t>wawasan</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penilaian</a:t>
            </a:r>
            <a:r>
              <a:rPr lang="en-ID" sz="1800" dirty="0">
                <a:latin typeface="Tw Cen MT" panose="020B0602020104020603" pitchFamily="34" charset="0"/>
              </a:rPr>
              <a:t>; </a:t>
            </a:r>
            <a:r>
              <a:rPr lang="en-ID" sz="1800" dirty="0" err="1">
                <a:latin typeface="Tw Cen MT" panose="020B0602020104020603" pitchFamily="34" charset="0"/>
              </a:rPr>
              <a:t>sakit</a:t>
            </a:r>
            <a:r>
              <a:rPr lang="en-ID" sz="1800" dirty="0">
                <a:latin typeface="Tw Cen MT" panose="020B0602020104020603" pitchFamily="34" charset="0"/>
              </a:rPr>
              <a:t> </a:t>
            </a:r>
            <a:r>
              <a:rPr lang="en-ID" sz="1800" dirty="0" err="1">
                <a:latin typeface="Tw Cen MT" panose="020B0602020104020603" pitchFamily="34" charset="0"/>
              </a:rPr>
              <a:t>kepala</a:t>
            </a:r>
            <a:r>
              <a:rPr lang="en-ID" sz="1800" dirty="0">
                <a:latin typeface="Tw Cen MT" panose="020B0602020104020603" pitchFamily="34" charset="0"/>
              </a:rPr>
              <a:t>, </a:t>
            </a:r>
            <a:r>
              <a:rPr lang="en-ID" sz="1800" dirty="0" err="1">
                <a:latin typeface="Tw Cen MT" panose="020B0602020104020603" pitchFamily="34" charset="0"/>
              </a:rPr>
              <a:t>limbung</a:t>
            </a:r>
            <a:r>
              <a:rPr lang="en-ID" sz="1800" dirty="0">
                <a:latin typeface="Tw Cen MT" panose="020B0602020104020603" pitchFamily="34" charset="0"/>
              </a:rPr>
              <a:t>, vertigo; </a:t>
            </a:r>
            <a:r>
              <a:rPr lang="en-ID" dirty="0" err="1">
                <a:latin typeface="Tw Cen MT" panose="020B0602020104020603" pitchFamily="34" charset="0"/>
              </a:rPr>
              <a:t>pingsan</a:t>
            </a:r>
            <a:r>
              <a:rPr lang="en-ID" dirty="0">
                <a:latin typeface="Tw Cen MT" panose="020B0602020104020603" pitchFamily="34" charset="0"/>
              </a:rPr>
              <a:t>, </a:t>
            </a:r>
            <a:r>
              <a:rPr lang="en-ID" dirty="0" err="1">
                <a:latin typeface="Tw Cen MT" panose="020B0602020104020603" pitchFamily="34" charset="0"/>
              </a:rPr>
              <a:t>tidak</a:t>
            </a:r>
            <a:r>
              <a:rPr lang="en-ID" dirty="0">
                <a:latin typeface="Tw Cen MT" panose="020B0602020104020603" pitchFamily="34" charset="0"/>
              </a:rPr>
              <a:t> </a:t>
            </a:r>
            <a:r>
              <a:rPr lang="en-ID" dirty="0" err="1">
                <a:latin typeface="Tw Cen MT" panose="020B0602020104020603" pitchFamily="34" charset="0"/>
              </a:rPr>
              <a:t>sadarkan</a:t>
            </a:r>
            <a:r>
              <a:rPr lang="en-ID" dirty="0">
                <a:latin typeface="Tw Cen MT" panose="020B0602020104020603" pitchFamily="34" charset="0"/>
              </a:rPr>
              <a:t> </a:t>
            </a:r>
            <a:r>
              <a:rPr lang="en-ID" dirty="0" err="1">
                <a:latin typeface="Tw Cen MT" panose="020B0602020104020603" pitchFamily="34" charset="0"/>
              </a:rPr>
              <a:t>diri</a:t>
            </a:r>
            <a:r>
              <a:rPr lang="en-ID" dirty="0">
                <a:latin typeface="Tw Cen MT" panose="020B0602020104020603" pitchFamily="34" charset="0"/>
              </a:rPr>
              <a:t> </a:t>
            </a:r>
            <a:r>
              <a:rPr lang="en-ID" dirty="0" err="1">
                <a:latin typeface="Tw Cen MT" panose="020B0602020104020603" pitchFamily="34" charset="0"/>
              </a:rPr>
              <a:t>sementara</a:t>
            </a:r>
            <a:r>
              <a:rPr lang="en-ID" dirty="0">
                <a:latin typeface="Tw Cen MT" panose="020B0602020104020603" pitchFamily="34" charset="0"/>
              </a:rPr>
              <a:t>, </a:t>
            </a:r>
            <a:r>
              <a:rPr lang="en-ID" dirty="0" err="1">
                <a:latin typeface="Tw Cen MT" panose="020B0602020104020603" pitchFamily="34" charset="0"/>
              </a:rPr>
              <a:t>kejang</a:t>
            </a:r>
            <a:r>
              <a:rPr lang="en-ID" dirty="0">
                <a:latin typeface="Tw Cen MT" panose="020B0602020104020603" pitchFamily="34" charset="0"/>
              </a:rPr>
              <a:t>, </a:t>
            </a:r>
            <a:r>
              <a:rPr lang="en-ID" dirty="0" err="1">
                <a:latin typeface="Tw Cen MT" panose="020B0602020104020603" pitchFamily="34" charset="0"/>
              </a:rPr>
              <a:t>kelemahan</a:t>
            </a:r>
            <a:r>
              <a:rPr lang="en-ID" dirty="0">
                <a:latin typeface="Tw Cen MT" panose="020B0602020104020603" pitchFamily="34" charset="0"/>
              </a:rPr>
              <a:t>, </a:t>
            </a:r>
            <a:r>
              <a:rPr lang="en-ID" dirty="0" err="1">
                <a:latin typeface="Tw Cen MT" panose="020B0602020104020603" pitchFamily="34" charset="0"/>
              </a:rPr>
              <a:t>paralisis</a:t>
            </a:r>
            <a:r>
              <a:rPr lang="en-ID" dirty="0">
                <a:latin typeface="Tw Cen MT" panose="020B0602020104020603" pitchFamily="34" charset="0"/>
              </a:rPr>
              <a:t>, </a:t>
            </a:r>
            <a:r>
              <a:rPr lang="en-ID" dirty="0" err="1">
                <a:latin typeface="Tw Cen MT" panose="020B0602020104020603" pitchFamily="34" charset="0"/>
              </a:rPr>
              <a:t>kebas</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hilang</a:t>
            </a:r>
            <a:r>
              <a:rPr lang="en-ID" dirty="0">
                <a:latin typeface="Tw Cen MT" panose="020B0602020104020603" pitchFamily="34" charset="0"/>
              </a:rPr>
              <a:t> </a:t>
            </a:r>
            <a:r>
              <a:rPr lang="en-ID" dirty="0" err="1">
                <a:latin typeface="Tw Cen MT" panose="020B0602020104020603" pitchFamily="34" charset="0"/>
              </a:rPr>
              <a:t>sensasi</a:t>
            </a:r>
            <a:r>
              <a:rPr lang="en-ID" dirty="0">
                <a:latin typeface="Tw Cen MT" panose="020B0602020104020603" pitchFamily="34" charset="0"/>
              </a:rPr>
              <a:t>, </a:t>
            </a:r>
            <a:r>
              <a:rPr lang="en-ID" dirty="0" err="1">
                <a:latin typeface="Tw Cen MT" panose="020B0602020104020603" pitchFamily="34" charset="0"/>
              </a:rPr>
              <a:t>kesemutan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sensasi</a:t>
            </a:r>
            <a:r>
              <a:rPr lang="en-ID" dirty="0">
                <a:latin typeface="Tw Cen MT" panose="020B0602020104020603" pitchFamily="34" charset="0"/>
              </a:rPr>
              <a:t> “</a:t>
            </a:r>
            <a:r>
              <a:rPr lang="en-ID" dirty="0" err="1">
                <a:latin typeface="Tw Cen MT" panose="020B0602020104020603" pitchFamily="34" charset="0"/>
              </a:rPr>
              <a:t>ditusuk</a:t>
            </a:r>
            <a:r>
              <a:rPr lang="en-ID" dirty="0">
                <a:latin typeface="Tw Cen MT" panose="020B0602020104020603" pitchFamily="34" charset="0"/>
              </a:rPr>
              <a:t> </a:t>
            </a:r>
            <a:r>
              <a:rPr lang="en-ID" dirty="0" err="1">
                <a:latin typeface="Tw Cen MT" panose="020B0602020104020603" pitchFamily="34" charset="0"/>
              </a:rPr>
              <a:t>jarum</a:t>
            </a:r>
            <a:r>
              <a:rPr lang="en-ID" dirty="0">
                <a:latin typeface="Tw Cen MT" panose="020B0602020104020603" pitchFamily="34" charset="0"/>
              </a:rPr>
              <a:t>”, tremor,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gerakan</a:t>
            </a:r>
            <a:r>
              <a:rPr lang="en-ID" dirty="0">
                <a:latin typeface="Tw Cen MT" panose="020B0602020104020603" pitchFamily="34" charset="0"/>
              </a:rPr>
              <a:t> </a:t>
            </a:r>
            <a:r>
              <a:rPr lang="en-ID" dirty="0" err="1">
                <a:latin typeface="Tw Cen MT" panose="020B0602020104020603" pitchFamily="34" charset="0"/>
              </a:rPr>
              <a:t>involunter</a:t>
            </a:r>
            <a:r>
              <a:rPr lang="en-ID" dirty="0">
                <a:latin typeface="Tw Cen MT" panose="020B0602020104020603" pitchFamily="34" charset="0"/>
              </a:rPr>
              <a:t> </a:t>
            </a:r>
            <a:r>
              <a:rPr lang="en-ID" dirty="0" err="1">
                <a:latin typeface="Tw Cen MT" panose="020B0602020104020603" pitchFamily="34" charset="0"/>
              </a:rPr>
              <a:t>lainnya</a:t>
            </a:r>
            <a:endParaRPr lang="en-ID" sz="1800" dirty="0">
              <a:latin typeface="Tw Cen MT" panose="020B0602020104020603" pitchFamily="34" charset="0"/>
            </a:endParaRPr>
          </a:p>
          <a:p>
            <a:endParaRPr lang="en-ID" dirty="0">
              <a:latin typeface="Tw Cen MT" panose="020B0602020104020603" pitchFamily="34" charset="0"/>
            </a:endParaRPr>
          </a:p>
          <a:p>
            <a:r>
              <a:rPr lang="en-ID" b="1" dirty="0" err="1">
                <a:solidFill>
                  <a:schemeClr val="accent1"/>
                </a:solidFill>
                <a:latin typeface="Tw Cen MT" panose="020B0602020104020603" pitchFamily="34" charset="0"/>
              </a:rPr>
              <a:t>Hematologis</a:t>
            </a:r>
            <a:endParaRPr lang="en-ID" sz="1800" b="1" dirty="0">
              <a:solidFill>
                <a:schemeClr val="accent1"/>
              </a:solidFill>
              <a:latin typeface="Tw Cen MT" panose="020B0602020104020603" pitchFamily="34" charset="0"/>
            </a:endParaRPr>
          </a:p>
          <a:p>
            <a:r>
              <a:rPr lang="en-ID" dirty="0" err="1">
                <a:latin typeface="Tw Cen MT" panose="020B0602020104020603" pitchFamily="34" charset="0"/>
              </a:rPr>
              <a:t>Anemia</a:t>
            </a:r>
            <a:r>
              <a:rPr lang="en-ID" dirty="0">
                <a:latin typeface="Tw Cen MT" panose="020B0602020104020603" pitchFamily="34" charset="0"/>
              </a:rPr>
              <a:t>, </a:t>
            </a:r>
            <a:r>
              <a:rPr lang="en-ID" dirty="0" err="1">
                <a:latin typeface="Tw Cen MT" panose="020B0602020104020603" pitchFamily="34" charset="0"/>
              </a:rPr>
              <a:t>mudah</a:t>
            </a:r>
            <a:r>
              <a:rPr lang="en-ID" dirty="0">
                <a:latin typeface="Tw Cen MT" panose="020B0602020104020603" pitchFamily="34" charset="0"/>
              </a:rPr>
              <a:t> </a:t>
            </a:r>
            <a:r>
              <a:rPr lang="en-ID" dirty="0" err="1">
                <a:latin typeface="Tw Cen MT" panose="020B0602020104020603" pitchFamily="34" charset="0"/>
              </a:rPr>
              <a:t>memar</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berdarah</a:t>
            </a:r>
            <a:r>
              <a:rPr lang="en-ID" dirty="0">
                <a:latin typeface="Tw Cen MT" panose="020B0602020104020603" pitchFamily="34" charset="0"/>
              </a:rPr>
              <a:t>, transfuse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reaksi</a:t>
            </a:r>
            <a:r>
              <a:rPr lang="en-ID" dirty="0">
                <a:latin typeface="Tw Cen MT" panose="020B0602020104020603" pitchFamily="34" charset="0"/>
              </a:rPr>
              <a:t> </a:t>
            </a:r>
            <a:r>
              <a:rPr lang="en-ID" dirty="0" err="1">
                <a:latin typeface="Tw Cen MT" panose="020B0602020104020603" pitchFamily="34" charset="0"/>
              </a:rPr>
              <a:t>transfusi</a:t>
            </a:r>
            <a:endParaRPr lang="en-ID" dirty="0">
              <a:latin typeface="Tw Cen MT" panose="020B0602020104020603" pitchFamily="34" charset="0"/>
            </a:endParaRPr>
          </a:p>
          <a:p>
            <a:endParaRPr lang="en-ID" dirty="0">
              <a:highlight>
                <a:srgbClr val="FFFF00"/>
              </a:highlight>
              <a:latin typeface="Tw Cen MT" panose="020B0602020104020603" pitchFamily="34" charset="0"/>
            </a:endParaRPr>
          </a:p>
          <a:p>
            <a:r>
              <a:rPr lang="en-ID" b="1" dirty="0" err="1">
                <a:solidFill>
                  <a:schemeClr val="accent1"/>
                </a:solidFill>
                <a:latin typeface="Tw Cen MT" panose="020B0602020104020603" pitchFamily="34" charset="0"/>
              </a:rPr>
              <a:t>Endokrin</a:t>
            </a:r>
            <a:endParaRPr lang="en-ID" sz="1800" b="1" dirty="0">
              <a:solidFill>
                <a:schemeClr val="accent1"/>
              </a:solidFill>
              <a:latin typeface="Tw Cen MT" panose="020B0602020104020603" pitchFamily="34" charset="0"/>
            </a:endParaRPr>
          </a:p>
          <a:p>
            <a:r>
              <a:rPr lang="en-ID" dirty="0">
                <a:latin typeface="Tw Cen MT" panose="020B0602020104020603" pitchFamily="34" charset="0"/>
              </a:rPr>
              <a:t>“Masalah </a:t>
            </a:r>
            <a:r>
              <a:rPr lang="en-ID" dirty="0" err="1">
                <a:latin typeface="Tw Cen MT" panose="020B0602020104020603" pitchFamily="34" charset="0"/>
              </a:rPr>
              <a:t>tiroid</a:t>
            </a:r>
            <a:r>
              <a:rPr lang="en-ID" dirty="0">
                <a:latin typeface="Tw Cen MT" panose="020B0602020104020603" pitchFamily="34" charset="0"/>
              </a:rPr>
              <a:t>”, </a:t>
            </a:r>
            <a:r>
              <a:rPr lang="en-ID" dirty="0" err="1">
                <a:latin typeface="Tw Cen MT" panose="020B0602020104020603" pitchFamily="34" charset="0"/>
              </a:rPr>
              <a:t>intoleransi</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panas</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dingin</a:t>
            </a:r>
            <a:r>
              <a:rPr lang="en-ID" dirty="0">
                <a:latin typeface="Tw Cen MT" panose="020B0602020104020603" pitchFamily="34" charset="0"/>
              </a:rPr>
              <a:t>, </a:t>
            </a:r>
            <a:r>
              <a:rPr lang="en-ID" dirty="0" err="1">
                <a:latin typeface="Tw Cen MT" panose="020B0602020104020603" pitchFamily="34" charset="0"/>
              </a:rPr>
              <a:t>keringat</a:t>
            </a:r>
            <a:r>
              <a:rPr lang="en-ID" dirty="0">
                <a:latin typeface="Tw Cen MT" panose="020B0602020104020603" pitchFamily="34" charset="0"/>
              </a:rPr>
              <a:t> </a:t>
            </a:r>
            <a:r>
              <a:rPr lang="en-ID" dirty="0" err="1">
                <a:latin typeface="Tw Cen MT" panose="020B0602020104020603" pitchFamily="34" charset="0"/>
              </a:rPr>
              <a:t>berlebihan</a:t>
            </a:r>
            <a:r>
              <a:rPr lang="en-ID" dirty="0">
                <a:latin typeface="Tw Cen MT" panose="020B0602020104020603" pitchFamily="34" charset="0"/>
              </a:rPr>
              <a:t>, </a:t>
            </a:r>
            <a:r>
              <a:rPr lang="en-ID" dirty="0" err="1">
                <a:latin typeface="Tw Cen MT" panose="020B0602020104020603" pitchFamily="34" charset="0"/>
              </a:rPr>
              <a:t>haus</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lapar</a:t>
            </a:r>
            <a:r>
              <a:rPr lang="en-ID" dirty="0">
                <a:latin typeface="Tw Cen MT" panose="020B0602020104020603" pitchFamily="34" charset="0"/>
              </a:rPr>
              <a:t> yang </a:t>
            </a:r>
            <a:r>
              <a:rPr lang="en-ID" dirty="0" err="1">
                <a:latin typeface="Tw Cen MT" panose="020B0602020104020603" pitchFamily="34" charset="0"/>
              </a:rPr>
              <a:t>berlebihan</a:t>
            </a:r>
            <a:r>
              <a:rPr lang="en-ID" dirty="0">
                <a:latin typeface="Tw Cen MT" panose="020B0602020104020603" pitchFamily="34" charset="0"/>
              </a:rPr>
              <a:t>, </a:t>
            </a:r>
            <a:r>
              <a:rPr lang="en-ID" dirty="0" err="1">
                <a:latin typeface="Tw Cen MT" panose="020B0602020104020603" pitchFamily="34" charset="0"/>
              </a:rPr>
              <a:t>poliuria</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a:t>
            </a:r>
            <a:r>
              <a:rPr lang="en-ID" dirty="0" err="1">
                <a:latin typeface="Tw Cen MT" panose="020B0602020104020603" pitchFamily="34" charset="0"/>
              </a:rPr>
              <a:t>ukuran</a:t>
            </a:r>
            <a:r>
              <a:rPr lang="en-ID" dirty="0">
                <a:latin typeface="Tw Cen MT" panose="020B0602020104020603" pitchFamily="34" charset="0"/>
              </a:rPr>
              <a:t> </a:t>
            </a:r>
            <a:r>
              <a:rPr lang="en-ID" dirty="0" err="1">
                <a:latin typeface="Tw Cen MT" panose="020B0602020104020603" pitchFamily="34" charset="0"/>
              </a:rPr>
              <a:t>sarung</a:t>
            </a:r>
            <a:r>
              <a:rPr lang="en-ID" dirty="0">
                <a:latin typeface="Tw Cen MT" panose="020B0602020104020603" pitchFamily="34" charset="0"/>
              </a:rPr>
              <a:t> </a:t>
            </a:r>
            <a:r>
              <a:rPr lang="en-ID" dirty="0" err="1">
                <a:latin typeface="Tw Cen MT" panose="020B0602020104020603" pitchFamily="34" charset="0"/>
              </a:rPr>
              <a:t>tangan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sepatu</a:t>
            </a:r>
            <a:r>
              <a:rPr lang="en-ID" dirty="0">
                <a:latin typeface="Tw Cen MT" panose="020B0602020104020603" pitchFamily="34" charset="0"/>
              </a:rPr>
              <a:t> </a:t>
            </a:r>
          </a:p>
        </p:txBody>
      </p:sp>
    </p:spTree>
    <p:extLst>
      <p:ext uri="{BB962C8B-B14F-4D97-AF65-F5344CB8AC3E}">
        <p14:creationId xmlns:p14="http://schemas.microsoft.com/office/powerpoint/2010/main" val="237291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A109A-8D87-1083-1123-6B946FA2EDA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376E4745-390E-9DBD-C06B-B2E168EC21A1}"/>
              </a:ext>
            </a:extLst>
          </p:cNvPr>
          <p:cNvSpPr txBox="1"/>
          <p:nvPr/>
        </p:nvSpPr>
        <p:spPr>
          <a:xfrm>
            <a:off x="1445458" y="414153"/>
            <a:ext cx="9301075" cy="646331"/>
          </a:xfrm>
          <a:prstGeom prst="rect">
            <a:avLst/>
          </a:prstGeom>
          <a:noFill/>
        </p:spPr>
        <p:txBody>
          <a:bodyPr wrap="square">
            <a:spAutoFit/>
          </a:bodyPr>
          <a:lstStyle/>
          <a:p>
            <a:pPr algn="ctr"/>
            <a:r>
              <a:rPr lang="en-US" sz="3600" b="1" dirty="0">
                <a:highlight>
                  <a:srgbClr val="FFFF00"/>
                </a:highlight>
              </a:rPr>
              <a:t>CONTOH VIDEO (MENYUSUL INSYA ALLAH)</a:t>
            </a:r>
            <a:endParaRPr lang="en-ID" sz="3600" b="1" dirty="0">
              <a:highlight>
                <a:srgbClr val="FFFF00"/>
              </a:highlight>
            </a:endParaRPr>
          </a:p>
        </p:txBody>
      </p:sp>
      <p:sp>
        <p:nvSpPr>
          <p:cNvPr id="2" name="TextBox 1">
            <a:extLst>
              <a:ext uri="{FF2B5EF4-FFF2-40B4-BE49-F238E27FC236}">
                <a16:creationId xmlns:a16="http://schemas.microsoft.com/office/drawing/2014/main" id="{B61A70F9-5AC5-A180-D675-3587AE7360D8}"/>
              </a:ext>
            </a:extLst>
          </p:cNvPr>
          <p:cNvSpPr txBox="1"/>
          <p:nvPr/>
        </p:nvSpPr>
        <p:spPr>
          <a:xfrm>
            <a:off x="2670217" y="1347373"/>
            <a:ext cx="6851561" cy="3970318"/>
          </a:xfrm>
          <a:prstGeom prst="rect">
            <a:avLst/>
          </a:prstGeom>
          <a:noFill/>
        </p:spPr>
        <p:txBody>
          <a:bodyPr wrap="square">
            <a:spAutoFit/>
          </a:bodyPr>
          <a:lstStyle/>
          <a:p>
            <a:pPr algn="ctr"/>
            <a:r>
              <a:rPr lang="en-US" sz="3600" b="1" dirty="0">
                <a:highlight>
                  <a:srgbClr val="FFFF00"/>
                </a:highlight>
              </a:rPr>
              <a:t>VIDEO ATAU VOICE WAWANCARA DOKTER MENG-ANAMNESIS PASIEN DAN RESPON PASIEN</a:t>
            </a:r>
          </a:p>
          <a:p>
            <a:pPr algn="ctr"/>
            <a:endParaRPr lang="en-US" sz="3600" b="1" dirty="0">
              <a:highlight>
                <a:srgbClr val="FFFF00"/>
              </a:highlight>
            </a:endParaRPr>
          </a:p>
          <a:p>
            <a:pPr algn="ctr"/>
            <a:r>
              <a:rPr lang="en-US" sz="3600" b="1" dirty="0">
                <a:highlight>
                  <a:srgbClr val="FFFF00"/>
                </a:highlight>
              </a:rPr>
              <a:t>SEBUTKAN KASUS (NYERI DADA ACS, BIAR LEBIH GAMPANG DIPAHAMI) </a:t>
            </a:r>
            <a:endParaRPr lang="en-ID" sz="2800" dirty="0">
              <a:highlight>
                <a:srgbClr val="FFFF00"/>
              </a:highlight>
            </a:endParaRPr>
          </a:p>
        </p:txBody>
      </p:sp>
      <p:sp>
        <p:nvSpPr>
          <p:cNvPr id="3" name="TextBox 2">
            <a:extLst>
              <a:ext uri="{FF2B5EF4-FFF2-40B4-BE49-F238E27FC236}">
                <a16:creationId xmlns:a16="http://schemas.microsoft.com/office/drawing/2014/main" id="{26C64BCF-CE0A-AFAA-84EE-2C2C52A6A197}"/>
              </a:ext>
            </a:extLst>
          </p:cNvPr>
          <p:cNvSpPr txBox="1"/>
          <p:nvPr/>
        </p:nvSpPr>
        <p:spPr>
          <a:xfrm>
            <a:off x="2670216" y="5891469"/>
            <a:ext cx="6851561" cy="646331"/>
          </a:xfrm>
          <a:prstGeom prst="rect">
            <a:avLst/>
          </a:prstGeom>
          <a:noFill/>
        </p:spPr>
        <p:txBody>
          <a:bodyPr wrap="square">
            <a:spAutoFit/>
          </a:bodyPr>
          <a:lstStyle/>
          <a:p>
            <a:pPr algn="ctr"/>
            <a:r>
              <a:rPr lang="en-US" sz="3600" b="1" dirty="0">
                <a:highlight>
                  <a:srgbClr val="FFFF00"/>
                </a:highlight>
              </a:rPr>
              <a:t>SELAMAT MENCOBA</a:t>
            </a:r>
            <a:endParaRPr lang="en-ID" sz="2800" dirty="0">
              <a:highlight>
                <a:srgbClr val="FFFF00"/>
              </a:highlight>
            </a:endParaRPr>
          </a:p>
        </p:txBody>
      </p:sp>
    </p:spTree>
    <p:extLst>
      <p:ext uri="{BB962C8B-B14F-4D97-AF65-F5344CB8AC3E}">
        <p14:creationId xmlns:p14="http://schemas.microsoft.com/office/powerpoint/2010/main" val="34870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1315-9A3B-DEC9-39EC-24E9797993A5}"/>
              </a:ext>
            </a:extLst>
          </p:cNvPr>
          <p:cNvSpPr>
            <a:spLocks noGrp="1"/>
          </p:cNvSpPr>
          <p:nvPr>
            <p:ph type="ctrTitle"/>
          </p:nvPr>
        </p:nvSpPr>
        <p:spPr>
          <a:xfrm>
            <a:off x="1524000" y="1122363"/>
            <a:ext cx="9144000" cy="989606"/>
          </a:xfrm>
        </p:spPr>
        <p:txBody>
          <a:bodyPr>
            <a:normAutofit fontScale="90000"/>
          </a:bodyPr>
          <a:lstStyle/>
          <a:p>
            <a:r>
              <a:rPr lang="en-US" b="1" dirty="0">
                <a:latin typeface="Tw Cen MT" panose="020B0602020104020603" pitchFamily="34" charset="0"/>
              </a:rPr>
              <a:t>DASAR KECAKAPAN KLINIS</a:t>
            </a:r>
            <a:endParaRPr lang="en-ID" b="1" dirty="0">
              <a:latin typeface="Tw Cen MT" panose="020B0602020104020603" pitchFamily="34" charset="0"/>
            </a:endParaRPr>
          </a:p>
        </p:txBody>
      </p:sp>
      <p:sp>
        <p:nvSpPr>
          <p:cNvPr id="4" name="Rectangle 3">
            <a:extLst>
              <a:ext uri="{FF2B5EF4-FFF2-40B4-BE49-F238E27FC236}">
                <a16:creationId xmlns:a16="http://schemas.microsoft.com/office/drawing/2014/main" id="{A2450268-B678-12DC-0B10-45669D76DEAC}"/>
              </a:ext>
            </a:extLst>
          </p:cNvPr>
          <p:cNvSpPr/>
          <p:nvPr/>
        </p:nvSpPr>
        <p:spPr>
          <a:xfrm>
            <a:off x="1592826" y="3598605"/>
            <a:ext cx="4052856" cy="1138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Tw Cen MT" panose="020B0602020104020603" pitchFamily="34" charset="0"/>
              </a:rPr>
              <a:t>ANAMNESIS</a:t>
            </a:r>
            <a:endParaRPr lang="en-ID" sz="3600" b="1" dirty="0">
              <a:latin typeface="Tw Cen MT" panose="020B0602020104020603" pitchFamily="34" charset="0"/>
            </a:endParaRPr>
          </a:p>
        </p:txBody>
      </p:sp>
      <p:sp>
        <p:nvSpPr>
          <p:cNvPr id="5" name="Rectangle 4">
            <a:extLst>
              <a:ext uri="{FF2B5EF4-FFF2-40B4-BE49-F238E27FC236}">
                <a16:creationId xmlns:a16="http://schemas.microsoft.com/office/drawing/2014/main" id="{1E8290F4-4DBE-3E81-9C23-62F55B5C4052}"/>
              </a:ext>
            </a:extLst>
          </p:cNvPr>
          <p:cNvSpPr/>
          <p:nvPr/>
        </p:nvSpPr>
        <p:spPr>
          <a:xfrm>
            <a:off x="6703633" y="3598606"/>
            <a:ext cx="3964367" cy="11385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Tw Cen MT" panose="020B0602020104020603" pitchFamily="34" charset="0"/>
              </a:rPr>
              <a:t>PEMERIKSAAN FISIK</a:t>
            </a:r>
            <a:endParaRPr lang="en-ID" sz="3600" b="1" dirty="0">
              <a:latin typeface="Tw Cen MT" panose="020B0602020104020603" pitchFamily="34" charset="0"/>
            </a:endParaRPr>
          </a:p>
        </p:txBody>
      </p:sp>
      <p:cxnSp>
        <p:nvCxnSpPr>
          <p:cNvPr id="11" name="Connector: Elbow 10">
            <a:extLst>
              <a:ext uri="{FF2B5EF4-FFF2-40B4-BE49-F238E27FC236}">
                <a16:creationId xmlns:a16="http://schemas.microsoft.com/office/drawing/2014/main" id="{CE4D6BD8-AE1D-20AA-7E4A-8B76DAC49625}"/>
              </a:ext>
            </a:extLst>
          </p:cNvPr>
          <p:cNvCxnSpPr>
            <a:stCxn id="2" idx="2"/>
            <a:endCxn id="4" idx="0"/>
          </p:cNvCxnSpPr>
          <p:nvPr/>
        </p:nvCxnSpPr>
        <p:spPr>
          <a:xfrm rot="5400000">
            <a:off x="4114309" y="1616914"/>
            <a:ext cx="1486636" cy="2476746"/>
          </a:xfrm>
          <a:prstGeom prst="bentConnector3">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or: Elbow 12">
            <a:extLst>
              <a:ext uri="{FF2B5EF4-FFF2-40B4-BE49-F238E27FC236}">
                <a16:creationId xmlns:a16="http://schemas.microsoft.com/office/drawing/2014/main" id="{A944756B-40E2-DFA4-F59C-B93E93F9F64F}"/>
              </a:ext>
            </a:extLst>
          </p:cNvPr>
          <p:cNvCxnSpPr>
            <a:stCxn id="2" idx="2"/>
            <a:endCxn id="5" idx="0"/>
          </p:cNvCxnSpPr>
          <p:nvPr/>
        </p:nvCxnSpPr>
        <p:spPr>
          <a:xfrm rot="16200000" flipH="1">
            <a:off x="6647590" y="1560378"/>
            <a:ext cx="1486637" cy="2589817"/>
          </a:xfrm>
          <a:prstGeom prst="bentConnector3">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4" name="Rectangle 13">
            <a:extLst>
              <a:ext uri="{FF2B5EF4-FFF2-40B4-BE49-F238E27FC236}">
                <a16:creationId xmlns:a16="http://schemas.microsoft.com/office/drawing/2014/main" id="{31144D51-27AA-5E3C-3B16-755DE0408EE2}"/>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Tree>
    <p:extLst>
      <p:ext uri="{BB962C8B-B14F-4D97-AF65-F5344CB8AC3E}">
        <p14:creationId xmlns:p14="http://schemas.microsoft.com/office/powerpoint/2010/main" val="100825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62940-3547-154D-C23B-2CCBAD1D0307}"/>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229411E-AF75-621D-5737-8982BCA0F9AA}"/>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6" name="Title 5">
            <a:extLst>
              <a:ext uri="{FF2B5EF4-FFF2-40B4-BE49-F238E27FC236}">
                <a16:creationId xmlns:a16="http://schemas.microsoft.com/office/drawing/2014/main" id="{81ABF10D-25D7-1E39-FF2B-DEB74F94CFC2}"/>
              </a:ext>
            </a:extLst>
          </p:cNvPr>
          <p:cNvSpPr>
            <a:spLocks noGrp="1"/>
          </p:cNvSpPr>
          <p:nvPr>
            <p:ph type="ctrTitle"/>
          </p:nvPr>
        </p:nvSpPr>
        <p:spPr>
          <a:xfrm>
            <a:off x="1523999" y="2235200"/>
            <a:ext cx="9144000" cy="2387600"/>
          </a:xfrm>
        </p:spPr>
        <p:style>
          <a:lnRef idx="2">
            <a:schemeClr val="accent1">
              <a:shade val="15000"/>
            </a:schemeClr>
          </a:lnRef>
          <a:fillRef idx="1">
            <a:schemeClr val="accent1"/>
          </a:fillRef>
          <a:effectRef idx="0">
            <a:schemeClr val="accent1"/>
          </a:effectRef>
          <a:fontRef idx="minor">
            <a:schemeClr val="lt1"/>
          </a:fontRef>
        </p:style>
        <p:txBody>
          <a:bodyPr anchor="ctr">
            <a:normAutofit fontScale="90000"/>
          </a:bodyPr>
          <a:lstStyle/>
          <a:p>
            <a:r>
              <a:rPr lang="en-US" sz="13800" b="1" dirty="0">
                <a:latin typeface="Tw Cen MT" panose="020B0602020104020603" pitchFamily="34" charset="0"/>
              </a:rPr>
              <a:t>ANAMNESIS</a:t>
            </a:r>
            <a:endParaRPr lang="en-ID" sz="13800" b="1" dirty="0">
              <a:latin typeface="Tw Cen MT" panose="020B0602020104020603" pitchFamily="34" charset="0"/>
            </a:endParaRPr>
          </a:p>
        </p:txBody>
      </p:sp>
    </p:spTree>
    <p:extLst>
      <p:ext uri="{BB962C8B-B14F-4D97-AF65-F5344CB8AC3E}">
        <p14:creationId xmlns:p14="http://schemas.microsoft.com/office/powerpoint/2010/main" val="13334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A7BC5-B9E6-EDE4-C17D-DAD15494FEB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C3AF966-2FEA-D827-754A-023CBA1D4A3E}"/>
              </a:ext>
            </a:extLst>
          </p:cNvPr>
          <p:cNvSpPr txBox="1"/>
          <p:nvPr/>
        </p:nvSpPr>
        <p:spPr>
          <a:xfrm>
            <a:off x="619885" y="612660"/>
            <a:ext cx="10952228" cy="5509200"/>
          </a:xfrm>
          <a:prstGeom prst="rect">
            <a:avLst/>
          </a:prstGeom>
          <a:noFill/>
        </p:spPr>
        <p:txBody>
          <a:bodyPr wrap="square">
            <a:spAutoFit/>
          </a:bodyPr>
          <a:lstStyle/>
          <a:p>
            <a:pPr algn="ctr"/>
            <a:r>
              <a:rPr lang="en-US" sz="3200" b="1" dirty="0">
                <a:latin typeface="Tw Cen MT" panose="020B0602020104020603" pitchFamily="34" charset="0"/>
              </a:rPr>
              <a:t>PEUNT</a:t>
            </a:r>
            <a:r>
              <a:rPr lang="en-ID" sz="3200" b="1" i="0" dirty="0">
                <a:effectLst/>
                <a:latin typeface="Tw Cen MT" panose="020B0602020104020603" pitchFamily="34" charset="0"/>
              </a:rPr>
              <a:t>É</a:t>
            </a:r>
            <a:r>
              <a:rPr lang="en-US" sz="3200" b="1" dirty="0">
                <a:latin typeface="Tw Cen MT" panose="020B0602020104020603" pitchFamily="34" charset="0"/>
              </a:rPr>
              <a:t>NG!!!</a:t>
            </a:r>
          </a:p>
          <a:p>
            <a:pPr algn="ctr"/>
            <a:endParaRPr lang="en-US" sz="3200" b="1" dirty="0">
              <a:latin typeface="Tw Cen MT" panose="020B0602020104020603" pitchFamily="34" charset="0"/>
            </a:endParaRPr>
          </a:p>
          <a:p>
            <a:pPr algn="ctr"/>
            <a:r>
              <a:rPr lang="en-US" sz="3200" b="1" dirty="0" err="1">
                <a:latin typeface="Tw Cen MT" panose="020B0602020104020603" pitchFamily="34" charset="0"/>
              </a:rPr>
              <a:t>Mandum</a:t>
            </a:r>
            <a:r>
              <a:rPr lang="en-US" sz="3200" b="1" dirty="0">
                <a:latin typeface="Tw Cen MT" panose="020B0602020104020603" pitchFamily="34" charset="0"/>
              </a:rPr>
              <a:t> </a:t>
            </a:r>
            <a:r>
              <a:rPr lang="en-US" sz="3200" b="1" dirty="0" err="1">
                <a:latin typeface="Tw Cen MT" panose="020B0602020104020603" pitchFamily="34" charset="0"/>
              </a:rPr>
              <a:t>pertanyaan</a:t>
            </a:r>
            <a:r>
              <a:rPr lang="en-US" sz="3200" b="1" dirty="0">
                <a:latin typeface="Tw Cen MT" panose="020B0602020104020603" pitchFamily="34" charset="0"/>
              </a:rPr>
              <a:t> </a:t>
            </a:r>
            <a:r>
              <a:rPr lang="en-US" sz="3200" b="1" dirty="0" err="1">
                <a:latin typeface="Tw Cen MT" panose="020B0602020104020603" pitchFamily="34" charset="0"/>
              </a:rPr>
              <a:t>dalam</a:t>
            </a:r>
            <a:r>
              <a:rPr lang="en-US" sz="3200" b="1" dirty="0">
                <a:latin typeface="Tw Cen MT" panose="020B0602020104020603" pitchFamily="34" charset="0"/>
              </a:rPr>
              <a:t> anamnesis </a:t>
            </a:r>
            <a:r>
              <a:rPr lang="en-US" sz="3200" b="1" dirty="0" err="1">
                <a:latin typeface="Tw Cen MT" panose="020B0602020104020603" pitchFamily="34" charset="0"/>
              </a:rPr>
              <a:t>nyang</a:t>
            </a:r>
            <a:r>
              <a:rPr lang="en-US" sz="3200" b="1" dirty="0">
                <a:latin typeface="Tw Cen MT" panose="020B0602020104020603" pitchFamily="34" charset="0"/>
              </a:rPr>
              <a:t> </a:t>
            </a:r>
            <a:r>
              <a:rPr lang="en-US" sz="3200" b="1" dirty="0" err="1">
                <a:latin typeface="Tw Cen MT" panose="020B0602020104020603" pitchFamily="34" charset="0"/>
              </a:rPr>
              <a:t>akan</a:t>
            </a:r>
            <a:r>
              <a:rPr lang="en-US" sz="3200" b="1" dirty="0">
                <a:latin typeface="Tw Cen MT" panose="020B0602020104020603" pitchFamily="34" charset="0"/>
              </a:rPr>
              <a:t> </a:t>
            </a:r>
            <a:r>
              <a:rPr lang="en-US" sz="3200" b="1" dirty="0" err="1">
                <a:latin typeface="Tw Cen MT" panose="020B0602020104020603" pitchFamily="34" charset="0"/>
              </a:rPr>
              <a:t>geubahas</a:t>
            </a:r>
            <a:r>
              <a:rPr lang="en-US" sz="3200" b="1" dirty="0">
                <a:latin typeface="Tw Cen MT" panose="020B0602020104020603" pitchFamily="34" charset="0"/>
              </a:rPr>
              <a:t> </a:t>
            </a:r>
            <a:r>
              <a:rPr lang="en-US" sz="3200" b="1" dirty="0" err="1">
                <a:latin typeface="Tw Cen MT" panose="020B0602020104020603" pitchFamily="34" charset="0"/>
              </a:rPr>
              <a:t>adalah</a:t>
            </a:r>
            <a:r>
              <a:rPr lang="en-US" sz="3200" b="1" dirty="0">
                <a:latin typeface="Tw Cen MT" panose="020B0602020104020603" pitchFamily="34" charset="0"/>
              </a:rPr>
              <a:t> </a:t>
            </a:r>
            <a:r>
              <a:rPr lang="en-US" sz="3200" b="1" dirty="0" err="1">
                <a:latin typeface="Tw Cen MT" panose="020B0602020104020603" pitchFamily="34" charset="0"/>
              </a:rPr>
              <a:t>keu</a:t>
            </a:r>
            <a:r>
              <a:rPr lang="en-US" sz="3200" b="1" dirty="0">
                <a:latin typeface="Tw Cen MT" panose="020B0602020104020603" pitchFamily="34" charset="0"/>
              </a:rPr>
              <a:t> </a:t>
            </a:r>
            <a:r>
              <a:rPr lang="en-US" sz="3200" b="1" dirty="0" err="1">
                <a:latin typeface="Tw Cen MT" panose="020B0602020104020603" pitchFamily="34" charset="0"/>
              </a:rPr>
              <a:t>pengingat</a:t>
            </a:r>
            <a:r>
              <a:rPr lang="en-US" sz="3200" b="1" dirty="0">
                <a:latin typeface="Tw Cen MT" panose="020B0602020104020603" pitchFamily="34" charset="0"/>
              </a:rPr>
              <a:t> </a:t>
            </a:r>
            <a:r>
              <a:rPr lang="en-US" sz="3200" b="1" dirty="0" err="1">
                <a:latin typeface="Tw Cen MT" panose="020B0602020104020603" pitchFamily="34" charset="0"/>
              </a:rPr>
              <a:t>mant</a:t>
            </a:r>
            <a:r>
              <a:rPr lang="en-ID" sz="3200" b="1" i="0" dirty="0" err="1">
                <a:effectLst/>
                <a:latin typeface="Tw Cen MT" panose="020B0602020104020603" pitchFamily="34" charset="0"/>
              </a:rPr>
              <a:t>öng</a:t>
            </a:r>
            <a:r>
              <a:rPr lang="en-ID" sz="3200" b="1" i="0" dirty="0">
                <a:effectLst/>
                <a:latin typeface="Tw Cen MT" panose="020B0602020104020603" pitchFamily="34" charset="0"/>
              </a:rPr>
              <a:t> </a:t>
            </a:r>
            <a:r>
              <a:rPr lang="en-US" sz="3200" b="1" dirty="0" err="1">
                <a:latin typeface="Tw Cen MT" panose="020B0602020104020603" pitchFamily="34" charset="0"/>
              </a:rPr>
              <a:t>teuntang</a:t>
            </a:r>
            <a:r>
              <a:rPr lang="en-US" sz="3200" b="1" dirty="0">
                <a:latin typeface="Tw Cen MT" panose="020B0602020104020603" pitchFamily="34" charset="0"/>
              </a:rPr>
              <a:t> </a:t>
            </a:r>
            <a:r>
              <a:rPr lang="en-US" sz="3200" b="1" dirty="0" err="1">
                <a:latin typeface="Tw Cen MT" panose="020B0602020104020603" pitchFamily="34" charset="0"/>
              </a:rPr>
              <a:t>pu</a:t>
            </a:r>
            <a:r>
              <a:rPr lang="en-US" sz="3200" b="1" dirty="0">
                <a:latin typeface="Tw Cen MT" panose="020B0602020104020603" pitchFamily="34" charset="0"/>
              </a:rPr>
              <a:t> </a:t>
            </a:r>
            <a:r>
              <a:rPr lang="en-US" sz="3200" b="1" dirty="0" err="1">
                <a:latin typeface="Tw Cen MT" panose="020B0602020104020603" pitchFamily="34" charset="0"/>
              </a:rPr>
              <a:t>pu</a:t>
            </a:r>
            <a:r>
              <a:rPr lang="en-US" sz="3200" b="1" dirty="0">
                <a:latin typeface="Tw Cen MT" panose="020B0602020104020603" pitchFamily="34" charset="0"/>
              </a:rPr>
              <a:t> </a:t>
            </a:r>
            <a:r>
              <a:rPr lang="en-US" sz="3200" b="1" dirty="0" err="1">
                <a:latin typeface="Tw Cen MT" panose="020B0602020104020603" pitchFamily="34" charset="0"/>
              </a:rPr>
              <a:t>mant</a:t>
            </a:r>
            <a:r>
              <a:rPr lang="en-ID" sz="3200" b="1" i="0" dirty="0">
                <a:effectLst/>
                <a:latin typeface="Tw Cen MT" panose="020B0602020104020603" pitchFamily="34" charset="0"/>
              </a:rPr>
              <a:t>ö</a:t>
            </a:r>
            <a:r>
              <a:rPr lang="en-US" sz="3200" b="1" dirty="0">
                <a:latin typeface="Tw Cen MT" panose="020B0602020104020603" pitchFamily="34" charset="0"/>
              </a:rPr>
              <a:t>ng </a:t>
            </a:r>
            <a:r>
              <a:rPr lang="en-US" sz="3200" b="1" dirty="0" err="1">
                <a:latin typeface="Tw Cen MT" panose="020B0602020104020603" pitchFamily="34" charset="0"/>
              </a:rPr>
              <a:t>nyang</a:t>
            </a:r>
            <a:r>
              <a:rPr lang="en-US" sz="3200" b="1" dirty="0">
                <a:latin typeface="Tw Cen MT" panose="020B0602020104020603" pitchFamily="34" charset="0"/>
              </a:rPr>
              <a:t> </a:t>
            </a:r>
            <a:r>
              <a:rPr lang="en-US" sz="3200" b="1" dirty="0" err="1">
                <a:latin typeface="Tw Cen MT" panose="020B0602020104020603" pitchFamily="34" charset="0"/>
              </a:rPr>
              <a:t>jeut</a:t>
            </a:r>
            <a:r>
              <a:rPr lang="en-US" sz="3200" b="1" dirty="0">
                <a:latin typeface="Tw Cen MT" panose="020B0602020104020603" pitchFamily="34" charset="0"/>
              </a:rPr>
              <a:t> ta </a:t>
            </a:r>
            <a:r>
              <a:rPr lang="en-US" sz="3200" b="1" dirty="0" err="1">
                <a:latin typeface="Tw Cen MT" panose="020B0602020104020603" pitchFamily="34" charset="0"/>
              </a:rPr>
              <a:t>tany</a:t>
            </a:r>
            <a:r>
              <a:rPr lang="en-ID" sz="3200" b="1" i="0" dirty="0" err="1">
                <a:effectLst/>
                <a:latin typeface="Tw Cen MT" panose="020B0602020104020603" pitchFamily="34" charset="0"/>
              </a:rPr>
              <a:t>öng</a:t>
            </a:r>
            <a:r>
              <a:rPr lang="en-US" sz="3200" b="1" dirty="0">
                <a:latin typeface="Tw Cen MT" panose="020B0602020104020603" pitchFamily="34" charset="0"/>
              </a:rPr>
              <a:t> </a:t>
            </a:r>
            <a:r>
              <a:rPr lang="en-US" sz="3200" b="1" dirty="0" err="1">
                <a:latin typeface="Tw Cen MT" panose="020B0602020104020603" pitchFamily="34" charset="0"/>
              </a:rPr>
              <a:t>bak</a:t>
            </a:r>
            <a:r>
              <a:rPr lang="en-US" sz="3200" b="1" dirty="0">
                <a:latin typeface="Tw Cen MT" panose="020B0602020104020603" pitchFamily="34" charset="0"/>
              </a:rPr>
              <a:t> </a:t>
            </a:r>
            <a:r>
              <a:rPr lang="en-US" sz="3200" b="1" dirty="0" err="1">
                <a:latin typeface="Tw Cen MT" panose="020B0602020104020603" pitchFamily="34" charset="0"/>
              </a:rPr>
              <a:t>pasien</a:t>
            </a:r>
            <a:endParaRPr lang="en-US" sz="3200" b="1" dirty="0">
              <a:latin typeface="Tw Cen MT" panose="020B0602020104020603" pitchFamily="34" charset="0"/>
            </a:endParaRPr>
          </a:p>
          <a:p>
            <a:pPr algn="ctr"/>
            <a:endParaRPr lang="en-US" sz="3200" b="1" dirty="0">
              <a:latin typeface="Tw Cen MT" panose="020B0602020104020603" pitchFamily="34" charset="0"/>
            </a:endParaRPr>
          </a:p>
          <a:p>
            <a:pPr algn="ctr"/>
            <a:r>
              <a:rPr lang="en-US" sz="3200" b="1" dirty="0">
                <a:latin typeface="Tw Cen MT" panose="020B0602020104020603" pitchFamily="34" charset="0"/>
              </a:rPr>
              <a:t>Tapi </a:t>
            </a:r>
            <a:r>
              <a:rPr lang="en-US" sz="3200" b="1" dirty="0" err="1">
                <a:latin typeface="Tw Cen MT" panose="020B0602020104020603" pitchFamily="34" charset="0"/>
              </a:rPr>
              <a:t>watèe</a:t>
            </a:r>
            <a:r>
              <a:rPr lang="en-US" sz="3200" b="1" dirty="0">
                <a:latin typeface="Tw Cen MT" panose="020B0602020104020603" pitchFamily="34" charset="0"/>
              </a:rPr>
              <a:t> </a:t>
            </a:r>
            <a:r>
              <a:rPr lang="en-US" sz="3200" b="1" dirty="0" err="1">
                <a:latin typeface="Tw Cen MT" panose="020B0602020104020603" pitchFamily="34" charset="0"/>
              </a:rPr>
              <a:t>bak</a:t>
            </a:r>
            <a:r>
              <a:rPr lang="en-US" sz="3200" b="1" dirty="0">
                <a:latin typeface="Tw Cen MT" panose="020B0602020104020603" pitchFamily="34" charset="0"/>
              </a:rPr>
              <a:t> </a:t>
            </a:r>
            <a:r>
              <a:rPr lang="en-US" sz="3200" b="1" dirty="0" err="1">
                <a:latin typeface="Tw Cen MT" panose="020B0602020104020603" pitchFamily="34" charset="0"/>
              </a:rPr>
              <a:t>praktek</a:t>
            </a:r>
            <a:r>
              <a:rPr lang="en-US" sz="3200" b="1" dirty="0">
                <a:latin typeface="Tw Cen MT" panose="020B0602020104020603" pitchFamily="34" charset="0"/>
              </a:rPr>
              <a:t> </a:t>
            </a:r>
            <a:r>
              <a:rPr lang="en-US" sz="3200" b="1" dirty="0" err="1">
                <a:latin typeface="Tw Cen MT" panose="020B0602020104020603" pitchFamily="34" charset="0"/>
              </a:rPr>
              <a:t>eunteuk</a:t>
            </a:r>
            <a:r>
              <a:rPr lang="en-US" sz="3200" b="1" dirty="0">
                <a:latin typeface="Tw Cen MT" panose="020B0602020104020603" pitchFamily="34" charset="0"/>
              </a:rPr>
              <a:t>, anamnesis se-</a:t>
            </a:r>
            <a:r>
              <a:rPr lang="en-US" sz="3200" b="1" dirty="0" err="1">
                <a:latin typeface="Tw Cen MT" panose="020B0602020104020603" pitchFamily="34" charset="0"/>
              </a:rPr>
              <a:t>lengkap</a:t>
            </a:r>
            <a:r>
              <a:rPr lang="en-US" sz="3200" b="1" dirty="0">
                <a:latin typeface="Tw Cen MT" panose="020B0602020104020603" pitchFamily="34" charset="0"/>
              </a:rPr>
              <a:t> </a:t>
            </a:r>
            <a:r>
              <a:rPr lang="en-US" sz="3200" b="1" dirty="0" err="1">
                <a:latin typeface="Tw Cen MT" panose="020B0602020104020603" pitchFamily="34" charset="0"/>
              </a:rPr>
              <a:t>nyan</a:t>
            </a:r>
            <a:r>
              <a:rPr lang="en-US" sz="3200" b="1" dirty="0">
                <a:latin typeface="Tw Cen MT" panose="020B0602020104020603" pitchFamily="34" charset="0"/>
              </a:rPr>
              <a:t> </a:t>
            </a:r>
            <a:r>
              <a:rPr lang="en-US" sz="3200" b="1" dirty="0" err="1">
                <a:latin typeface="Tw Cen MT" panose="020B0602020104020603" pitchFamily="34" charset="0"/>
              </a:rPr>
              <a:t>adalah</a:t>
            </a:r>
            <a:r>
              <a:rPr lang="en-US" sz="3200" b="1" dirty="0">
                <a:latin typeface="Tw Cen MT" panose="020B0602020104020603" pitchFamily="34" charset="0"/>
              </a:rPr>
              <a:t> </a:t>
            </a:r>
            <a:r>
              <a:rPr lang="en-US" sz="3200" b="1" dirty="0" err="1">
                <a:latin typeface="Tw Cen MT" panose="020B0602020104020603" pitchFamily="34" charset="0"/>
              </a:rPr>
              <a:t>kureueng</a:t>
            </a:r>
            <a:r>
              <a:rPr lang="en-US" sz="3200" b="1" dirty="0">
                <a:latin typeface="Tw Cen MT" panose="020B0602020104020603" pitchFamily="34" charset="0"/>
              </a:rPr>
              <a:t> </a:t>
            </a:r>
            <a:r>
              <a:rPr lang="en-US" sz="3200" b="1" dirty="0" err="1">
                <a:latin typeface="Tw Cen MT" panose="020B0602020104020603" pitchFamily="34" charset="0"/>
              </a:rPr>
              <a:t>efisien</a:t>
            </a:r>
            <a:r>
              <a:rPr lang="en-US" sz="3200" b="1" dirty="0">
                <a:latin typeface="Tw Cen MT" panose="020B0602020104020603" pitchFamily="34" charset="0"/>
              </a:rPr>
              <a:t> (</a:t>
            </a:r>
            <a:r>
              <a:rPr lang="en-US" sz="3200" b="1" dirty="0" err="1">
                <a:latin typeface="Tw Cen MT" panose="020B0602020104020603" pitchFamily="34" charset="0"/>
              </a:rPr>
              <a:t>leubèh</a:t>
            </a:r>
            <a:r>
              <a:rPr lang="en-US" sz="3200" b="1" dirty="0">
                <a:latin typeface="Tw Cen MT" panose="020B0602020104020603" pitchFamily="34" charset="0"/>
              </a:rPr>
              <a:t> </a:t>
            </a:r>
            <a:r>
              <a:rPr lang="en-US" sz="3200" b="1" dirty="0" err="1">
                <a:latin typeface="Tw Cen MT" panose="020B0602020104020603" pitchFamily="34" charset="0"/>
              </a:rPr>
              <a:t>geu-anjurkan</a:t>
            </a:r>
            <a:r>
              <a:rPr lang="en-US" sz="3200" b="1" dirty="0">
                <a:latin typeface="Tw Cen MT" panose="020B0602020104020603" pitchFamily="34" charset="0"/>
              </a:rPr>
              <a:t> </a:t>
            </a:r>
            <a:r>
              <a:rPr lang="en-US" sz="3200" b="1" dirty="0" err="1">
                <a:latin typeface="Tw Cen MT" panose="020B0602020104020603" pitchFamily="34" charset="0"/>
              </a:rPr>
              <a:t>bak</a:t>
            </a:r>
            <a:r>
              <a:rPr lang="en-US" sz="3200" b="1" dirty="0">
                <a:latin typeface="Tw Cen MT" panose="020B0602020104020603" pitchFamily="34" charset="0"/>
              </a:rPr>
              <a:t> </a:t>
            </a:r>
            <a:r>
              <a:rPr lang="en-US" sz="3200" b="1" dirty="0" err="1">
                <a:latin typeface="Tw Cen MT" panose="020B0602020104020603" pitchFamily="34" charset="0"/>
              </a:rPr>
              <a:t>pasien</a:t>
            </a:r>
            <a:r>
              <a:rPr lang="en-US" sz="3200" b="1" dirty="0">
                <a:latin typeface="Tw Cen MT" panose="020B0602020104020603" pitchFamily="34" charset="0"/>
              </a:rPr>
              <a:t> </a:t>
            </a:r>
            <a:r>
              <a:rPr lang="en-US" sz="3200" b="1" dirty="0" err="1">
                <a:latin typeface="Tw Cen MT" panose="020B0602020104020603" pitchFamily="34" charset="0"/>
              </a:rPr>
              <a:t>rawat</a:t>
            </a:r>
            <a:r>
              <a:rPr lang="en-US" sz="3200" b="1" dirty="0">
                <a:latin typeface="Tw Cen MT" panose="020B0602020104020603" pitchFamily="34" charset="0"/>
              </a:rPr>
              <a:t> </a:t>
            </a:r>
            <a:r>
              <a:rPr lang="en-US" sz="3200" b="1" dirty="0" err="1">
                <a:latin typeface="Tw Cen MT" panose="020B0602020104020603" pitchFamily="34" charset="0"/>
              </a:rPr>
              <a:t>inap</a:t>
            </a:r>
            <a:r>
              <a:rPr lang="en-US" sz="3200" b="1" dirty="0">
                <a:latin typeface="Tw Cen MT" panose="020B0602020104020603" pitchFamily="34" charset="0"/>
              </a:rPr>
              <a:t>)</a:t>
            </a:r>
          </a:p>
          <a:p>
            <a:pPr algn="ctr"/>
            <a:endParaRPr lang="en-US" sz="3200" b="1" dirty="0">
              <a:latin typeface="Tw Cen MT" panose="020B0602020104020603" pitchFamily="34" charset="0"/>
            </a:endParaRPr>
          </a:p>
          <a:p>
            <a:pPr algn="ctr"/>
            <a:r>
              <a:rPr lang="en-US" sz="3200" b="1" dirty="0">
                <a:latin typeface="Tw Cen MT" panose="020B0602020104020603" pitchFamily="34" charset="0"/>
              </a:rPr>
              <a:t>Sisa </a:t>
            </a:r>
            <a:r>
              <a:rPr lang="en-US" sz="3200" b="1" dirty="0" err="1">
                <a:latin typeface="Tw Cen MT" panose="020B0602020104020603" pitchFamily="34" charset="0"/>
              </a:rPr>
              <a:t>jih</a:t>
            </a:r>
            <a:r>
              <a:rPr lang="en-US" sz="3200" b="1" dirty="0">
                <a:latin typeface="Tw Cen MT" panose="020B0602020104020603" pitchFamily="34" charset="0"/>
              </a:rPr>
              <a:t> </a:t>
            </a:r>
            <a:r>
              <a:rPr lang="en-US" sz="3200" b="1" dirty="0" err="1">
                <a:latin typeface="Tw Cen MT" panose="020B0602020104020603" pitchFamily="34" charset="0"/>
              </a:rPr>
              <a:t>ya</a:t>
            </a:r>
            <a:r>
              <a:rPr lang="en-US" sz="3200" b="1" dirty="0">
                <a:latin typeface="Tw Cen MT" panose="020B0602020104020603" pitchFamily="34" charset="0"/>
              </a:rPr>
              <a:t> </a:t>
            </a:r>
            <a:r>
              <a:rPr lang="en-US" sz="3200" b="1" dirty="0" err="1">
                <a:latin typeface="Tw Cen MT" panose="020B0602020104020603" pitchFamily="34" charset="0"/>
              </a:rPr>
              <a:t>meunurôt</a:t>
            </a:r>
            <a:r>
              <a:rPr lang="en-US" sz="3200" b="1" dirty="0">
                <a:latin typeface="Tw Cen MT" panose="020B0602020104020603" pitchFamily="34" charset="0"/>
              </a:rPr>
              <a:t> </a:t>
            </a:r>
            <a:r>
              <a:rPr lang="en-US" sz="3200" b="1" dirty="0" err="1">
                <a:latin typeface="Tw Cen MT" panose="020B0602020104020603" pitchFamily="34" charset="0"/>
              </a:rPr>
              <a:t>pengalaman</a:t>
            </a:r>
            <a:r>
              <a:rPr lang="en-US" sz="3200" b="1" dirty="0">
                <a:latin typeface="Tw Cen MT" panose="020B0602020104020603" pitchFamily="34" charset="0"/>
              </a:rPr>
              <a:t> </a:t>
            </a:r>
            <a:r>
              <a:rPr lang="en-US" sz="3200" b="1" dirty="0" err="1">
                <a:latin typeface="Tw Cen MT" panose="020B0602020104020603" pitchFamily="34" charset="0"/>
              </a:rPr>
              <a:t>maséng-maséng</a:t>
            </a:r>
            <a:endParaRPr lang="en-ID" sz="3200" b="1" dirty="0">
              <a:latin typeface="Tw Cen MT" panose="020B0602020104020603" pitchFamily="34" charset="0"/>
            </a:endParaRPr>
          </a:p>
        </p:txBody>
      </p:sp>
      <p:sp>
        <p:nvSpPr>
          <p:cNvPr id="15" name="Rectangle 14">
            <a:extLst>
              <a:ext uri="{FF2B5EF4-FFF2-40B4-BE49-F238E27FC236}">
                <a16:creationId xmlns:a16="http://schemas.microsoft.com/office/drawing/2014/main" id="{C1DB436F-804E-E602-A595-0CF70B6F07C1}"/>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Tree>
    <p:extLst>
      <p:ext uri="{BB962C8B-B14F-4D97-AF65-F5344CB8AC3E}">
        <p14:creationId xmlns:p14="http://schemas.microsoft.com/office/powerpoint/2010/main" val="402686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E4A05-56E9-11F7-0071-0C4169C8D0B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C75A24-8112-7327-78EF-B1359E63030E}"/>
              </a:ext>
            </a:extLst>
          </p:cNvPr>
          <p:cNvSpPr txBox="1"/>
          <p:nvPr/>
        </p:nvSpPr>
        <p:spPr>
          <a:xfrm>
            <a:off x="39709" y="1875407"/>
            <a:ext cx="12112579" cy="4031873"/>
          </a:xfrm>
          <a:prstGeom prst="rect">
            <a:avLst/>
          </a:prstGeom>
          <a:noFill/>
        </p:spPr>
        <p:txBody>
          <a:bodyPr wrap="square">
            <a:spAutoFit/>
          </a:bodyPr>
          <a:lstStyle/>
          <a:p>
            <a:pPr algn="ctr"/>
            <a:r>
              <a:rPr lang="en-US" sz="3600" b="1" dirty="0" err="1">
                <a:solidFill>
                  <a:schemeClr val="accent1"/>
                </a:solidFill>
              </a:rPr>
              <a:t>Komponen</a:t>
            </a:r>
            <a:r>
              <a:rPr lang="en-US" sz="3600" b="1" dirty="0">
                <a:solidFill>
                  <a:schemeClr val="accent1"/>
                </a:solidFill>
              </a:rPr>
              <a:t> Anamnesis </a:t>
            </a:r>
            <a:r>
              <a:rPr lang="en-US" sz="3600" b="1" dirty="0" err="1">
                <a:solidFill>
                  <a:schemeClr val="accent1"/>
                </a:solidFill>
              </a:rPr>
              <a:t>Pasien</a:t>
            </a:r>
            <a:r>
              <a:rPr lang="en-US" sz="3600" b="1" dirty="0">
                <a:solidFill>
                  <a:schemeClr val="accent1"/>
                </a:solidFill>
              </a:rPr>
              <a:t> </a:t>
            </a:r>
            <a:r>
              <a:rPr lang="en-US" sz="3600" b="1" dirty="0" err="1">
                <a:solidFill>
                  <a:schemeClr val="accent1"/>
                </a:solidFill>
              </a:rPr>
              <a:t>Dewasa</a:t>
            </a:r>
            <a:r>
              <a:rPr lang="en-US" sz="3600" b="1" dirty="0">
                <a:solidFill>
                  <a:schemeClr val="accent1"/>
                </a:solidFill>
              </a:rPr>
              <a:t> </a:t>
            </a:r>
            <a:r>
              <a:rPr lang="en-US" sz="3600" b="1" dirty="0" err="1">
                <a:solidFill>
                  <a:schemeClr val="accent1"/>
                </a:solidFill>
              </a:rPr>
              <a:t>Secara</a:t>
            </a:r>
            <a:r>
              <a:rPr lang="en-US" sz="3600" b="1" dirty="0">
                <a:solidFill>
                  <a:schemeClr val="accent1"/>
                </a:solidFill>
              </a:rPr>
              <a:t> Umum</a:t>
            </a:r>
          </a:p>
          <a:p>
            <a:pPr algn="ctr"/>
            <a:r>
              <a:rPr lang="en-US" sz="3600" b="1" dirty="0" err="1"/>
              <a:t>Nyoe</a:t>
            </a:r>
            <a:r>
              <a:rPr lang="en-US" sz="3600" b="1" dirty="0"/>
              <a:t> Na </a:t>
            </a:r>
            <a:r>
              <a:rPr lang="en-US" sz="3600" b="1" dirty="0" err="1"/>
              <a:t>keuh</a:t>
            </a:r>
            <a:r>
              <a:rPr lang="en-US" sz="3600" b="1" dirty="0"/>
              <a:t> Cara </a:t>
            </a:r>
            <a:r>
              <a:rPr lang="en-US" sz="3600" b="1" dirty="0" err="1"/>
              <a:t>Mudah</a:t>
            </a:r>
            <a:r>
              <a:rPr lang="en-US" sz="3600" b="1" dirty="0"/>
              <a:t> </a:t>
            </a:r>
            <a:r>
              <a:rPr lang="en-US" sz="3600" b="1" dirty="0" err="1"/>
              <a:t>Ingatjih</a:t>
            </a:r>
            <a:endParaRPr lang="en-US" sz="3600" b="1" dirty="0"/>
          </a:p>
          <a:p>
            <a:pPr algn="ctr"/>
            <a:endParaRPr lang="en-US" sz="2800" b="1" dirty="0"/>
          </a:p>
          <a:p>
            <a:pPr algn="ctr"/>
            <a:endParaRPr lang="en-US" sz="2800" b="1" dirty="0"/>
          </a:p>
          <a:p>
            <a:pPr algn="ctr"/>
            <a:r>
              <a:rPr lang="en-US" sz="7200" b="1" dirty="0" err="1">
                <a:solidFill>
                  <a:schemeClr val="accent1"/>
                </a:solidFill>
                <a:latin typeface="Tw Cen MT" panose="020B0602020104020603" pitchFamily="34" charset="0"/>
              </a:rPr>
              <a:t>Ideku</a:t>
            </a:r>
            <a:r>
              <a:rPr lang="en-US" sz="7200" b="1" dirty="0">
                <a:solidFill>
                  <a:schemeClr val="accent1"/>
                </a:solidFill>
                <a:latin typeface="Tw Cen MT" panose="020B0602020104020603" pitchFamily="34" charset="0"/>
              </a:rPr>
              <a:t> </a:t>
            </a:r>
            <a:r>
              <a:rPr lang="en-US" sz="7200" b="1" dirty="0" err="1">
                <a:solidFill>
                  <a:schemeClr val="accent1"/>
                </a:solidFill>
                <a:latin typeface="Tw Cen MT" panose="020B0602020104020603" pitchFamily="34" charset="0"/>
              </a:rPr>
              <a:t>Sekda</a:t>
            </a:r>
            <a:r>
              <a:rPr lang="en-US" sz="7200" b="1" dirty="0">
                <a:solidFill>
                  <a:schemeClr val="accent1"/>
                </a:solidFill>
                <a:latin typeface="Tw Cen MT" panose="020B0602020104020603" pitchFamily="34" charset="0"/>
              </a:rPr>
              <a:t> </a:t>
            </a:r>
            <a:r>
              <a:rPr lang="en-US" sz="7200" b="1" dirty="0" err="1">
                <a:solidFill>
                  <a:schemeClr val="accent1"/>
                </a:solidFill>
                <a:latin typeface="Tw Cen MT" panose="020B0602020104020603" pitchFamily="34" charset="0"/>
              </a:rPr>
              <a:t>Keluar</a:t>
            </a:r>
            <a:r>
              <a:rPr lang="en-US" sz="7200" b="1" dirty="0">
                <a:solidFill>
                  <a:schemeClr val="accent1"/>
                </a:solidFill>
                <a:latin typeface="Tw Cen MT" panose="020B0602020104020603" pitchFamily="34" charset="0"/>
              </a:rPr>
              <a:t> </a:t>
            </a:r>
            <a:r>
              <a:rPr lang="en-US" sz="7200" b="1" dirty="0" err="1">
                <a:solidFill>
                  <a:schemeClr val="accent1"/>
                </a:solidFill>
                <a:latin typeface="Tw Cen MT" panose="020B0602020104020603" pitchFamily="34" charset="0"/>
              </a:rPr>
              <a:t>Obsesi</a:t>
            </a:r>
            <a:endParaRPr lang="en-US" sz="7200" b="1" dirty="0">
              <a:solidFill>
                <a:schemeClr val="accent1"/>
              </a:solidFill>
              <a:latin typeface="Tw Cen MT" panose="020B0602020104020603" pitchFamily="34" charset="0"/>
            </a:endParaRPr>
          </a:p>
          <a:p>
            <a:pPr algn="ctr"/>
            <a:endParaRPr lang="en-US" sz="2800" b="1" dirty="0"/>
          </a:p>
          <a:p>
            <a:pPr algn="ctr"/>
            <a:r>
              <a:rPr lang="en-US" sz="2800" b="1" dirty="0"/>
              <a:t> </a:t>
            </a:r>
            <a:endParaRPr lang="en-ID" sz="2800" dirty="0"/>
          </a:p>
        </p:txBody>
      </p:sp>
    </p:spTree>
    <p:extLst>
      <p:ext uri="{BB962C8B-B14F-4D97-AF65-F5344CB8AC3E}">
        <p14:creationId xmlns:p14="http://schemas.microsoft.com/office/powerpoint/2010/main" val="356433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A5BEB-DF65-B308-A351-79F530D5853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C7B8B7D-45CE-6FBE-EEE5-903A1227DDF2}"/>
              </a:ext>
            </a:extLst>
          </p:cNvPr>
          <p:cNvSpPr txBox="1"/>
          <p:nvPr/>
        </p:nvSpPr>
        <p:spPr>
          <a:xfrm>
            <a:off x="691513" y="1424845"/>
            <a:ext cx="12112579" cy="5386090"/>
          </a:xfrm>
          <a:prstGeom prst="rect">
            <a:avLst/>
          </a:prstGeom>
          <a:noFill/>
        </p:spPr>
        <p:txBody>
          <a:bodyPr wrap="square">
            <a:spAutoFit/>
          </a:bodyPr>
          <a:lstStyle/>
          <a:p>
            <a:r>
              <a:rPr lang="en-US" sz="3600" b="1" dirty="0" err="1">
                <a:solidFill>
                  <a:srgbClr val="FF0000"/>
                </a:solidFill>
                <a:latin typeface="Tw Cen MT" panose="020B0602020104020603" pitchFamily="34" charset="0"/>
              </a:rPr>
              <a:t>Ide</a:t>
            </a:r>
            <a:r>
              <a:rPr lang="en-US" sz="3600" dirty="0" err="1">
                <a:latin typeface="Tw Cen MT" panose="020B0602020104020603" pitchFamily="34" charset="0"/>
              </a:rPr>
              <a:t>ntitas</a:t>
            </a:r>
            <a:endParaRPr lang="en-US" sz="3600" dirty="0">
              <a:solidFill>
                <a:srgbClr val="FF0000"/>
              </a:solidFill>
              <a:latin typeface="Tw Cen MT" panose="020B0602020104020603" pitchFamily="34" charset="0"/>
            </a:endParaRPr>
          </a:p>
          <a:p>
            <a:r>
              <a:rPr lang="en-US" sz="3600" b="1" dirty="0" err="1">
                <a:solidFill>
                  <a:srgbClr val="FFC000"/>
                </a:solidFill>
                <a:latin typeface="Tw Cen MT" panose="020B0602020104020603" pitchFamily="34" charset="0"/>
              </a:rPr>
              <a:t>K</a:t>
            </a:r>
            <a:r>
              <a:rPr lang="en-US" sz="3600" dirty="0" err="1">
                <a:latin typeface="Tw Cen MT" panose="020B0602020104020603" pitchFamily="34" charset="0"/>
              </a:rPr>
              <a:t>eluhan</a:t>
            </a:r>
            <a:r>
              <a:rPr lang="en-US" sz="3600" b="1" dirty="0">
                <a:solidFill>
                  <a:srgbClr val="FFC000"/>
                </a:solidFill>
                <a:latin typeface="Tw Cen MT" panose="020B0602020104020603" pitchFamily="34" charset="0"/>
              </a:rPr>
              <a:t> U</a:t>
            </a:r>
            <a:r>
              <a:rPr lang="en-US" sz="3600" dirty="0">
                <a:latin typeface="Tw Cen MT" panose="020B0602020104020603" pitchFamily="34" charset="0"/>
              </a:rPr>
              <a:t>tama</a:t>
            </a:r>
          </a:p>
          <a:p>
            <a:r>
              <a:rPr lang="en-US" sz="3600" b="1" dirty="0" err="1">
                <a:solidFill>
                  <a:srgbClr val="92D050"/>
                </a:solidFill>
                <a:latin typeface="Tw Cen MT" panose="020B0602020104020603" pitchFamily="34" charset="0"/>
              </a:rPr>
              <a:t>Sek</a:t>
            </a:r>
            <a:r>
              <a:rPr lang="en-US" sz="3600" dirty="0" err="1">
                <a:latin typeface="Tw Cen MT" panose="020B0602020104020603" pitchFamily="34" charset="0"/>
              </a:rPr>
              <a:t>arang</a:t>
            </a:r>
            <a:r>
              <a:rPr lang="en-US" sz="3600" dirty="0">
                <a:latin typeface="Tw Cen MT" panose="020B0602020104020603" pitchFamily="34" charset="0"/>
              </a:rPr>
              <a:t> (RPS)</a:t>
            </a:r>
          </a:p>
          <a:p>
            <a:r>
              <a:rPr lang="en-US" sz="3600" b="1" dirty="0" err="1">
                <a:solidFill>
                  <a:schemeClr val="accent6">
                    <a:lumMod val="75000"/>
                  </a:schemeClr>
                </a:solidFill>
                <a:latin typeface="Tw Cen MT" panose="020B0602020104020603" pitchFamily="34" charset="0"/>
              </a:rPr>
              <a:t>Da</a:t>
            </a:r>
            <a:r>
              <a:rPr lang="en-US" sz="3600" dirty="0" err="1">
                <a:latin typeface="Tw Cen MT" panose="020B0602020104020603" pitchFamily="34" charset="0"/>
              </a:rPr>
              <a:t>hulu</a:t>
            </a:r>
            <a:r>
              <a:rPr lang="en-US" sz="3600" dirty="0">
                <a:latin typeface="Tw Cen MT" panose="020B0602020104020603" pitchFamily="34" charset="0"/>
              </a:rPr>
              <a:t> (RPD)</a:t>
            </a:r>
          </a:p>
          <a:p>
            <a:r>
              <a:rPr lang="en-US" sz="3600" b="1" dirty="0" err="1">
                <a:solidFill>
                  <a:srgbClr val="00B0F0"/>
                </a:solidFill>
                <a:latin typeface="Tw Cen MT" panose="020B0602020104020603" pitchFamily="34" charset="0"/>
              </a:rPr>
              <a:t>Keluar</a:t>
            </a:r>
            <a:r>
              <a:rPr lang="en-US" sz="3600" dirty="0" err="1">
                <a:latin typeface="Tw Cen MT" panose="020B0602020104020603" pitchFamily="34" charset="0"/>
              </a:rPr>
              <a:t>ga</a:t>
            </a:r>
            <a:r>
              <a:rPr lang="en-US" sz="3600" dirty="0">
                <a:latin typeface="Tw Cen MT" panose="020B0602020104020603" pitchFamily="34" charset="0"/>
              </a:rPr>
              <a:t> (RPK)</a:t>
            </a:r>
          </a:p>
          <a:p>
            <a:r>
              <a:rPr lang="en-US" sz="3600" b="1" dirty="0">
                <a:solidFill>
                  <a:schemeClr val="accent1"/>
                </a:solidFill>
                <a:latin typeface="Tw Cen MT" panose="020B0602020104020603" pitchFamily="34" charset="0"/>
              </a:rPr>
              <a:t>Ob </a:t>
            </a:r>
            <a:r>
              <a:rPr lang="en-US" sz="3600" dirty="0">
                <a:latin typeface="Tw Cen MT" panose="020B0602020104020603" pitchFamily="34" charset="0"/>
              </a:rPr>
              <a:t>(RPO)</a:t>
            </a:r>
          </a:p>
          <a:p>
            <a:r>
              <a:rPr lang="en-US" sz="3600" b="1" dirty="0" err="1">
                <a:solidFill>
                  <a:srgbClr val="7030A0"/>
                </a:solidFill>
                <a:latin typeface="Tw Cen MT" panose="020B0602020104020603" pitchFamily="34" charset="0"/>
              </a:rPr>
              <a:t>Se</a:t>
            </a:r>
            <a:r>
              <a:rPr lang="en-US" sz="3600" dirty="0" err="1">
                <a:latin typeface="Tw Cen MT" panose="020B0602020104020603" pitchFamily="34" charset="0"/>
              </a:rPr>
              <a:t>hari-hari</a:t>
            </a:r>
            <a:r>
              <a:rPr lang="en-US" sz="3600" b="1" dirty="0">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Riw</a:t>
            </a:r>
            <a:r>
              <a:rPr lang="en-US" sz="3600" dirty="0">
                <a:latin typeface="Tw Cen MT" panose="020B0602020104020603" pitchFamily="34" charset="0"/>
              </a:rPr>
              <a:t>. </a:t>
            </a:r>
            <a:r>
              <a:rPr lang="en-US" sz="3600" dirty="0" err="1">
                <a:latin typeface="Tw Cen MT" panose="020B0602020104020603" pitchFamily="34" charset="0"/>
              </a:rPr>
              <a:t>Individu</a:t>
            </a:r>
            <a:r>
              <a:rPr lang="en-US" sz="3600" dirty="0">
                <a:latin typeface="Tw Cen MT" panose="020B0602020104020603" pitchFamily="34" charset="0"/>
              </a:rPr>
              <a:t> &amp; </a:t>
            </a:r>
            <a:r>
              <a:rPr lang="en-US" sz="3600" dirty="0" err="1">
                <a:latin typeface="Tw Cen MT" panose="020B0602020104020603" pitchFamily="34" charset="0"/>
              </a:rPr>
              <a:t>Sosial</a:t>
            </a:r>
            <a:r>
              <a:rPr lang="en-US" sz="3600" dirty="0">
                <a:latin typeface="Tw Cen MT" panose="020B0602020104020603" pitchFamily="34" charset="0"/>
              </a:rPr>
              <a:t>-Ekonomi)</a:t>
            </a:r>
          </a:p>
          <a:p>
            <a:r>
              <a:rPr lang="en-US" sz="3600" b="1" dirty="0" err="1">
                <a:solidFill>
                  <a:schemeClr val="accent4">
                    <a:lumMod val="50000"/>
                  </a:schemeClr>
                </a:solidFill>
                <a:latin typeface="Tw Cen MT" panose="020B0602020104020603" pitchFamily="34" charset="0"/>
              </a:rPr>
              <a:t>Si</a:t>
            </a:r>
            <a:r>
              <a:rPr lang="en-US" sz="3600" dirty="0" err="1">
                <a:latin typeface="Tw Cen MT" panose="020B0602020104020603" pitchFamily="34" charset="0"/>
              </a:rPr>
              <a:t>stem</a:t>
            </a:r>
            <a:r>
              <a:rPr lang="en-US" sz="3600" b="1" dirty="0">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Tinjauan</a:t>
            </a:r>
            <a:r>
              <a:rPr lang="en-US" sz="3600" dirty="0">
                <a:latin typeface="Tw Cen MT" panose="020B0602020104020603" pitchFamily="34" charset="0"/>
              </a:rPr>
              <a:t> </a:t>
            </a:r>
            <a:r>
              <a:rPr lang="en-US" sz="3600" dirty="0" err="1">
                <a:latin typeface="Tw Cen MT" panose="020B0602020104020603" pitchFamily="34" charset="0"/>
              </a:rPr>
              <a:t>Sistem</a:t>
            </a:r>
            <a:r>
              <a:rPr lang="en-US" sz="3600" dirty="0">
                <a:latin typeface="Tw Cen MT" panose="020B0602020104020603" pitchFamily="34" charset="0"/>
              </a:rPr>
              <a:t>)</a:t>
            </a:r>
          </a:p>
          <a:p>
            <a:endParaRPr lang="en-US" sz="2800" b="1" dirty="0"/>
          </a:p>
          <a:p>
            <a:r>
              <a:rPr lang="en-US" sz="2800" b="1" dirty="0"/>
              <a:t> </a:t>
            </a:r>
            <a:endParaRPr lang="en-ID" sz="2800" dirty="0"/>
          </a:p>
        </p:txBody>
      </p:sp>
      <p:sp>
        <p:nvSpPr>
          <p:cNvPr id="8" name="TextBox 7">
            <a:extLst>
              <a:ext uri="{FF2B5EF4-FFF2-40B4-BE49-F238E27FC236}">
                <a16:creationId xmlns:a16="http://schemas.microsoft.com/office/drawing/2014/main" id="{B3D2788E-8F6A-5B18-7FAC-BA505A0D9C62}"/>
              </a:ext>
            </a:extLst>
          </p:cNvPr>
          <p:cNvSpPr txBox="1"/>
          <p:nvPr/>
        </p:nvSpPr>
        <p:spPr>
          <a:xfrm>
            <a:off x="4134118" y="385225"/>
            <a:ext cx="7566337" cy="830997"/>
          </a:xfrm>
          <a:prstGeom prst="rect">
            <a:avLst/>
          </a:prstGeom>
          <a:noFill/>
        </p:spPr>
        <p:txBody>
          <a:bodyPr wrap="square">
            <a:spAutoFit/>
          </a:bodyPr>
          <a:lstStyle/>
          <a:p>
            <a:pPr algn="ctr"/>
            <a:r>
              <a:rPr lang="en-US" sz="4800" b="1" dirty="0" err="1">
                <a:solidFill>
                  <a:srgbClr val="FF0000"/>
                </a:solidFill>
                <a:latin typeface="Tw Cen MT" panose="020B0602020104020603" pitchFamily="34" charset="0"/>
              </a:rPr>
              <a:t>Ide</a:t>
            </a:r>
            <a:r>
              <a:rPr lang="en-US" sz="4800" b="1" dirty="0" err="1">
                <a:solidFill>
                  <a:srgbClr val="FFC000"/>
                </a:solidFill>
                <a:latin typeface="Tw Cen MT" panose="020B0602020104020603" pitchFamily="34" charset="0"/>
              </a:rPr>
              <a:t>KU</a:t>
            </a:r>
            <a:r>
              <a:rPr lang="en-US" sz="4800" b="1" dirty="0">
                <a:latin typeface="Tw Cen MT" panose="020B0602020104020603" pitchFamily="34" charset="0"/>
              </a:rPr>
              <a:t> </a:t>
            </a:r>
            <a:r>
              <a:rPr lang="en-US" sz="4800" b="1" dirty="0" err="1">
                <a:solidFill>
                  <a:srgbClr val="92D050"/>
                </a:solidFill>
                <a:latin typeface="Tw Cen MT" panose="020B0602020104020603" pitchFamily="34" charset="0"/>
              </a:rPr>
              <a:t>Sek</a:t>
            </a:r>
            <a:r>
              <a:rPr lang="en-US" sz="4800" b="1" dirty="0" err="1">
                <a:solidFill>
                  <a:schemeClr val="accent6">
                    <a:lumMod val="75000"/>
                  </a:schemeClr>
                </a:solidFill>
                <a:latin typeface="Tw Cen MT" panose="020B0602020104020603" pitchFamily="34" charset="0"/>
              </a:rPr>
              <a:t>Da</a:t>
            </a:r>
            <a:r>
              <a:rPr lang="en-US" sz="4800" b="1" dirty="0">
                <a:latin typeface="Tw Cen MT" panose="020B0602020104020603" pitchFamily="34" charset="0"/>
              </a:rPr>
              <a:t> </a:t>
            </a:r>
            <a:r>
              <a:rPr lang="en-US" sz="4800" b="1" dirty="0" err="1">
                <a:solidFill>
                  <a:srgbClr val="00B0F0"/>
                </a:solidFill>
                <a:latin typeface="Tw Cen MT" panose="020B0602020104020603" pitchFamily="34" charset="0"/>
              </a:rPr>
              <a:t>Keluar</a:t>
            </a:r>
            <a:r>
              <a:rPr lang="en-US" sz="4800" b="1" dirty="0">
                <a:latin typeface="Tw Cen MT" panose="020B0602020104020603" pitchFamily="34" charset="0"/>
              </a:rPr>
              <a:t> </a:t>
            </a:r>
            <a:r>
              <a:rPr lang="en-US" sz="4800" b="1" dirty="0" err="1">
                <a:solidFill>
                  <a:schemeClr val="accent1"/>
                </a:solidFill>
                <a:latin typeface="Tw Cen MT" panose="020B0602020104020603" pitchFamily="34" charset="0"/>
              </a:rPr>
              <a:t>Ob</a:t>
            </a:r>
            <a:r>
              <a:rPr lang="en-US" sz="4800" b="1" dirty="0" err="1">
                <a:solidFill>
                  <a:srgbClr val="7030A0"/>
                </a:solidFill>
                <a:latin typeface="Tw Cen MT" panose="020B0602020104020603" pitchFamily="34" charset="0"/>
              </a:rPr>
              <a:t>SE</a:t>
            </a:r>
            <a:r>
              <a:rPr lang="en-US" sz="4800" b="1" dirty="0" err="1">
                <a:solidFill>
                  <a:schemeClr val="accent4">
                    <a:lumMod val="50000"/>
                  </a:schemeClr>
                </a:solidFill>
                <a:latin typeface="Tw Cen MT" panose="020B0602020104020603" pitchFamily="34" charset="0"/>
              </a:rPr>
              <a:t>Si</a:t>
            </a:r>
            <a:endParaRPr lang="en-US" sz="4800" b="1" dirty="0">
              <a:solidFill>
                <a:schemeClr val="accent4">
                  <a:lumMod val="50000"/>
                </a:schemeClr>
              </a:solidFill>
              <a:latin typeface="Tw Cen MT" panose="020B0602020104020603" pitchFamily="34" charset="0"/>
            </a:endParaRPr>
          </a:p>
        </p:txBody>
      </p:sp>
    </p:spTree>
    <p:extLst>
      <p:ext uri="{BB962C8B-B14F-4D97-AF65-F5344CB8AC3E}">
        <p14:creationId xmlns:p14="http://schemas.microsoft.com/office/powerpoint/2010/main" val="395000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5EA5A-830C-8E8F-FEFA-4550B0808FAB}"/>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9E04DE0D-2CAB-F4C4-3163-548E93DD3937}"/>
              </a:ext>
            </a:extLst>
          </p:cNvPr>
          <p:cNvGraphicFramePr>
            <a:graphicFrameLocks noGrp="1"/>
          </p:cNvGraphicFramePr>
          <p:nvPr>
            <p:extLst>
              <p:ext uri="{D42A27DB-BD31-4B8C-83A1-F6EECF244321}">
                <p14:modId xmlns:p14="http://schemas.microsoft.com/office/powerpoint/2010/main" val="1425449667"/>
              </p:ext>
            </p:extLst>
          </p:nvPr>
        </p:nvGraphicFramePr>
        <p:xfrm>
          <a:off x="674492" y="1067125"/>
          <a:ext cx="10843016" cy="5022009"/>
        </p:xfrm>
        <a:graphic>
          <a:graphicData uri="http://schemas.openxmlformats.org/drawingml/2006/table">
            <a:tbl>
              <a:tblPr firstRow="1" bandRow="1">
                <a:tableStyleId>{5C22544A-7EE6-4342-B048-85BDC9FD1C3A}</a:tableStyleId>
              </a:tblPr>
              <a:tblGrid>
                <a:gridCol w="3337069">
                  <a:extLst>
                    <a:ext uri="{9D8B030D-6E8A-4147-A177-3AD203B41FA5}">
                      <a16:colId xmlns:a16="http://schemas.microsoft.com/office/drawing/2014/main" val="1417196045"/>
                    </a:ext>
                  </a:extLst>
                </a:gridCol>
                <a:gridCol w="7505947">
                  <a:extLst>
                    <a:ext uri="{9D8B030D-6E8A-4147-A177-3AD203B41FA5}">
                      <a16:colId xmlns:a16="http://schemas.microsoft.com/office/drawing/2014/main" val="1173452530"/>
                    </a:ext>
                  </a:extLst>
                </a:gridCol>
              </a:tblGrid>
              <a:tr h="576350">
                <a:tc gridSpan="2">
                  <a:txBody>
                    <a:bodyPr/>
                    <a:lstStyle/>
                    <a:p>
                      <a:pPr algn="ctr"/>
                      <a:r>
                        <a:rPr lang="en-US" sz="2400" b="1" dirty="0" err="1">
                          <a:latin typeface="Tw Cen MT" panose="020B0602020104020603" pitchFamily="34" charset="0"/>
                        </a:rPr>
                        <a:t>Komponen</a:t>
                      </a:r>
                      <a:r>
                        <a:rPr lang="en-US" sz="2400" b="1" dirty="0">
                          <a:latin typeface="Tw Cen MT" panose="020B0602020104020603" pitchFamily="34" charset="0"/>
                        </a:rPr>
                        <a:t> Anamnesis</a:t>
                      </a:r>
                      <a:endParaRPr lang="en-ID" sz="2400" b="1" dirty="0">
                        <a:latin typeface="Tw Cen MT" panose="020B0602020104020603" pitchFamily="34" charset="0"/>
                      </a:endParaRPr>
                    </a:p>
                  </a:txBody>
                  <a:tcPr anchor="ctr"/>
                </a:tc>
                <a:tc hMerge="1">
                  <a:txBody>
                    <a:bodyPr/>
                    <a:lstStyle/>
                    <a:p>
                      <a:endParaRPr lang="en-ID" dirty="0"/>
                    </a:p>
                  </a:txBody>
                  <a:tcPr/>
                </a:tc>
                <a:extLst>
                  <a:ext uri="{0D108BD9-81ED-4DB2-BD59-A6C34878D82A}">
                    <a16:rowId xmlns:a16="http://schemas.microsoft.com/office/drawing/2014/main" val="3176427421"/>
                  </a:ext>
                </a:extLst>
              </a:tr>
              <a:tr h="712074">
                <a:tc>
                  <a:txBody>
                    <a:bodyPr/>
                    <a:lstStyle/>
                    <a:p>
                      <a:r>
                        <a:rPr lang="en-US" sz="1900" b="1" dirty="0"/>
                        <a:t>1. </a:t>
                      </a:r>
                      <a:r>
                        <a:rPr lang="en-US" sz="1900" b="1" dirty="0" err="1"/>
                        <a:t>Identitas</a:t>
                      </a:r>
                      <a:endParaRPr lang="en-ID" sz="1900" b="1" dirty="0"/>
                    </a:p>
                  </a:txBody>
                  <a:tcPr anchor="ctr"/>
                </a:tc>
                <a:tc>
                  <a:txBody>
                    <a:bodyPr/>
                    <a:lstStyle/>
                    <a:p>
                      <a:pPr marL="285750" indent="-285750">
                        <a:buFont typeface="Arial" panose="020B0604020202020204" pitchFamily="34" charset="0"/>
                        <a:buChar char="•"/>
                      </a:pPr>
                      <a:r>
                        <a:rPr lang="en-US" sz="1900" b="1" dirty="0"/>
                        <a:t>Data: </a:t>
                      </a:r>
                      <a:r>
                        <a:rPr lang="en-US" sz="1900" b="0" dirty="0"/>
                        <a:t>Umu, JK, </a:t>
                      </a:r>
                      <a:r>
                        <a:rPr lang="en-US" sz="1900" b="0" dirty="0" err="1"/>
                        <a:t>Pekerjaan</a:t>
                      </a:r>
                      <a:r>
                        <a:rPr lang="en-US" sz="1900" b="0" dirty="0"/>
                        <a:t>, Status </a:t>
                      </a:r>
                      <a:r>
                        <a:rPr lang="en-US" sz="1900" b="0" dirty="0" err="1"/>
                        <a:t>nika</a:t>
                      </a:r>
                      <a:r>
                        <a:rPr lang="en-US" sz="1900" b="0" dirty="0"/>
                        <a:t>, Pendidikan </a:t>
                      </a:r>
                      <a:r>
                        <a:rPr lang="en-US" sz="1900" b="0" dirty="0" err="1"/>
                        <a:t>teurakh</a:t>
                      </a:r>
                      <a:r>
                        <a:rPr lang="en-US" sz="1900" b="0" dirty="0" err="1">
                          <a:latin typeface="+mn-lt"/>
                        </a:rPr>
                        <a:t>é</a:t>
                      </a:r>
                      <a:endParaRPr lang="en-US" sz="1900" b="0" dirty="0">
                        <a:latin typeface="+mn-lt"/>
                      </a:endParaRPr>
                    </a:p>
                    <a:p>
                      <a:pPr marL="285750" indent="-285750">
                        <a:buFont typeface="Arial" panose="020B0604020202020204" pitchFamily="34" charset="0"/>
                        <a:buChar char="•"/>
                      </a:pPr>
                      <a:r>
                        <a:rPr lang="en-US" sz="1900" b="1" dirty="0" err="1"/>
                        <a:t>Sumber</a:t>
                      </a:r>
                      <a:r>
                        <a:rPr lang="en-US" sz="1900" b="1" dirty="0"/>
                        <a:t> Data: </a:t>
                      </a:r>
                      <a:r>
                        <a:rPr lang="en-US" sz="1900" b="0" dirty="0"/>
                        <a:t>auto/</a:t>
                      </a:r>
                      <a:r>
                        <a:rPr lang="en-US" sz="1900" b="0" dirty="0" err="1"/>
                        <a:t>allo</a:t>
                      </a:r>
                      <a:r>
                        <a:rPr lang="en-US" sz="1900" b="0" dirty="0"/>
                        <a:t> anamnesis, </a:t>
                      </a:r>
                      <a:r>
                        <a:rPr lang="en-US" sz="1900" b="0" dirty="0" err="1"/>
                        <a:t>surat</a:t>
                      </a:r>
                      <a:r>
                        <a:rPr lang="en-US" sz="1900" b="0" dirty="0"/>
                        <a:t> </a:t>
                      </a:r>
                      <a:r>
                        <a:rPr lang="en-US" sz="1900" b="0" dirty="0" err="1"/>
                        <a:t>rujukan</a:t>
                      </a:r>
                      <a:r>
                        <a:rPr lang="en-US" sz="1900" b="0" dirty="0"/>
                        <a:t>, </a:t>
                      </a:r>
                      <a:r>
                        <a:rPr lang="en-US" sz="1900" b="0" dirty="0" err="1"/>
                        <a:t>atawa</a:t>
                      </a:r>
                      <a:r>
                        <a:rPr lang="en-US" sz="1900" b="0" dirty="0"/>
                        <a:t> </a:t>
                      </a:r>
                      <a:r>
                        <a:rPr lang="en-US" sz="1900" b="0" dirty="0" err="1"/>
                        <a:t>rekam</a:t>
                      </a:r>
                      <a:r>
                        <a:rPr lang="en-US" sz="1900" b="0" dirty="0"/>
                        <a:t> </a:t>
                      </a:r>
                      <a:r>
                        <a:rPr lang="en-US" sz="1900" b="0" dirty="0" err="1"/>
                        <a:t>medis</a:t>
                      </a:r>
                      <a:endParaRPr lang="en-ID" sz="1900" b="0" dirty="0"/>
                    </a:p>
                  </a:txBody>
                  <a:tcPr/>
                </a:tc>
                <a:extLst>
                  <a:ext uri="{0D108BD9-81ED-4DB2-BD59-A6C34878D82A}">
                    <a16:rowId xmlns:a16="http://schemas.microsoft.com/office/drawing/2014/main" val="1584028196"/>
                  </a:ext>
                </a:extLst>
              </a:tr>
              <a:tr h="576350">
                <a:tc>
                  <a:txBody>
                    <a:bodyPr/>
                    <a:lstStyle/>
                    <a:p>
                      <a:r>
                        <a:rPr lang="en-US" sz="1900" b="1" dirty="0"/>
                        <a:t>2. </a:t>
                      </a:r>
                      <a:r>
                        <a:rPr lang="en-US" sz="1900" b="1" dirty="0" err="1"/>
                        <a:t>Keluhan</a:t>
                      </a:r>
                      <a:r>
                        <a:rPr lang="en-US" sz="1900" b="1" dirty="0"/>
                        <a:t> Utama</a:t>
                      </a:r>
                      <a:endParaRPr lang="en-ID" sz="1900" b="1" dirty="0"/>
                    </a:p>
                  </a:txBody>
                  <a:tcPr anchor="ctr"/>
                </a:tc>
                <a:tc>
                  <a:txBody>
                    <a:bodyPr/>
                    <a:lstStyle/>
                    <a:p>
                      <a:r>
                        <a:rPr lang="en-ID" sz="1900" b="1" dirty="0">
                          <a:latin typeface="+mn-lt"/>
                        </a:rPr>
                        <a:t>≥1 </a:t>
                      </a:r>
                      <a:r>
                        <a:rPr lang="en-ID" sz="1900" b="1" dirty="0" err="1">
                          <a:latin typeface="+mn-lt"/>
                        </a:rPr>
                        <a:t>gejala</a:t>
                      </a:r>
                      <a:r>
                        <a:rPr lang="en-ID" sz="1900" b="1" dirty="0">
                          <a:latin typeface="+mn-lt"/>
                        </a:rPr>
                        <a:t> </a:t>
                      </a:r>
                      <a:r>
                        <a:rPr lang="en-ID" sz="1900" b="1" u="sng" dirty="0" err="1">
                          <a:latin typeface="+mn-lt"/>
                        </a:rPr>
                        <a:t>nyang</a:t>
                      </a:r>
                      <a:r>
                        <a:rPr lang="en-ID" sz="1900" b="1" u="sng" dirty="0">
                          <a:latin typeface="+mn-lt"/>
                        </a:rPr>
                        <a:t> </a:t>
                      </a:r>
                      <a:r>
                        <a:rPr lang="en-ID" sz="1900" b="1" u="sng" dirty="0" err="1">
                          <a:latin typeface="+mn-lt"/>
                        </a:rPr>
                        <a:t>peug</a:t>
                      </a:r>
                      <a:r>
                        <a:rPr lang="en-ID" sz="1900" b="1" i="0" u="sng" dirty="0" err="1">
                          <a:effectLst/>
                          <a:latin typeface="+mn-lt"/>
                        </a:rPr>
                        <a:t>ö</a:t>
                      </a:r>
                      <a:r>
                        <a:rPr lang="en-ID" sz="1900" b="1" u="sng" dirty="0" err="1">
                          <a:latin typeface="+mn-lt"/>
                        </a:rPr>
                        <a:t>t</a:t>
                      </a:r>
                      <a:r>
                        <a:rPr lang="en-ID" sz="1900" b="1" u="sng" dirty="0">
                          <a:latin typeface="+mn-lt"/>
                        </a:rPr>
                        <a:t> </a:t>
                      </a:r>
                      <a:r>
                        <a:rPr lang="en-ID" sz="1900" b="1" u="sng" dirty="0" err="1">
                          <a:latin typeface="+mn-lt"/>
                        </a:rPr>
                        <a:t>pasien</a:t>
                      </a:r>
                      <a:r>
                        <a:rPr lang="en-ID" sz="1900" b="1" u="sng" dirty="0">
                          <a:latin typeface="+mn-lt"/>
                        </a:rPr>
                        <a:t> </a:t>
                      </a:r>
                      <a:r>
                        <a:rPr lang="en-ID" sz="1900" b="1" u="sng" dirty="0" err="1">
                          <a:latin typeface="+mn-lt"/>
                        </a:rPr>
                        <a:t>geujak</a:t>
                      </a:r>
                      <a:r>
                        <a:rPr lang="en-ID" sz="1900" b="1" u="sng" dirty="0">
                          <a:latin typeface="+mn-lt"/>
                        </a:rPr>
                        <a:t> meu-</a:t>
                      </a:r>
                      <a:r>
                        <a:rPr lang="en-ID" sz="1900" b="1" u="sng" dirty="0" err="1">
                          <a:latin typeface="+mn-lt"/>
                        </a:rPr>
                        <a:t>ubat</a:t>
                      </a:r>
                      <a:endParaRPr lang="en-ID" sz="1900" b="1" u="sng" dirty="0">
                        <a:latin typeface="+mn-lt"/>
                      </a:endParaRPr>
                    </a:p>
                  </a:txBody>
                  <a:tcPr anchor="ctr"/>
                </a:tc>
                <a:extLst>
                  <a:ext uri="{0D108BD9-81ED-4DB2-BD59-A6C34878D82A}">
                    <a16:rowId xmlns:a16="http://schemas.microsoft.com/office/drawing/2014/main" val="1935557898"/>
                  </a:ext>
                </a:extLst>
              </a:tr>
              <a:tr h="749315">
                <a:tc>
                  <a:txBody>
                    <a:bodyPr/>
                    <a:lstStyle/>
                    <a:p>
                      <a:r>
                        <a:rPr lang="en-US" sz="1900" b="1" dirty="0"/>
                        <a:t>3. </a:t>
                      </a:r>
                      <a:r>
                        <a:rPr lang="en-US" sz="1900" b="1" dirty="0" err="1"/>
                        <a:t>Riw</a:t>
                      </a:r>
                      <a:r>
                        <a:rPr lang="en-US" sz="1900" b="1" dirty="0"/>
                        <a:t>. </a:t>
                      </a:r>
                      <a:r>
                        <a:rPr lang="en-US" sz="1900" b="1" dirty="0" err="1"/>
                        <a:t>Penyakit</a:t>
                      </a:r>
                      <a:r>
                        <a:rPr lang="en-US" sz="1900" b="1" dirty="0"/>
                        <a:t> </a:t>
                      </a:r>
                      <a:r>
                        <a:rPr lang="en-US" sz="1900" b="1" dirty="0" err="1"/>
                        <a:t>Sekarang</a:t>
                      </a:r>
                      <a:r>
                        <a:rPr lang="en-US" sz="1900" b="1" dirty="0"/>
                        <a:t> (RPS)</a:t>
                      </a:r>
                    </a:p>
                  </a:txBody>
                  <a:tcPr anchor="ctr"/>
                </a:tc>
                <a:tc>
                  <a:txBody>
                    <a:bodyPr/>
                    <a:lstStyle/>
                    <a:p>
                      <a:pPr marL="285750" indent="-285750">
                        <a:buFont typeface="Arial" panose="020B0604020202020204" pitchFamily="34" charset="0"/>
                        <a:buChar char="•"/>
                      </a:pPr>
                      <a:r>
                        <a:rPr lang="en-US" sz="1900" b="1" dirty="0"/>
                        <a:t>Detail </a:t>
                      </a:r>
                      <a:r>
                        <a:rPr lang="en-US" sz="1900" b="1" dirty="0" err="1"/>
                        <a:t>Keluhan</a:t>
                      </a:r>
                      <a:r>
                        <a:rPr lang="en-US" sz="1900" b="1" dirty="0"/>
                        <a:t> </a:t>
                      </a:r>
                      <a:r>
                        <a:rPr lang="en-US" sz="1900" b="0" dirty="0"/>
                        <a:t>(</a:t>
                      </a:r>
                      <a:r>
                        <a:rPr lang="en-US" sz="1900" b="0" dirty="0" err="1"/>
                        <a:t>menggunakan</a:t>
                      </a:r>
                      <a:r>
                        <a:rPr lang="en-US" sz="1900" b="0" dirty="0"/>
                        <a:t> </a:t>
                      </a:r>
                      <a:r>
                        <a:rPr lang="en-US" sz="1900" b="1" u="sng" dirty="0"/>
                        <a:t>7 </a:t>
                      </a:r>
                      <a:r>
                        <a:rPr lang="en-US" sz="1900" b="1" u="sng" dirty="0" err="1"/>
                        <a:t>komponen</a:t>
                      </a:r>
                      <a:r>
                        <a:rPr lang="en-US" sz="1900" b="1" u="none" dirty="0"/>
                        <a:t> </a:t>
                      </a:r>
                      <a:r>
                        <a:rPr lang="en-US" sz="1900" b="0" dirty="0" err="1"/>
                        <a:t>untuk</a:t>
                      </a:r>
                      <a:r>
                        <a:rPr lang="en-US" sz="1900" b="0" dirty="0"/>
                        <a:t> </a:t>
                      </a:r>
                      <a:r>
                        <a:rPr lang="en-US" sz="1900" b="0" dirty="0" err="1"/>
                        <a:t>setiap</a:t>
                      </a:r>
                      <a:r>
                        <a:rPr lang="en-US" sz="1900" b="0" dirty="0"/>
                        <a:t> </a:t>
                      </a:r>
                      <a:r>
                        <a:rPr lang="en-US" sz="1900" b="0" dirty="0" err="1"/>
                        <a:t>gejala</a:t>
                      </a:r>
                      <a:r>
                        <a:rPr lang="en-US" sz="1900" b="0" dirty="0"/>
                        <a:t>)</a:t>
                      </a:r>
                    </a:p>
                  </a:txBody>
                  <a:tcPr anchor="ctr"/>
                </a:tc>
                <a:extLst>
                  <a:ext uri="{0D108BD9-81ED-4DB2-BD59-A6C34878D82A}">
                    <a16:rowId xmlns:a16="http://schemas.microsoft.com/office/drawing/2014/main" val="3055502592"/>
                  </a:ext>
                </a:extLst>
              </a:tr>
              <a:tr h="2249507">
                <a:tc>
                  <a:txBody>
                    <a:bodyPr/>
                    <a:lstStyle/>
                    <a:p>
                      <a:r>
                        <a:rPr lang="en-US" sz="1900" b="1" dirty="0"/>
                        <a:t>4. </a:t>
                      </a:r>
                      <a:r>
                        <a:rPr lang="en-US" sz="1900" b="1" dirty="0" err="1"/>
                        <a:t>Riw</a:t>
                      </a:r>
                      <a:r>
                        <a:rPr lang="en-US" sz="1900" b="1" dirty="0"/>
                        <a:t>. Kesehatan Masa Lalu</a:t>
                      </a:r>
                      <a:endParaRPr lang="en-ID" sz="1900" b="1" dirty="0"/>
                    </a:p>
                  </a:txBody>
                  <a:tcPr anchor="ctr"/>
                </a:tc>
                <a:tc>
                  <a:txBody>
                    <a:bodyPr/>
                    <a:lstStyle/>
                    <a:p>
                      <a:pPr marL="342900" indent="-342900">
                        <a:buFont typeface="+mj-lt"/>
                        <a:buAutoNum type="arabicPeriod"/>
                      </a:pPr>
                      <a:r>
                        <a:rPr lang="en-US" sz="1900" b="1" dirty="0" err="1"/>
                        <a:t>Riw</a:t>
                      </a:r>
                      <a:r>
                        <a:rPr lang="en-US" sz="1900" b="1" dirty="0"/>
                        <a:t>. </a:t>
                      </a:r>
                      <a:r>
                        <a:rPr lang="en-US" sz="1900" b="1" dirty="0" err="1"/>
                        <a:t>Penyakit</a:t>
                      </a:r>
                      <a:r>
                        <a:rPr lang="en-US" sz="1900" b="1" dirty="0"/>
                        <a:t> </a:t>
                      </a:r>
                      <a:r>
                        <a:rPr lang="en-US" sz="1900" b="1" dirty="0" err="1"/>
                        <a:t>Dahulu</a:t>
                      </a:r>
                      <a:r>
                        <a:rPr lang="en-US" sz="1900" b="1" dirty="0"/>
                        <a:t> (RPD)</a:t>
                      </a:r>
                      <a:r>
                        <a:rPr lang="en-ID" sz="1900" b="1" dirty="0"/>
                        <a:t> </a:t>
                      </a:r>
                      <a:r>
                        <a:rPr lang="en-ID" sz="1900" b="0" dirty="0" err="1"/>
                        <a:t>setidaknya</a:t>
                      </a:r>
                      <a:r>
                        <a:rPr lang="en-ID" sz="1900" b="0" dirty="0"/>
                        <a:t> </a:t>
                      </a:r>
                      <a:r>
                        <a:rPr lang="en-ID" sz="1900" b="0" dirty="0" err="1"/>
                        <a:t>mencakup</a:t>
                      </a:r>
                      <a:r>
                        <a:rPr lang="en-ID" sz="1900" b="0" dirty="0"/>
                        <a:t> 4 </a:t>
                      </a:r>
                      <a:r>
                        <a:rPr lang="en-ID" sz="1900" b="0" dirty="0" err="1"/>
                        <a:t>kategori</a:t>
                      </a:r>
                      <a:r>
                        <a:rPr lang="en-ID" sz="1900" b="0" dirty="0"/>
                        <a:t>:</a:t>
                      </a:r>
                    </a:p>
                    <a:p>
                      <a:pPr marL="285750" indent="-285750">
                        <a:buFont typeface="Arial" panose="020B0604020202020204" pitchFamily="34" charset="0"/>
                        <a:buChar char="•"/>
                      </a:pPr>
                      <a:r>
                        <a:rPr lang="en-ID" sz="1900" b="1" dirty="0" err="1">
                          <a:solidFill>
                            <a:srgbClr val="FF0000"/>
                          </a:solidFill>
                        </a:rPr>
                        <a:t>Medis</a:t>
                      </a:r>
                      <a:r>
                        <a:rPr lang="en-ID" sz="1900" b="1" dirty="0">
                          <a:solidFill>
                            <a:srgbClr val="FF0000"/>
                          </a:solidFill>
                        </a:rPr>
                        <a:t>:</a:t>
                      </a:r>
                      <a:r>
                        <a:rPr lang="en-US" sz="1900" b="1" dirty="0">
                          <a:solidFill>
                            <a:srgbClr val="FF0000"/>
                          </a:solidFill>
                        </a:rPr>
                        <a:t> </a:t>
                      </a:r>
                      <a:r>
                        <a:rPr lang="en-US" sz="1900" b="0" dirty="0" err="1"/>
                        <a:t>meuseujih</a:t>
                      </a:r>
                      <a:r>
                        <a:rPr lang="en-US" sz="1900" b="0" dirty="0"/>
                        <a:t> DM, </a:t>
                      </a:r>
                      <a:r>
                        <a:rPr lang="en-US" sz="1900" b="0" dirty="0" err="1"/>
                        <a:t>hipertensi</a:t>
                      </a:r>
                      <a:r>
                        <a:rPr lang="en-US" sz="1900" b="0" dirty="0"/>
                        <a:t>, </a:t>
                      </a:r>
                      <a:r>
                        <a:rPr lang="en-US" sz="1900" b="0" dirty="0" err="1"/>
                        <a:t>asma</a:t>
                      </a:r>
                      <a:r>
                        <a:rPr lang="en-US" sz="1900" b="0" dirty="0"/>
                        <a:t>, hepatitis, HIV, </a:t>
                      </a:r>
                      <a:r>
                        <a:rPr lang="en-US" sz="1900" b="0" dirty="0" err="1"/>
                        <a:t>dll</a:t>
                      </a:r>
                      <a:endParaRPr lang="en-US" sz="1900" b="0" dirty="0"/>
                    </a:p>
                    <a:p>
                      <a:pPr marL="285750" indent="-285750">
                        <a:buFont typeface="Arial" panose="020B0604020202020204" pitchFamily="34" charset="0"/>
                        <a:buChar char="•"/>
                      </a:pPr>
                      <a:r>
                        <a:rPr lang="en-ID" sz="1900" b="1" dirty="0" err="1">
                          <a:solidFill>
                            <a:srgbClr val="FF0000"/>
                          </a:solidFill>
                        </a:rPr>
                        <a:t>Operasi</a:t>
                      </a:r>
                      <a:r>
                        <a:rPr lang="en-ID" sz="1900" b="1" dirty="0">
                          <a:solidFill>
                            <a:srgbClr val="FF0000"/>
                          </a:solidFill>
                        </a:rPr>
                        <a:t>: </a:t>
                      </a:r>
                      <a:r>
                        <a:rPr lang="en-ID" sz="1900" b="0" dirty="0" err="1"/>
                        <a:t>jenis</a:t>
                      </a:r>
                      <a:r>
                        <a:rPr lang="en-ID" sz="1900" b="0" dirty="0"/>
                        <a:t> </a:t>
                      </a:r>
                      <a:r>
                        <a:rPr lang="en-ID" sz="1900" b="0" dirty="0" err="1"/>
                        <a:t>operasi</a:t>
                      </a:r>
                      <a:r>
                        <a:rPr lang="en-ID" sz="1900" b="0" dirty="0"/>
                        <a:t>, </a:t>
                      </a:r>
                      <a:r>
                        <a:rPr lang="en-ID" sz="1900" b="0" dirty="0" err="1"/>
                        <a:t>indikasi</a:t>
                      </a:r>
                      <a:r>
                        <a:rPr lang="en-ID" sz="1900" b="0" dirty="0"/>
                        <a:t>, &amp; </a:t>
                      </a:r>
                      <a:r>
                        <a:rPr lang="en-ID" sz="1900" b="0" dirty="0" err="1"/>
                        <a:t>waktu</a:t>
                      </a:r>
                      <a:r>
                        <a:rPr lang="en-ID" sz="1900" b="0" dirty="0"/>
                        <a:t> </a:t>
                      </a:r>
                      <a:r>
                        <a:rPr lang="en-ID" sz="1900" b="0" dirty="0" err="1"/>
                        <a:t>dilakukannya</a:t>
                      </a:r>
                      <a:endParaRPr lang="en-US" sz="1900" b="0" dirty="0"/>
                    </a:p>
                    <a:p>
                      <a:pPr marL="285750" indent="-285750">
                        <a:buFont typeface="Arial" panose="020B0604020202020204" pitchFamily="34" charset="0"/>
                        <a:buChar char="•"/>
                      </a:pPr>
                      <a:r>
                        <a:rPr lang="en-US" sz="1900" b="1" dirty="0" err="1">
                          <a:solidFill>
                            <a:srgbClr val="FF0000"/>
                          </a:solidFill>
                        </a:rPr>
                        <a:t>Obstetri</a:t>
                      </a:r>
                      <a:r>
                        <a:rPr lang="en-US" sz="1900" b="1" dirty="0">
                          <a:solidFill>
                            <a:srgbClr val="FF0000"/>
                          </a:solidFill>
                        </a:rPr>
                        <a:t>/</a:t>
                      </a:r>
                      <a:r>
                        <a:rPr lang="en-US" sz="1900" b="1" dirty="0" err="1">
                          <a:solidFill>
                            <a:srgbClr val="FF0000"/>
                          </a:solidFill>
                        </a:rPr>
                        <a:t>Ginekologik</a:t>
                      </a:r>
                      <a:r>
                        <a:rPr lang="en-US" sz="1900" b="1" dirty="0">
                          <a:solidFill>
                            <a:srgbClr val="FF0000"/>
                          </a:solidFill>
                        </a:rPr>
                        <a:t> </a:t>
                      </a:r>
                      <a:r>
                        <a:rPr lang="en-US" sz="1900" b="0" dirty="0"/>
                        <a:t>(pada </a:t>
                      </a:r>
                      <a:r>
                        <a:rPr lang="en-US" sz="1900" b="0" dirty="0" err="1"/>
                        <a:t>perempuan</a:t>
                      </a:r>
                      <a:r>
                        <a:rPr lang="en-US" sz="1900" b="0" dirty="0"/>
                        <a:t>): </a:t>
                      </a:r>
                      <a:r>
                        <a:rPr lang="en-US" sz="1900" b="0" dirty="0" err="1"/>
                        <a:t>riwayat</a:t>
                      </a:r>
                      <a:r>
                        <a:rPr lang="en-US" sz="1900" b="0" dirty="0"/>
                        <a:t> </a:t>
                      </a:r>
                      <a:r>
                        <a:rPr lang="en-US" sz="1900" b="0" dirty="0" err="1"/>
                        <a:t>obstetrik</a:t>
                      </a:r>
                      <a:r>
                        <a:rPr lang="en-US" sz="1900" b="0" dirty="0"/>
                        <a:t>, </a:t>
                      </a:r>
                      <a:r>
                        <a:rPr lang="en-US" sz="1900" b="0" dirty="0" err="1"/>
                        <a:t>menstruasi</a:t>
                      </a:r>
                      <a:r>
                        <a:rPr lang="en-US" sz="1900" b="0" dirty="0"/>
                        <a:t>, KB, &amp; </a:t>
                      </a:r>
                      <a:r>
                        <a:rPr lang="en-US" sz="1900" b="0" dirty="0" err="1"/>
                        <a:t>fungsi</a:t>
                      </a:r>
                      <a:r>
                        <a:rPr lang="en-US" sz="1900" b="0" dirty="0"/>
                        <a:t> </a:t>
                      </a:r>
                      <a:r>
                        <a:rPr lang="en-US" sz="1900" b="0" dirty="0" err="1"/>
                        <a:t>seksual</a:t>
                      </a:r>
                      <a:endParaRPr lang="en-US" sz="1900" b="0" dirty="0"/>
                    </a:p>
                    <a:p>
                      <a:pPr marL="285750" indent="-285750">
                        <a:buFont typeface="Arial" panose="020B0604020202020204" pitchFamily="34" charset="0"/>
                        <a:buChar char="•"/>
                      </a:pPr>
                      <a:r>
                        <a:rPr lang="en-US" sz="1900" b="1" dirty="0" err="1">
                          <a:solidFill>
                            <a:srgbClr val="FF0000"/>
                          </a:solidFill>
                        </a:rPr>
                        <a:t>Psikiatrik</a:t>
                      </a:r>
                      <a:endParaRPr lang="en-US" sz="1900" b="1" dirty="0">
                        <a:solidFill>
                          <a:srgbClr val="FF0000"/>
                        </a:solidFill>
                      </a:endParaRPr>
                    </a:p>
                    <a:p>
                      <a:pPr marL="342900" indent="-342900">
                        <a:buFont typeface="+mj-lt"/>
                        <a:buAutoNum type="arabicPeriod" startAt="2"/>
                      </a:pPr>
                      <a:r>
                        <a:rPr lang="en-US" sz="1900" b="1" dirty="0" err="1"/>
                        <a:t>Praktik</a:t>
                      </a:r>
                      <a:r>
                        <a:rPr lang="en-US" sz="1900" b="1" dirty="0"/>
                        <a:t> </a:t>
                      </a:r>
                      <a:r>
                        <a:rPr lang="en-US" sz="1900" b="1" dirty="0" err="1"/>
                        <a:t>Pemeliharaan</a:t>
                      </a:r>
                      <a:r>
                        <a:rPr lang="en-US" sz="1900" b="1" dirty="0"/>
                        <a:t> Kesehatan: </a:t>
                      </a:r>
                      <a:r>
                        <a:rPr lang="en-US" sz="1900" b="0" dirty="0" err="1"/>
                        <a:t>Imunisasi</a:t>
                      </a:r>
                      <a:r>
                        <a:rPr lang="en-US" sz="1900" b="0" dirty="0"/>
                        <a:t>, Uji </a:t>
                      </a:r>
                      <a:r>
                        <a:rPr lang="en-US" sz="1900" b="0" dirty="0" err="1"/>
                        <a:t>Skrining</a:t>
                      </a:r>
                      <a:r>
                        <a:rPr lang="en-US" sz="1900" b="0" dirty="0"/>
                        <a:t>, </a:t>
                      </a:r>
                      <a:r>
                        <a:rPr lang="en-US" sz="1900" b="0" dirty="0" err="1"/>
                        <a:t>dll</a:t>
                      </a:r>
                      <a:r>
                        <a:rPr lang="en-US" sz="1900" b="0" dirty="0"/>
                        <a:t> (</a:t>
                      </a:r>
                      <a:r>
                        <a:rPr lang="en-US" sz="1900" b="0" dirty="0" err="1"/>
                        <a:t>termasuk</a:t>
                      </a:r>
                      <a:r>
                        <a:rPr lang="en-US" sz="1900" b="0" dirty="0"/>
                        <a:t> </a:t>
                      </a:r>
                      <a:r>
                        <a:rPr lang="en-US" sz="1900" b="0" dirty="0" err="1"/>
                        <a:t>tanggal</a:t>
                      </a:r>
                      <a:r>
                        <a:rPr lang="en-US" sz="1900" b="0" dirty="0"/>
                        <a:t> </a:t>
                      </a:r>
                      <a:r>
                        <a:rPr lang="en-US" sz="1900" b="0" dirty="0" err="1"/>
                        <a:t>terakhhir</a:t>
                      </a:r>
                      <a:r>
                        <a:rPr lang="en-US" sz="1900" b="0" dirty="0"/>
                        <a:t> </a:t>
                      </a:r>
                      <a:r>
                        <a:rPr lang="en-US" sz="1900" b="0" dirty="0" err="1"/>
                        <a:t>dilakukan</a:t>
                      </a:r>
                      <a:r>
                        <a:rPr lang="en-US" sz="1900" b="0" dirty="0"/>
                        <a:t> dan </a:t>
                      </a:r>
                      <a:r>
                        <a:rPr lang="en-US" sz="1900" b="0" dirty="0" err="1"/>
                        <a:t>hasilnya</a:t>
                      </a:r>
                      <a:r>
                        <a:rPr lang="en-US" sz="1900" b="0" dirty="0"/>
                        <a:t>)</a:t>
                      </a:r>
                      <a:endParaRPr lang="en-ID" sz="1900" b="0" dirty="0"/>
                    </a:p>
                  </a:txBody>
                  <a:tcPr/>
                </a:tc>
                <a:extLst>
                  <a:ext uri="{0D108BD9-81ED-4DB2-BD59-A6C34878D82A}">
                    <a16:rowId xmlns:a16="http://schemas.microsoft.com/office/drawing/2014/main" val="3991052007"/>
                  </a:ext>
                </a:extLst>
              </a:tr>
            </a:tbl>
          </a:graphicData>
        </a:graphic>
      </p:graphicFrame>
      <p:sp>
        <p:nvSpPr>
          <p:cNvPr id="12" name="TextBox 11">
            <a:extLst>
              <a:ext uri="{FF2B5EF4-FFF2-40B4-BE49-F238E27FC236}">
                <a16:creationId xmlns:a16="http://schemas.microsoft.com/office/drawing/2014/main" id="{D8E35BA5-073E-DA20-9487-705464D81106}"/>
              </a:ext>
            </a:extLst>
          </p:cNvPr>
          <p:cNvSpPr txBox="1"/>
          <p:nvPr/>
        </p:nvSpPr>
        <p:spPr>
          <a:xfrm>
            <a:off x="2659489" y="291811"/>
            <a:ext cx="6873019" cy="646331"/>
          </a:xfrm>
          <a:prstGeom prst="rect">
            <a:avLst/>
          </a:prstGeom>
          <a:noFill/>
        </p:spPr>
        <p:txBody>
          <a:bodyPr wrap="square">
            <a:spAutoFit/>
          </a:bodyPr>
          <a:lstStyle/>
          <a:p>
            <a:pPr algn="ctr"/>
            <a:r>
              <a:rPr lang="en-US" sz="3600" b="1" dirty="0">
                <a:latin typeface="Tw Cen MT" panose="020B0602020104020603" pitchFamily="34" charset="0"/>
              </a:rPr>
              <a:t>PASIEN DEWASA SEUCARA UMUM</a:t>
            </a:r>
            <a:endParaRPr lang="en-ID" sz="3600" dirty="0">
              <a:latin typeface="Tw Cen MT" panose="020B0602020104020603" pitchFamily="34" charset="0"/>
            </a:endParaRPr>
          </a:p>
        </p:txBody>
      </p:sp>
      <p:sp>
        <p:nvSpPr>
          <p:cNvPr id="15" name="Rectangle 14">
            <a:extLst>
              <a:ext uri="{FF2B5EF4-FFF2-40B4-BE49-F238E27FC236}">
                <a16:creationId xmlns:a16="http://schemas.microsoft.com/office/drawing/2014/main" id="{21609324-D8E9-DDF3-BB08-152DB2026EDF}"/>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Tree>
    <p:extLst>
      <p:ext uri="{BB962C8B-B14F-4D97-AF65-F5344CB8AC3E}">
        <p14:creationId xmlns:p14="http://schemas.microsoft.com/office/powerpoint/2010/main" val="236838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26C2F-FB10-250B-8865-F030B3272BF4}"/>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AC1AA17C-E6F2-FEA5-940C-4518CAE09F02}"/>
              </a:ext>
            </a:extLst>
          </p:cNvPr>
          <p:cNvGraphicFramePr>
            <a:graphicFrameLocks noGrp="1"/>
          </p:cNvGraphicFramePr>
          <p:nvPr>
            <p:extLst>
              <p:ext uri="{D42A27DB-BD31-4B8C-83A1-F6EECF244321}">
                <p14:modId xmlns:p14="http://schemas.microsoft.com/office/powerpoint/2010/main" val="1773603212"/>
              </p:ext>
            </p:extLst>
          </p:nvPr>
        </p:nvGraphicFramePr>
        <p:xfrm>
          <a:off x="549747" y="1059806"/>
          <a:ext cx="11092504" cy="45618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417196045"/>
                    </a:ext>
                  </a:extLst>
                </a:gridCol>
                <a:gridCol w="7434904">
                  <a:extLst>
                    <a:ext uri="{9D8B030D-6E8A-4147-A177-3AD203B41FA5}">
                      <a16:colId xmlns:a16="http://schemas.microsoft.com/office/drawing/2014/main" val="1173452530"/>
                    </a:ext>
                  </a:extLst>
                </a:gridCol>
              </a:tblGrid>
              <a:tr h="581023">
                <a:tc gridSpan="2">
                  <a:txBody>
                    <a:bodyPr/>
                    <a:lstStyle/>
                    <a:p>
                      <a:pPr algn="ctr"/>
                      <a:r>
                        <a:rPr lang="en-US" sz="2400" b="1" dirty="0" err="1">
                          <a:latin typeface="Tw Cen MT" panose="020B0602020104020603" pitchFamily="34" charset="0"/>
                        </a:rPr>
                        <a:t>Komponen</a:t>
                      </a:r>
                      <a:r>
                        <a:rPr lang="en-US" sz="2400" b="1" dirty="0">
                          <a:latin typeface="Tw Cen MT" panose="020B0602020104020603" pitchFamily="34" charset="0"/>
                        </a:rPr>
                        <a:t> Anamnesis</a:t>
                      </a:r>
                      <a:endParaRPr lang="en-ID" sz="2400" b="1" dirty="0">
                        <a:latin typeface="Tw Cen MT" panose="020B0602020104020603" pitchFamily="34" charset="0"/>
                      </a:endParaRPr>
                    </a:p>
                  </a:txBody>
                  <a:tcPr/>
                </a:tc>
                <a:tc hMerge="1">
                  <a:txBody>
                    <a:bodyPr/>
                    <a:lstStyle/>
                    <a:p>
                      <a:endParaRPr lang="en-ID" dirty="0"/>
                    </a:p>
                  </a:txBody>
                  <a:tcPr/>
                </a:tc>
                <a:extLst>
                  <a:ext uri="{0D108BD9-81ED-4DB2-BD59-A6C34878D82A}">
                    <a16:rowId xmlns:a16="http://schemas.microsoft.com/office/drawing/2014/main" val="3176427421"/>
                  </a:ext>
                </a:extLst>
              </a:tr>
              <a:tr h="1076773">
                <a:tc>
                  <a:txBody>
                    <a:bodyPr/>
                    <a:lstStyle/>
                    <a:p>
                      <a:r>
                        <a:rPr lang="en-US" sz="2000" b="1" dirty="0"/>
                        <a:t>5. </a:t>
                      </a:r>
                      <a:r>
                        <a:rPr lang="en-US" sz="2000" b="1" dirty="0" err="1"/>
                        <a:t>Riw</a:t>
                      </a:r>
                      <a:r>
                        <a:rPr lang="en-US" sz="2000" b="1" dirty="0"/>
                        <a:t>. </a:t>
                      </a:r>
                      <a:r>
                        <a:rPr lang="en-US" sz="2000" b="1" dirty="0" err="1"/>
                        <a:t>Penyakit</a:t>
                      </a:r>
                      <a:r>
                        <a:rPr lang="en-US" sz="2000" b="1" dirty="0"/>
                        <a:t> </a:t>
                      </a:r>
                      <a:r>
                        <a:rPr lang="en-US" sz="2000" b="1" dirty="0" err="1"/>
                        <a:t>Keluarga</a:t>
                      </a:r>
                      <a:r>
                        <a:rPr lang="en-US" sz="2000" b="1" dirty="0"/>
                        <a:t> (RPK)</a:t>
                      </a:r>
                      <a:endParaRPr lang="en-ID" sz="2000" b="1" dirty="0"/>
                    </a:p>
                  </a:txBody>
                  <a:tcPr anchor="ctr"/>
                </a:tc>
                <a:tc>
                  <a:txBody>
                    <a:bodyPr/>
                    <a:lstStyle/>
                    <a:p>
                      <a:pPr marL="0" indent="0">
                        <a:buFont typeface="Arial" panose="020B0604020202020204" pitchFamily="34" charset="0"/>
                        <a:buNone/>
                      </a:pPr>
                      <a:r>
                        <a:rPr lang="en-US" sz="2000" b="0" dirty="0"/>
                        <a:t>Jika </a:t>
                      </a:r>
                      <a:r>
                        <a:rPr lang="en-US" sz="2000" b="0" dirty="0" err="1"/>
                        <a:t>memungkinkan</a:t>
                      </a:r>
                      <a:r>
                        <a:rPr lang="en-US" sz="2000" b="0" dirty="0"/>
                        <a:t> </a:t>
                      </a:r>
                      <a:r>
                        <a:rPr lang="en-US" sz="2000" b="0" dirty="0" err="1"/>
                        <a:t>dibuatkan</a:t>
                      </a:r>
                      <a:r>
                        <a:rPr lang="en-US" sz="2000" b="0" dirty="0"/>
                        <a:t> diagram </a:t>
                      </a:r>
                      <a:r>
                        <a:rPr lang="en-US" sz="2000" b="0" dirty="0" err="1"/>
                        <a:t>keluarga</a:t>
                      </a:r>
                      <a:r>
                        <a:rPr lang="en-US" sz="2000" b="0" dirty="0"/>
                        <a:t> (</a:t>
                      </a:r>
                      <a:r>
                        <a:rPr lang="en-US" sz="2000" b="0" dirty="0" err="1"/>
                        <a:t>misalnya</a:t>
                      </a:r>
                      <a:r>
                        <a:rPr lang="en-US" sz="2000" b="0" dirty="0"/>
                        <a:t> genogram)</a:t>
                      </a:r>
                    </a:p>
                  </a:txBody>
                  <a:tcPr anchor="ctr"/>
                </a:tc>
                <a:extLst>
                  <a:ext uri="{0D108BD9-81ED-4DB2-BD59-A6C34878D82A}">
                    <a16:rowId xmlns:a16="http://schemas.microsoft.com/office/drawing/2014/main" val="274502403"/>
                  </a:ext>
                </a:extLst>
              </a:tr>
              <a:tr h="1076773">
                <a:tc>
                  <a:txBody>
                    <a:bodyPr/>
                    <a:lstStyle/>
                    <a:p>
                      <a:r>
                        <a:rPr lang="en-US" sz="2000" b="1" dirty="0"/>
                        <a:t>6. </a:t>
                      </a:r>
                      <a:r>
                        <a:rPr lang="en-US" sz="2000" b="1" dirty="0" err="1"/>
                        <a:t>Riw</a:t>
                      </a:r>
                      <a:r>
                        <a:rPr lang="en-US" sz="2000" b="1" dirty="0"/>
                        <a:t>. </a:t>
                      </a:r>
                      <a:r>
                        <a:rPr lang="en-US" sz="2000" b="1" dirty="0" err="1"/>
                        <a:t>Penggunaan</a:t>
                      </a:r>
                      <a:r>
                        <a:rPr lang="en-US" sz="2000" b="1" dirty="0"/>
                        <a:t> </a:t>
                      </a:r>
                      <a:r>
                        <a:rPr lang="en-US" sz="2000" b="1" dirty="0" err="1"/>
                        <a:t>Obat</a:t>
                      </a:r>
                      <a:r>
                        <a:rPr lang="en-US" sz="2000" b="1" dirty="0"/>
                        <a:t> (RPO)</a:t>
                      </a:r>
                    </a:p>
                  </a:txBody>
                  <a:tcPr anchor="ctr"/>
                </a:tc>
                <a:tc>
                  <a:txBody>
                    <a:bodyPr/>
                    <a:lstStyle/>
                    <a:p>
                      <a:pPr marL="0" indent="0">
                        <a:buFont typeface="Arial" panose="020B0604020202020204" pitchFamily="34" charset="0"/>
                        <a:buNone/>
                      </a:pPr>
                      <a:r>
                        <a:rPr lang="en-US" sz="2000" b="0" dirty="0"/>
                        <a:t>Ka</a:t>
                      </a:r>
                      <a:r>
                        <a:rPr lang="en-US" sz="2000" b="0" dirty="0">
                          <a:latin typeface="+mn-lt"/>
                        </a:rPr>
                        <a:t> </a:t>
                      </a:r>
                      <a:r>
                        <a:rPr lang="en-US" sz="2000" b="0" dirty="0" err="1">
                          <a:latin typeface="+mn-lt"/>
                        </a:rPr>
                        <a:t>rôh</a:t>
                      </a:r>
                      <a:r>
                        <a:rPr lang="en-US" sz="2000" b="0" dirty="0">
                          <a:latin typeface="+mn-lt"/>
                        </a:rPr>
                        <a:t> </a:t>
                      </a:r>
                      <a:r>
                        <a:rPr lang="en-US" sz="2000" b="0" dirty="0"/>
                        <a:t>di </a:t>
                      </a:r>
                      <a:r>
                        <a:rPr lang="en-US" sz="2000" b="0" dirty="0" err="1"/>
                        <a:t>sinan</a:t>
                      </a:r>
                      <a:r>
                        <a:rPr lang="en-US" sz="2000" b="0" dirty="0"/>
                        <a:t> </a:t>
                      </a:r>
                      <a:r>
                        <a:rPr lang="en-US" sz="2000" b="0" dirty="0" err="1"/>
                        <a:t>dosis</a:t>
                      </a:r>
                      <a:r>
                        <a:rPr lang="en-US" sz="2000" b="0" dirty="0"/>
                        <a:t>, </a:t>
                      </a:r>
                      <a:r>
                        <a:rPr lang="en-US" sz="2000" b="0" dirty="0" err="1"/>
                        <a:t>rute</a:t>
                      </a:r>
                      <a:r>
                        <a:rPr lang="en-US" sz="2000" b="0" dirty="0"/>
                        <a:t>, &amp; </a:t>
                      </a:r>
                      <a:r>
                        <a:rPr lang="en-US" sz="2000" b="0" dirty="0" err="1"/>
                        <a:t>frekuensi</a:t>
                      </a:r>
                      <a:r>
                        <a:rPr lang="en-ID" sz="2000" b="0" dirty="0"/>
                        <a:t> (</a:t>
                      </a:r>
                      <a:r>
                        <a:rPr lang="en-ID" sz="2000" b="0" dirty="0" err="1"/>
                        <a:t>catat</a:t>
                      </a:r>
                      <a:r>
                        <a:rPr lang="en-ID" sz="2000" b="0" dirty="0"/>
                        <a:t> </a:t>
                      </a:r>
                      <a:r>
                        <a:rPr lang="en-ID" sz="2000" b="0" dirty="0" err="1"/>
                        <a:t>jika</a:t>
                      </a:r>
                      <a:r>
                        <a:rPr lang="en-ID" sz="2000" b="0" dirty="0"/>
                        <a:t> </a:t>
                      </a:r>
                      <a:r>
                        <a:rPr lang="en-ID" sz="2000" b="0" dirty="0" err="1"/>
                        <a:t>ada</a:t>
                      </a:r>
                      <a:r>
                        <a:rPr lang="en-ID" sz="2000" b="0" dirty="0"/>
                        <a:t> </a:t>
                      </a:r>
                      <a:r>
                        <a:rPr lang="en-ID" sz="2000" b="0" dirty="0" err="1"/>
                        <a:t>alergi</a:t>
                      </a:r>
                      <a:r>
                        <a:rPr lang="en-ID" sz="2000" b="0" dirty="0"/>
                        <a:t> </a:t>
                      </a:r>
                      <a:r>
                        <a:rPr lang="en-ID" sz="2000" b="0" dirty="0" err="1"/>
                        <a:t>obat</a:t>
                      </a:r>
                      <a:r>
                        <a:rPr lang="en-ID" sz="2000" b="0" dirty="0"/>
                        <a:t>), </a:t>
                      </a:r>
                      <a:r>
                        <a:rPr lang="en-ID" sz="2000" b="0" dirty="0" err="1"/>
                        <a:t>termasuk</a:t>
                      </a:r>
                      <a:r>
                        <a:rPr lang="en-ID" sz="2000" b="0" dirty="0"/>
                        <a:t> </a:t>
                      </a:r>
                      <a:r>
                        <a:rPr lang="en-ID" sz="2000" b="0" dirty="0" err="1"/>
                        <a:t>upaya</a:t>
                      </a:r>
                      <a:r>
                        <a:rPr lang="en-ID" sz="2000" b="0" dirty="0"/>
                        <a:t> </a:t>
                      </a:r>
                      <a:r>
                        <a:rPr lang="en-ID" sz="2000" b="0" dirty="0" err="1"/>
                        <a:t>pengobatan</a:t>
                      </a:r>
                      <a:r>
                        <a:rPr lang="en-ID" sz="2000" b="0" dirty="0"/>
                        <a:t> </a:t>
                      </a:r>
                      <a:r>
                        <a:rPr lang="en-ID" sz="2000" b="0" dirty="0" err="1"/>
                        <a:t>untuk</a:t>
                      </a:r>
                      <a:r>
                        <a:rPr lang="en-ID" sz="2000" b="0" dirty="0"/>
                        <a:t> </a:t>
                      </a:r>
                      <a:r>
                        <a:rPr lang="en-ID" sz="2000" b="0" dirty="0" err="1"/>
                        <a:t>penyakit</a:t>
                      </a:r>
                      <a:r>
                        <a:rPr lang="en-ID" sz="2000" b="0" dirty="0"/>
                        <a:t> yang </a:t>
                      </a:r>
                      <a:r>
                        <a:rPr lang="en-ID" sz="2000" b="0" dirty="0" err="1"/>
                        <a:t>sedang</a:t>
                      </a:r>
                      <a:r>
                        <a:rPr lang="en-ID" sz="2000" b="0" dirty="0"/>
                        <a:t> </a:t>
                      </a:r>
                      <a:r>
                        <a:rPr lang="en-ID" sz="2000" b="0" dirty="0" err="1"/>
                        <a:t>dialami</a:t>
                      </a:r>
                      <a:endParaRPr lang="en-ID" sz="2000" b="0" dirty="0"/>
                    </a:p>
                  </a:txBody>
                  <a:tcPr anchor="ctr"/>
                </a:tc>
                <a:extLst>
                  <a:ext uri="{0D108BD9-81ED-4DB2-BD59-A6C34878D82A}">
                    <a16:rowId xmlns:a16="http://schemas.microsoft.com/office/drawing/2014/main" val="1031059588"/>
                  </a:ext>
                </a:extLst>
              </a:tr>
              <a:tr h="1076773">
                <a:tc>
                  <a:txBody>
                    <a:bodyPr/>
                    <a:lstStyle/>
                    <a:p>
                      <a:r>
                        <a:rPr lang="en-US" sz="2000" b="1" dirty="0"/>
                        <a:t>7. </a:t>
                      </a:r>
                      <a:r>
                        <a:rPr lang="en-US" sz="2000" b="1" dirty="0" err="1"/>
                        <a:t>Riw</a:t>
                      </a:r>
                      <a:r>
                        <a:rPr lang="en-US" sz="2000" b="1" dirty="0"/>
                        <a:t>. </a:t>
                      </a:r>
                      <a:r>
                        <a:rPr lang="en-US" sz="2000" b="1" dirty="0" err="1"/>
                        <a:t>Individu</a:t>
                      </a:r>
                      <a:r>
                        <a:rPr lang="en-US" sz="2000" b="1" dirty="0"/>
                        <a:t>, </a:t>
                      </a:r>
                      <a:r>
                        <a:rPr lang="en-US" sz="2000" b="1" dirty="0" err="1"/>
                        <a:t>Sosial</a:t>
                      </a:r>
                      <a:r>
                        <a:rPr lang="en-US" sz="2000" b="1" dirty="0"/>
                        <a:t>-Ekonomi</a:t>
                      </a:r>
                      <a:endParaRPr lang="en-ID" sz="2000" b="1" dirty="0"/>
                    </a:p>
                  </a:txBody>
                  <a:tcPr anchor="ctr"/>
                </a:tc>
                <a:tc>
                  <a:txBody>
                    <a:bodyPr/>
                    <a:lstStyle/>
                    <a:p>
                      <a:r>
                        <a:rPr lang="en-US" sz="2000" b="0" dirty="0"/>
                        <a:t>Gaya </a:t>
                      </a:r>
                      <a:r>
                        <a:rPr lang="en-US" sz="2000" b="0" dirty="0" err="1"/>
                        <a:t>hidup</a:t>
                      </a:r>
                      <a:r>
                        <a:rPr lang="en-US" sz="2000" b="0" dirty="0"/>
                        <a:t> (</a:t>
                      </a:r>
                      <a:r>
                        <a:rPr lang="en-US" sz="2000" b="0" dirty="0" err="1"/>
                        <a:t>aktivitas</a:t>
                      </a:r>
                      <a:r>
                        <a:rPr lang="en-US" sz="2000" b="0" dirty="0"/>
                        <a:t>, </a:t>
                      </a:r>
                      <a:r>
                        <a:rPr lang="en-US" sz="2000" b="0" dirty="0" err="1"/>
                        <a:t>pola</a:t>
                      </a:r>
                      <a:r>
                        <a:rPr lang="en-US" sz="2000" b="0" dirty="0"/>
                        <a:t> </a:t>
                      </a:r>
                      <a:r>
                        <a:rPr lang="en-US" sz="2000" b="0" dirty="0" err="1"/>
                        <a:t>makan</a:t>
                      </a:r>
                      <a:r>
                        <a:rPr lang="en-US" sz="2000" b="0" dirty="0"/>
                        <a:t>, </a:t>
                      </a:r>
                      <a:r>
                        <a:rPr lang="en-US" sz="2000" b="0" dirty="0" err="1"/>
                        <a:t>kebiasaan</a:t>
                      </a:r>
                      <a:r>
                        <a:rPr lang="en-US" sz="2000" b="0" dirty="0"/>
                        <a:t> </a:t>
                      </a:r>
                      <a:r>
                        <a:rPr lang="en-US" sz="2000" b="0" dirty="0" err="1"/>
                        <a:t>merokok</a:t>
                      </a:r>
                      <a:r>
                        <a:rPr lang="en-US" sz="2000" b="0" dirty="0"/>
                        <a:t>, </a:t>
                      </a:r>
                      <a:r>
                        <a:rPr lang="en-US" sz="2000" b="0" dirty="0" err="1"/>
                        <a:t>atau</a:t>
                      </a:r>
                      <a:r>
                        <a:rPr lang="en-US" sz="2000" b="0" dirty="0"/>
                        <a:t> </a:t>
                      </a:r>
                      <a:r>
                        <a:rPr lang="en-US" sz="2000" b="0" dirty="0" err="1"/>
                        <a:t>konsumsi</a:t>
                      </a:r>
                      <a:r>
                        <a:rPr lang="en-US" sz="2000" b="0" dirty="0"/>
                        <a:t> </a:t>
                      </a:r>
                      <a:r>
                        <a:rPr lang="en-US" sz="2000" b="0" dirty="0" err="1"/>
                        <a:t>alkohol</a:t>
                      </a:r>
                      <a:r>
                        <a:rPr lang="en-US" sz="2000" b="0" dirty="0"/>
                        <a:t>), </a:t>
                      </a:r>
                      <a:r>
                        <a:rPr lang="en-US" sz="2000" b="0" dirty="0" err="1"/>
                        <a:t>keadaan</a:t>
                      </a:r>
                      <a:r>
                        <a:rPr lang="en-US" sz="2000" b="0" dirty="0"/>
                        <a:t> </a:t>
                      </a:r>
                      <a:r>
                        <a:rPr lang="en-US" sz="2000" b="0" dirty="0" err="1"/>
                        <a:t>rumah</a:t>
                      </a:r>
                      <a:r>
                        <a:rPr lang="en-US" sz="2000" b="0" dirty="0"/>
                        <a:t> </a:t>
                      </a:r>
                      <a:r>
                        <a:rPr lang="en-US" sz="2000" b="0" dirty="0" err="1"/>
                        <a:t>tangga</a:t>
                      </a:r>
                      <a:r>
                        <a:rPr lang="en-US" sz="2000" b="0" dirty="0"/>
                        <a:t>, &amp; </a:t>
                      </a:r>
                      <a:r>
                        <a:rPr lang="en-US" sz="2000" b="0" dirty="0" err="1"/>
                        <a:t>lingkungan</a:t>
                      </a:r>
                      <a:r>
                        <a:rPr lang="en-US" sz="2000" b="0" dirty="0"/>
                        <a:t> </a:t>
                      </a:r>
                      <a:r>
                        <a:rPr lang="en-US" sz="2000" b="0" dirty="0" err="1"/>
                        <a:t>sekitar</a:t>
                      </a:r>
                      <a:endParaRPr lang="en-US" sz="2000" b="0" dirty="0"/>
                    </a:p>
                  </a:txBody>
                  <a:tcPr anchor="ctr"/>
                </a:tc>
                <a:extLst>
                  <a:ext uri="{0D108BD9-81ED-4DB2-BD59-A6C34878D82A}">
                    <a16:rowId xmlns:a16="http://schemas.microsoft.com/office/drawing/2014/main" val="1336064196"/>
                  </a:ext>
                </a:extLst>
              </a:tr>
              <a:tr h="750478">
                <a:tc>
                  <a:txBody>
                    <a:bodyPr/>
                    <a:lstStyle/>
                    <a:p>
                      <a:r>
                        <a:rPr lang="en-US" sz="2000" b="1" dirty="0"/>
                        <a:t>8. </a:t>
                      </a:r>
                      <a:r>
                        <a:rPr lang="en-US" sz="2000" b="1" dirty="0" err="1"/>
                        <a:t>Tinjauan</a:t>
                      </a:r>
                      <a:r>
                        <a:rPr lang="en-US" sz="2000" b="1" dirty="0"/>
                        <a:t> </a:t>
                      </a:r>
                      <a:r>
                        <a:rPr lang="en-US" sz="2000" b="1" dirty="0" err="1"/>
                        <a:t>Sistem</a:t>
                      </a:r>
                      <a:endParaRPr lang="en-ID" sz="2000" b="1" dirty="0"/>
                    </a:p>
                  </a:txBody>
                  <a:tcPr anchor="ctr"/>
                </a:tc>
                <a:tc>
                  <a:txBody>
                    <a:bodyPr/>
                    <a:lstStyle/>
                    <a:p>
                      <a:r>
                        <a:rPr lang="en-US" sz="2000" b="0" dirty="0" err="1"/>
                        <a:t>Catat</a:t>
                      </a:r>
                      <a:r>
                        <a:rPr lang="en-US" sz="2000" b="0" dirty="0"/>
                        <a:t> </a:t>
                      </a:r>
                      <a:r>
                        <a:rPr lang="en-US" sz="2000" b="0" dirty="0" err="1"/>
                        <a:t>ada</a:t>
                      </a:r>
                      <a:r>
                        <a:rPr lang="en-US" sz="2000" b="0" dirty="0"/>
                        <a:t> </a:t>
                      </a:r>
                      <a:r>
                        <a:rPr lang="en-US" sz="2000" b="0" dirty="0" err="1"/>
                        <a:t>atau</a:t>
                      </a:r>
                      <a:r>
                        <a:rPr lang="en-US" sz="2000" b="0" dirty="0"/>
                        <a:t> </a:t>
                      </a:r>
                      <a:r>
                        <a:rPr lang="en-US" sz="2000" b="0" dirty="0" err="1"/>
                        <a:t>tidaknya</a:t>
                      </a:r>
                      <a:r>
                        <a:rPr lang="en-US" sz="2000" b="0" dirty="0"/>
                        <a:t> </a:t>
                      </a:r>
                      <a:r>
                        <a:rPr lang="en-US" sz="2000" b="0" dirty="0" err="1"/>
                        <a:t>gejala</a:t>
                      </a:r>
                      <a:r>
                        <a:rPr lang="en-US" sz="2000" b="0" dirty="0"/>
                        <a:t> </a:t>
                      </a:r>
                      <a:r>
                        <a:rPr lang="en-US" sz="2000" b="0" dirty="0" err="1"/>
                        <a:t>umum</a:t>
                      </a:r>
                      <a:r>
                        <a:rPr lang="en-US" sz="2000" b="0" dirty="0"/>
                        <a:t> yang </a:t>
                      </a:r>
                      <a:r>
                        <a:rPr lang="en-US" sz="2000" b="0" dirty="0" err="1"/>
                        <a:t>terkait</a:t>
                      </a:r>
                      <a:r>
                        <a:rPr lang="en-US" sz="2000" b="0" dirty="0"/>
                        <a:t> </a:t>
                      </a:r>
                      <a:r>
                        <a:rPr lang="en-US" sz="2000" b="0" dirty="0" err="1"/>
                        <a:t>dengan</a:t>
                      </a:r>
                      <a:r>
                        <a:rPr lang="en-US" sz="2000" b="0" dirty="0"/>
                        <a:t> </a:t>
                      </a:r>
                      <a:r>
                        <a:rPr lang="en-US" sz="2000" b="0" dirty="0" err="1"/>
                        <a:t>setiap</a:t>
                      </a:r>
                      <a:r>
                        <a:rPr lang="en-US" sz="2000" b="0" dirty="0"/>
                        <a:t> </a:t>
                      </a:r>
                      <a:r>
                        <a:rPr lang="en-US" sz="2000" b="0" dirty="0" err="1"/>
                        <a:t>sistem</a:t>
                      </a:r>
                      <a:r>
                        <a:rPr lang="en-US" sz="2000" b="0" dirty="0"/>
                        <a:t> </a:t>
                      </a:r>
                      <a:r>
                        <a:rPr lang="en-US" sz="2000" b="0" dirty="0" err="1"/>
                        <a:t>tubuh</a:t>
                      </a:r>
                      <a:endParaRPr lang="en-ID" sz="2000" b="0" dirty="0"/>
                    </a:p>
                  </a:txBody>
                  <a:tcPr anchor="ctr"/>
                </a:tc>
                <a:extLst>
                  <a:ext uri="{0D108BD9-81ED-4DB2-BD59-A6C34878D82A}">
                    <a16:rowId xmlns:a16="http://schemas.microsoft.com/office/drawing/2014/main" val="3972686043"/>
                  </a:ext>
                </a:extLst>
              </a:tr>
            </a:tbl>
          </a:graphicData>
        </a:graphic>
      </p:graphicFrame>
      <p:sp>
        <p:nvSpPr>
          <p:cNvPr id="15" name="Rectangle 14">
            <a:extLst>
              <a:ext uri="{FF2B5EF4-FFF2-40B4-BE49-F238E27FC236}">
                <a16:creationId xmlns:a16="http://schemas.microsoft.com/office/drawing/2014/main" id="{18A55F5E-1683-1248-0611-21CBF4FA236D}"/>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2" name="TextBox 1">
            <a:extLst>
              <a:ext uri="{FF2B5EF4-FFF2-40B4-BE49-F238E27FC236}">
                <a16:creationId xmlns:a16="http://schemas.microsoft.com/office/drawing/2014/main" id="{1B40523B-99FF-3C55-7A2B-36B6A3446562}"/>
              </a:ext>
            </a:extLst>
          </p:cNvPr>
          <p:cNvSpPr txBox="1"/>
          <p:nvPr/>
        </p:nvSpPr>
        <p:spPr>
          <a:xfrm>
            <a:off x="2693584" y="291811"/>
            <a:ext cx="6804829" cy="646331"/>
          </a:xfrm>
          <a:prstGeom prst="rect">
            <a:avLst/>
          </a:prstGeom>
          <a:noFill/>
        </p:spPr>
        <p:txBody>
          <a:bodyPr wrap="square">
            <a:spAutoFit/>
          </a:bodyPr>
          <a:lstStyle/>
          <a:p>
            <a:pPr algn="ctr"/>
            <a:r>
              <a:rPr lang="en-US" sz="3600" b="1" dirty="0">
                <a:latin typeface="Tw Cen MT" panose="020B0602020104020603" pitchFamily="34" charset="0"/>
              </a:rPr>
              <a:t>PASIEN DEWASA SECARA UMUM</a:t>
            </a:r>
            <a:endParaRPr lang="en-ID" sz="3600" dirty="0">
              <a:latin typeface="Tw Cen MT" panose="020B0602020104020603" pitchFamily="34" charset="0"/>
            </a:endParaRPr>
          </a:p>
        </p:txBody>
      </p:sp>
    </p:spTree>
    <p:extLst>
      <p:ext uri="{BB962C8B-B14F-4D97-AF65-F5344CB8AC3E}">
        <p14:creationId xmlns:p14="http://schemas.microsoft.com/office/powerpoint/2010/main" val="4089916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3664</Words>
  <Application>Microsoft Office PowerPoint</Application>
  <PresentationFormat>Widescreen</PresentationFormat>
  <Paragraphs>220</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Tw Cen MT</vt:lpstr>
      <vt:lpstr>Office Theme</vt:lpstr>
      <vt:lpstr>NEUK MEUPHÔM?  PHÔN, BEU NEU PATÉH ILÈE NGÖN MANDUM-MANDUM NYANG AKAN GEUBAHAS</vt:lpstr>
      <vt:lpstr>TEUNANG, Sumber jih jeut ta pakèk, bèk ragu meuseu geuneuk coba bak pasien langsông</vt:lpstr>
      <vt:lpstr>DASAR KECAKAPAN KLINIS</vt:lpstr>
      <vt:lpstr>ANAMNESIS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Althaf</dc:creator>
  <cp:lastModifiedBy>Muhammad Althaf</cp:lastModifiedBy>
  <cp:revision>558</cp:revision>
  <dcterms:created xsi:type="dcterms:W3CDTF">2025-02-28T03:56:56Z</dcterms:created>
  <dcterms:modified xsi:type="dcterms:W3CDTF">2025-04-14T02:43:14Z</dcterms:modified>
</cp:coreProperties>
</file>